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835" r:id="rId1"/>
    <p:sldMasterId id="2147486859" r:id="rId2"/>
    <p:sldMasterId id="2147486871" r:id="rId3"/>
    <p:sldMasterId id="2147486883" r:id="rId4"/>
    <p:sldMasterId id="2147486895" r:id="rId5"/>
  </p:sldMasterIdLst>
  <p:notesMasterIdLst>
    <p:notesMasterId r:id="rId12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x="6858000" cy="9906000" type="A4"/>
  <p:notesSz cx="9939338" cy="6807200"/>
  <p:custShowLst>
    <p:custShow name="재구성한 쇼1" id="0">
      <p:sldLst/>
    </p:custShow>
  </p:custShow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굴림" charset="-127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Arial" charset="0"/>
        <a:ea typeface="굴림" charset="-127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Arial" charset="0"/>
        <a:ea typeface="굴림" charset="-127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Arial" charset="0"/>
        <a:ea typeface="굴림" charset="-127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Arial" charset="0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07" userDrawn="1">
          <p15:clr>
            <a:srgbClr val="A4A3A4"/>
          </p15:clr>
        </p15:guide>
        <p15:guide id="2" pos="431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4" userDrawn="1">
          <p15:clr>
            <a:srgbClr val="A4A3A4"/>
          </p15:clr>
        </p15:guide>
        <p15:guide id="2" pos="313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AADC"/>
    <a:srgbClr val="0000FF"/>
    <a:srgbClr val="0066FF"/>
    <a:srgbClr val="FFFFCC"/>
    <a:srgbClr val="99FF99"/>
    <a:srgbClr val="3399FF"/>
    <a:srgbClr val="BBE0E3"/>
    <a:srgbClr val="008080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45" autoAdjust="0"/>
    <p:restoredTop sz="96564" autoAdjust="0"/>
  </p:normalViewPr>
  <p:slideViewPr>
    <p:cSldViewPr>
      <p:cViewPr>
        <p:scale>
          <a:sx n="66" d="100"/>
          <a:sy n="66" d="100"/>
        </p:scale>
        <p:origin x="3930" y="354"/>
      </p:cViewPr>
      <p:guideLst>
        <p:guide orient="horz" pos="5807"/>
        <p:guide pos="43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-2226" y="-96"/>
      </p:cViewPr>
      <p:guideLst>
        <p:guide orient="horz" pos="2144"/>
        <p:guide pos="313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309347" cy="34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9" tIns="46264" rIns="92529" bIns="46264" numCol="1" anchor="t" anchorCtr="0" compatLnSpc="1">
            <a:prstTxWarp prst="textNoShape">
              <a:avLst/>
            </a:prstTxWarp>
          </a:bodyPr>
          <a:lstStyle>
            <a:lvl1pPr defTabSz="925034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>
                <a:latin typeface="굴림" pitchFamily="50" charset="-127"/>
                <a:ea typeface="굴림" pitchFamily="50" charset="-127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692" y="0"/>
            <a:ext cx="4309347" cy="34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9" tIns="46264" rIns="92529" bIns="46264" numCol="1" anchor="t" anchorCtr="0" compatLnSpc="1">
            <a:prstTxWarp prst="textNoShape">
              <a:avLst/>
            </a:prstTxWarp>
          </a:bodyPr>
          <a:lstStyle>
            <a:lvl1pPr algn="r" defTabSz="925034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>
                <a:latin typeface="굴림" pitchFamily="50" charset="-127"/>
                <a:ea typeface="굴림" pitchFamily="50" charset="-127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90988" y="509588"/>
            <a:ext cx="1768475" cy="2554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935" y="3233588"/>
            <a:ext cx="7951470" cy="3064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9" tIns="46264" rIns="92529" bIns="462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464938"/>
            <a:ext cx="4309347" cy="34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9" tIns="46264" rIns="92529" bIns="46264" numCol="1" anchor="b" anchorCtr="0" compatLnSpc="1">
            <a:prstTxWarp prst="textNoShape">
              <a:avLst/>
            </a:prstTxWarp>
          </a:bodyPr>
          <a:lstStyle>
            <a:lvl1pPr defTabSz="925034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>
                <a:latin typeface="굴림" pitchFamily="50" charset="-127"/>
                <a:ea typeface="굴림" pitchFamily="50" charset="-127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692" y="6464938"/>
            <a:ext cx="4309347" cy="34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9" tIns="46264" rIns="92529" bIns="46264" numCol="1" anchor="b" anchorCtr="0" compatLnSpc="1">
            <a:prstTxWarp prst="textNoShape">
              <a:avLst/>
            </a:prstTxWarp>
          </a:bodyPr>
          <a:lstStyle>
            <a:lvl1pPr algn="r" defTabSz="925034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>
                <a:latin typeface="굴림" pitchFamily="50" charset="-127"/>
                <a:ea typeface="굴림" pitchFamily="50" charset="-127"/>
                <a:cs typeface="Arial" charset="0"/>
              </a:defRPr>
            </a:lvl1pPr>
          </a:lstStyle>
          <a:p>
            <a:pPr>
              <a:defRPr/>
            </a:pPr>
            <a:fld id="{61D9964F-A6B1-4B65-9E76-F96583301C6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1546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79078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568579-45C5-4AC6-8AC2-4B3F9E6C1337}" type="slidenum">
              <a:rPr kumimoji="1" lang="en-US" altLang="ko-KR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돋움" panose="020B0600000101010101" pitchFamily="50" charset="-127"/>
                <a:cs typeface="+mn-cs"/>
              </a:rPr>
              <a:pPr marL="0" marR="0" lvl="0" indent="0" algn="r" defTabSz="79078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ko-KR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돋움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23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74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92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922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0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6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2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816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988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23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650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0973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2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623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1946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271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2594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776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4043"/>
            </a:lvl1pPr>
            <a:lvl2pPr>
              <a:defRPr sz="3468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4043"/>
            </a:lvl1pPr>
            <a:lvl2pPr>
              <a:defRPr sz="3468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228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3468" b="1"/>
            </a:lvl1pPr>
            <a:lvl2pPr marL="660323" indent="0">
              <a:buNone/>
              <a:defRPr sz="2889" b="1"/>
            </a:lvl2pPr>
            <a:lvl3pPr marL="1320650" indent="0">
              <a:buNone/>
              <a:defRPr sz="2600" b="1"/>
            </a:lvl3pPr>
            <a:lvl4pPr marL="1980973" indent="0">
              <a:buNone/>
              <a:defRPr sz="2311" b="1"/>
            </a:lvl4pPr>
            <a:lvl5pPr marL="2641298" indent="0">
              <a:buNone/>
              <a:defRPr sz="2311" b="1"/>
            </a:lvl5pPr>
            <a:lvl6pPr marL="3301623" indent="0">
              <a:buNone/>
              <a:defRPr sz="2311" b="1"/>
            </a:lvl6pPr>
            <a:lvl7pPr marL="3961946" indent="0">
              <a:buNone/>
              <a:defRPr sz="2311" b="1"/>
            </a:lvl7pPr>
            <a:lvl8pPr marL="4622271" indent="0">
              <a:buNone/>
              <a:defRPr sz="2311" b="1"/>
            </a:lvl8pPr>
            <a:lvl9pPr marL="5282594" indent="0">
              <a:buNone/>
              <a:defRPr sz="2311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3468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3468" b="1"/>
            </a:lvl1pPr>
            <a:lvl2pPr marL="660323" indent="0">
              <a:buNone/>
              <a:defRPr sz="2889" b="1"/>
            </a:lvl2pPr>
            <a:lvl3pPr marL="1320650" indent="0">
              <a:buNone/>
              <a:defRPr sz="2600" b="1"/>
            </a:lvl3pPr>
            <a:lvl4pPr marL="1980973" indent="0">
              <a:buNone/>
              <a:defRPr sz="2311" b="1"/>
            </a:lvl4pPr>
            <a:lvl5pPr marL="2641298" indent="0">
              <a:buNone/>
              <a:defRPr sz="2311" b="1"/>
            </a:lvl5pPr>
            <a:lvl6pPr marL="3301623" indent="0">
              <a:buNone/>
              <a:defRPr sz="2311" b="1"/>
            </a:lvl6pPr>
            <a:lvl7pPr marL="3961946" indent="0">
              <a:buNone/>
              <a:defRPr sz="2311" b="1"/>
            </a:lvl7pPr>
            <a:lvl8pPr marL="4622271" indent="0">
              <a:buNone/>
              <a:defRPr sz="2311" b="1"/>
            </a:lvl8pPr>
            <a:lvl9pPr marL="5282594" indent="0">
              <a:buNone/>
              <a:defRPr sz="2311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3468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32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468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422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10"/>
            <a:ext cx="3833812" cy="8454497"/>
          </a:xfrm>
        </p:spPr>
        <p:txBody>
          <a:bodyPr/>
          <a:lstStyle>
            <a:lvl1pPr>
              <a:defRPr sz="4621"/>
            </a:lvl1pPr>
            <a:lvl2pPr>
              <a:defRPr sz="4043"/>
            </a:lvl2pPr>
            <a:lvl3pPr>
              <a:defRPr sz="3468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23" indent="0">
              <a:buNone/>
              <a:defRPr sz="1733"/>
            </a:lvl2pPr>
            <a:lvl3pPr marL="1320650" indent="0">
              <a:buNone/>
              <a:defRPr sz="1444"/>
            </a:lvl3pPr>
            <a:lvl4pPr marL="1980973" indent="0">
              <a:buNone/>
              <a:defRPr sz="1300"/>
            </a:lvl4pPr>
            <a:lvl5pPr marL="2641298" indent="0">
              <a:buNone/>
              <a:defRPr sz="1300"/>
            </a:lvl5pPr>
            <a:lvl6pPr marL="3301623" indent="0">
              <a:buNone/>
              <a:defRPr sz="1300"/>
            </a:lvl6pPr>
            <a:lvl7pPr marL="3961946" indent="0">
              <a:buNone/>
              <a:defRPr sz="1300"/>
            </a:lvl7pPr>
            <a:lvl8pPr marL="4622271" indent="0">
              <a:buNone/>
              <a:defRPr sz="1300"/>
            </a:lvl8pPr>
            <a:lvl9pPr marL="5282594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33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181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1"/>
            </a:lvl1pPr>
            <a:lvl2pPr marL="660323" indent="0">
              <a:buNone/>
              <a:defRPr sz="4043"/>
            </a:lvl2pPr>
            <a:lvl3pPr marL="1320650" indent="0">
              <a:buNone/>
              <a:defRPr sz="3468"/>
            </a:lvl3pPr>
            <a:lvl4pPr marL="1980973" indent="0">
              <a:buNone/>
              <a:defRPr sz="2889"/>
            </a:lvl4pPr>
            <a:lvl5pPr marL="2641298" indent="0">
              <a:buNone/>
              <a:defRPr sz="2889"/>
            </a:lvl5pPr>
            <a:lvl6pPr marL="3301623" indent="0">
              <a:buNone/>
              <a:defRPr sz="2889"/>
            </a:lvl6pPr>
            <a:lvl7pPr marL="3961946" indent="0">
              <a:buNone/>
              <a:defRPr sz="2889"/>
            </a:lvl7pPr>
            <a:lvl8pPr marL="4622271" indent="0">
              <a:buNone/>
              <a:defRPr sz="2889"/>
            </a:lvl8pPr>
            <a:lvl9pPr marL="5282594" indent="0">
              <a:buNone/>
              <a:defRPr sz="2889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23" indent="0">
              <a:buNone/>
              <a:defRPr sz="1733"/>
            </a:lvl2pPr>
            <a:lvl3pPr marL="1320650" indent="0">
              <a:buNone/>
              <a:defRPr sz="1444"/>
            </a:lvl3pPr>
            <a:lvl4pPr marL="1980973" indent="0">
              <a:buNone/>
              <a:defRPr sz="1300"/>
            </a:lvl4pPr>
            <a:lvl5pPr marL="2641298" indent="0">
              <a:buNone/>
              <a:defRPr sz="1300"/>
            </a:lvl5pPr>
            <a:lvl6pPr marL="3301623" indent="0">
              <a:buNone/>
              <a:defRPr sz="1300"/>
            </a:lvl6pPr>
            <a:lvl7pPr marL="3961946" indent="0">
              <a:buNone/>
              <a:defRPr sz="1300"/>
            </a:lvl7pPr>
            <a:lvl8pPr marL="4622271" indent="0">
              <a:buNone/>
              <a:defRPr sz="1300"/>
            </a:lvl8pPr>
            <a:lvl9pPr marL="5282594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498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293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4"/>
            <a:ext cx="1543050" cy="845220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4"/>
            <a:ext cx="4514850" cy="845220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3404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 bwMode="auto">
          <a:xfrm>
            <a:off x="0" y="9346656"/>
            <a:ext cx="6858000" cy="559344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00" b="0" kern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   문의사항 </a:t>
            </a:r>
            <a:r>
              <a:rPr kumimoji="0" lang="en-US" altLang="ko-KR" sz="1000" b="0" kern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 </a:t>
            </a:r>
            <a:r>
              <a:rPr kumimoji="0" lang="en-US" altLang="ko-KR" sz="1000" b="0" kern="0" dirty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e-mail : rndfuture@hyundai-ngv.com / TEL : 02-870-8068</a:t>
            </a:r>
            <a:endParaRPr kumimoji="0" lang="ko-KR" altLang="en-US" sz="1000" b="0" kern="0" dirty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941" y="9434388"/>
            <a:ext cx="956563" cy="37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80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0" y="-211256"/>
            <a:ext cx="6858000" cy="10117255"/>
            <a:chOff x="0" y="-211256"/>
            <a:chExt cx="6858000" cy="10117255"/>
          </a:xfrm>
        </p:grpSpPr>
        <p:sp>
          <p:nvSpPr>
            <p:cNvPr id="3" name="직사각형 2"/>
            <p:cNvSpPr/>
            <p:nvPr/>
          </p:nvSpPr>
          <p:spPr bwMode="auto">
            <a:xfrm>
              <a:off x="0" y="684"/>
              <a:ext cx="6858000" cy="990531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algn="ctr" defTabSz="914400" eaLnBrk="0" latinLnBrk="0" hangingPunct="0"/>
              <a:r>
                <a:rPr kumimoji="0" lang="en-US" altLang="ko-KR" sz="1300" dirty="0" smtClean="0">
                  <a:solidFill>
                    <a:srgbClr val="1D528D"/>
                  </a:solidFill>
                  <a:latin typeface="현대하모니 L" panose="02020603020101020101" pitchFamily="18" charset="-127"/>
                  <a:ea typeface="현대하모니 L" panose="02020603020101020101" pitchFamily="18" charset="-127"/>
                </a:rPr>
                <a:t> </a:t>
              </a:r>
              <a:endParaRPr kumimoji="0" lang="ko-KR" altLang="en-US" sz="1300" dirty="0">
                <a:solidFill>
                  <a:srgbClr val="1D528D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57" t="2406"/>
            <a:stretch/>
          </p:blipFill>
          <p:spPr>
            <a:xfrm>
              <a:off x="0" y="0"/>
              <a:ext cx="2147573" cy="1136576"/>
            </a:xfrm>
            <a:prstGeom prst="rect">
              <a:avLst/>
            </a:prstGeom>
          </p:spPr>
        </p:pic>
        <p:sp>
          <p:nvSpPr>
            <p:cNvPr id="5" name="자유형 4"/>
            <p:cNvSpPr/>
            <p:nvPr/>
          </p:nvSpPr>
          <p:spPr bwMode="auto">
            <a:xfrm>
              <a:off x="1628800" y="-211256"/>
              <a:ext cx="648072" cy="1368152"/>
            </a:xfrm>
            <a:custGeom>
              <a:avLst/>
              <a:gdLst>
                <a:gd name="connsiteX0" fmla="*/ 428625 w 428625"/>
                <a:gd name="connsiteY0" fmla="*/ 0 h 995363"/>
                <a:gd name="connsiteX1" fmla="*/ 0 w 428625"/>
                <a:gd name="connsiteY1" fmla="*/ 995363 h 995363"/>
                <a:gd name="connsiteX2" fmla="*/ 428625 w 428625"/>
                <a:gd name="connsiteY2" fmla="*/ 971551 h 995363"/>
                <a:gd name="connsiteX3" fmla="*/ 428625 w 428625"/>
                <a:gd name="connsiteY3" fmla="*/ 0 h 995363"/>
                <a:gd name="connsiteX0" fmla="*/ 428625 w 447675"/>
                <a:gd name="connsiteY0" fmla="*/ 0 h 995363"/>
                <a:gd name="connsiteX1" fmla="*/ 0 w 447675"/>
                <a:gd name="connsiteY1" fmla="*/ 995363 h 995363"/>
                <a:gd name="connsiteX2" fmla="*/ 447675 w 447675"/>
                <a:gd name="connsiteY2" fmla="*/ 990601 h 995363"/>
                <a:gd name="connsiteX3" fmla="*/ 428625 w 447675"/>
                <a:gd name="connsiteY3" fmla="*/ 0 h 995363"/>
                <a:gd name="connsiteX0" fmla="*/ 428625 w 450056"/>
                <a:gd name="connsiteY0" fmla="*/ 0 h 997744"/>
                <a:gd name="connsiteX1" fmla="*/ 0 w 450056"/>
                <a:gd name="connsiteY1" fmla="*/ 995363 h 997744"/>
                <a:gd name="connsiteX2" fmla="*/ 450056 w 450056"/>
                <a:gd name="connsiteY2" fmla="*/ 997744 h 997744"/>
                <a:gd name="connsiteX3" fmla="*/ 428625 w 450056"/>
                <a:gd name="connsiteY3" fmla="*/ 0 h 99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056" h="997744">
                  <a:moveTo>
                    <a:pt x="428625" y="0"/>
                  </a:moveTo>
                  <a:lnTo>
                    <a:pt x="0" y="995363"/>
                  </a:lnTo>
                  <a:lnTo>
                    <a:pt x="450056" y="997744"/>
                  </a:lnTo>
                  <a:lnTo>
                    <a:pt x="428625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algn="ctr" defTabSz="914400" eaLnBrk="0" latinLnBrk="0" hangingPunct="0"/>
              <a:endParaRPr kumimoji="0" lang="ko-KR" altLang="en-US" sz="1300" dirty="0">
                <a:solidFill>
                  <a:srgbClr val="1D528D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188640" y="848544"/>
              <a:ext cx="6480720" cy="8856984"/>
            </a:xfrm>
            <a:prstGeom prst="roundRect">
              <a:avLst>
                <a:gd name="adj" fmla="val 11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046" y="9561512"/>
            <a:ext cx="505968" cy="21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479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 userDrawn="1"/>
        </p:nvGrpSpPr>
        <p:grpSpPr bwMode="auto">
          <a:xfrm>
            <a:off x="186839" y="1311628"/>
            <a:ext cx="6482129" cy="9172"/>
            <a:chOff x="328" y="4125"/>
            <a:chExt cx="6072" cy="1304"/>
          </a:xfrm>
        </p:grpSpPr>
        <p:sp>
          <p:nvSpPr>
            <p:cNvPr id="4" name="Line 10"/>
            <p:cNvSpPr>
              <a:spLocks noChangeShapeType="1"/>
            </p:cNvSpPr>
            <p:nvPr/>
          </p:nvSpPr>
          <p:spPr bwMode="auto">
            <a:xfrm flipV="1">
              <a:off x="328" y="4125"/>
              <a:ext cx="3857" cy="1304"/>
            </a:xfrm>
            <a:prstGeom prst="lin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sz="2311">
                <a:latin typeface="굴림" charset="-127"/>
                <a:ea typeface="굴림" charset="-127"/>
              </a:endParaRPr>
            </a:p>
          </p:txBody>
        </p:sp>
        <p:sp>
          <p:nvSpPr>
            <p:cNvPr id="5" name="Line 11"/>
            <p:cNvSpPr>
              <a:spLocks noChangeShapeType="1"/>
            </p:cNvSpPr>
            <p:nvPr/>
          </p:nvSpPr>
          <p:spPr bwMode="auto">
            <a:xfrm>
              <a:off x="4201" y="4125"/>
              <a:ext cx="2199" cy="326"/>
            </a:xfrm>
            <a:prstGeom prst="lin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latinLnBrk="1" hangingPunct="1">
                <a:defRPr/>
              </a:pPr>
              <a:endParaRPr lang="ko-KR" altLang="en-US" sz="2311">
                <a:latin typeface="굴림" charset="-127"/>
                <a:ea typeface="굴림" charset="-127"/>
              </a:endParaRPr>
            </a:p>
          </p:txBody>
        </p:sp>
      </p:grpSp>
      <p:pic>
        <p:nvPicPr>
          <p:cNvPr id="6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746" y="9511596"/>
            <a:ext cx="434121" cy="39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314943" y="480503"/>
            <a:ext cx="4659459" cy="731591"/>
          </a:xfrm>
          <a:prstGeom prst="rect">
            <a:avLst/>
          </a:prstGeom>
        </p:spPr>
        <p:txBody>
          <a:bodyPr/>
          <a:lstStyle>
            <a:lvl1pPr algn="l">
              <a:defRPr sz="3755">
                <a:latin typeface="현대하모니 M" pitchFamily="18" charset="-127"/>
                <a:ea typeface="현대하모니 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7763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114300" y="756710"/>
            <a:ext cx="6743700" cy="6649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1600" b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endParaRPr kumimoji="0" lang="ko-KR" altLang="en-US" sz="2600" smtClean="0">
              <a:solidFill>
                <a:srgbClr val="FFFFFF"/>
              </a:solidFill>
              <a:latin typeface="맑은 고딕" panose="020B0503020000020004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204423" y="57338"/>
            <a:ext cx="3673257" cy="619125"/>
          </a:xfrm>
          <a:prstGeom prst="rect">
            <a:avLst/>
          </a:prstGeom>
        </p:spPr>
        <p:txBody>
          <a:bodyPr/>
          <a:lstStyle>
            <a:lvl1pPr algn="l">
              <a:defRPr sz="3468">
                <a:latin typeface="현대하모니 M" panose="02020603020101020101" pitchFamily="18" charset="-127"/>
                <a:ea typeface="현대하모니 M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55689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189035" y="1015824"/>
            <a:ext cx="6479931" cy="401284"/>
            <a:chOff x="329" y="1821"/>
            <a:chExt cx="6071" cy="0"/>
          </a:xfrm>
        </p:grpSpPr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329" y="1821"/>
              <a:ext cx="453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4925" y="1821"/>
              <a:ext cx="1475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</p:grpSp>
      <p:pic>
        <p:nvPicPr>
          <p:cNvPr id="7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472" y="9527647"/>
            <a:ext cx="349494" cy="31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188642" y="168468"/>
            <a:ext cx="4659459" cy="731591"/>
          </a:xfrm>
          <a:prstGeom prst="rect">
            <a:avLst/>
          </a:prstGeom>
        </p:spPr>
        <p:txBody>
          <a:bodyPr/>
          <a:lstStyle>
            <a:lvl1pPr algn="l">
              <a:defRPr sz="3755">
                <a:latin typeface="현대하모니 M" pitchFamily="18" charset="-127"/>
                <a:ea typeface="현대하모니 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부제목 2"/>
          <p:cNvSpPr>
            <a:spLocks noGrp="1"/>
          </p:cNvSpPr>
          <p:nvPr>
            <p:ph type="subTitle" idx="1"/>
          </p:nvPr>
        </p:nvSpPr>
        <p:spPr>
          <a:xfrm>
            <a:off x="408842" y="1416607"/>
            <a:ext cx="2178190" cy="52005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311">
                <a:solidFill>
                  <a:schemeClr val="tx1">
                    <a:tint val="75000"/>
                  </a:schemeClr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691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833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75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58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50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41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53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6319471" y="474667"/>
            <a:ext cx="342900" cy="525109"/>
          </a:xfrm>
          <a:prstGeom prst="rect">
            <a:avLst/>
          </a:prstGeom>
        </p:spPr>
        <p:txBody>
          <a:bodyPr/>
          <a:lstStyle>
            <a:lvl1pPr>
              <a:defRPr sz="2022" smtClean="0">
                <a:solidFill>
                  <a:schemeClr val="tx1"/>
                </a:solidFill>
                <a:latin typeface="현대하모니 M" panose="02020603020101020101" pitchFamily="18" charset="-127"/>
              </a:defRPr>
            </a:lvl1pPr>
          </a:lstStyle>
          <a:p>
            <a:pPr>
              <a:defRPr/>
            </a:pPr>
            <a:fld id="{CA22C36F-B265-450D-B57B-71273887BD5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38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189035" y="1015824"/>
            <a:ext cx="6479931" cy="401284"/>
            <a:chOff x="329" y="1821"/>
            <a:chExt cx="6071" cy="0"/>
          </a:xfrm>
        </p:grpSpPr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329" y="1821"/>
              <a:ext cx="453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4925" y="1821"/>
              <a:ext cx="1475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</p:grpSp>
      <p:pic>
        <p:nvPicPr>
          <p:cNvPr id="7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472" y="9527647"/>
            <a:ext cx="349494" cy="31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188642" y="168468"/>
            <a:ext cx="4659459" cy="731591"/>
          </a:xfrm>
          <a:prstGeom prst="rect">
            <a:avLst/>
          </a:prstGeom>
        </p:spPr>
        <p:txBody>
          <a:bodyPr/>
          <a:lstStyle>
            <a:lvl1pPr algn="l">
              <a:defRPr sz="3755">
                <a:latin typeface="현대하모니 M" pitchFamily="18" charset="-127"/>
                <a:ea typeface="현대하모니 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부제목 2"/>
          <p:cNvSpPr>
            <a:spLocks noGrp="1"/>
          </p:cNvSpPr>
          <p:nvPr>
            <p:ph type="subTitle" idx="1"/>
          </p:nvPr>
        </p:nvSpPr>
        <p:spPr>
          <a:xfrm>
            <a:off x="408842" y="1416607"/>
            <a:ext cx="2178190" cy="52005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311">
                <a:solidFill>
                  <a:schemeClr val="tx1">
                    <a:tint val="75000"/>
                  </a:schemeClr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691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833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75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58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50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41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53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6319471" y="474667"/>
            <a:ext cx="342900" cy="525109"/>
          </a:xfrm>
          <a:prstGeom prst="rect">
            <a:avLst/>
          </a:prstGeom>
        </p:spPr>
        <p:txBody>
          <a:bodyPr/>
          <a:lstStyle>
            <a:lvl1pPr>
              <a:defRPr sz="2022" smtClean="0">
                <a:solidFill>
                  <a:schemeClr val="tx1"/>
                </a:solidFill>
                <a:latin typeface="현대하모니 M" panose="02020603020101020101" pitchFamily="18" charset="-127"/>
              </a:defRPr>
            </a:lvl1pPr>
          </a:lstStyle>
          <a:p>
            <a:pPr>
              <a:defRPr/>
            </a:pPr>
            <a:fld id="{DE1EF7B4-924C-4643-9A36-313525B4E81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7626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2179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189035" y="1015824"/>
            <a:ext cx="6479931" cy="401284"/>
            <a:chOff x="329" y="1821"/>
            <a:chExt cx="6071" cy="0"/>
          </a:xfrm>
        </p:grpSpPr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329" y="1821"/>
              <a:ext cx="453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4925" y="1821"/>
              <a:ext cx="1475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</p:grpSp>
      <p:pic>
        <p:nvPicPr>
          <p:cNvPr id="7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472" y="9527647"/>
            <a:ext cx="349494" cy="31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188642" y="168468"/>
            <a:ext cx="4659459" cy="731591"/>
          </a:xfrm>
          <a:prstGeom prst="rect">
            <a:avLst/>
          </a:prstGeom>
        </p:spPr>
        <p:txBody>
          <a:bodyPr/>
          <a:lstStyle>
            <a:lvl1pPr algn="l">
              <a:defRPr sz="3755">
                <a:latin typeface="현대하모니 M" pitchFamily="18" charset="-127"/>
                <a:ea typeface="현대하모니 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부제목 2"/>
          <p:cNvSpPr>
            <a:spLocks noGrp="1"/>
          </p:cNvSpPr>
          <p:nvPr>
            <p:ph type="subTitle" idx="1"/>
          </p:nvPr>
        </p:nvSpPr>
        <p:spPr>
          <a:xfrm>
            <a:off x="408842" y="1416607"/>
            <a:ext cx="2178190" cy="52005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311">
                <a:solidFill>
                  <a:schemeClr val="tx1">
                    <a:tint val="75000"/>
                  </a:schemeClr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691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833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75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58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50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41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53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6319471" y="474667"/>
            <a:ext cx="342900" cy="525109"/>
          </a:xfrm>
          <a:prstGeom prst="rect">
            <a:avLst/>
          </a:prstGeom>
        </p:spPr>
        <p:txBody>
          <a:bodyPr/>
          <a:lstStyle>
            <a:lvl1pPr>
              <a:defRPr sz="2022" smtClean="0">
                <a:solidFill>
                  <a:schemeClr val="tx1"/>
                </a:solidFill>
                <a:latin typeface="현대하모니 M" panose="02020603020101020101" pitchFamily="18" charset="-127"/>
              </a:defRPr>
            </a:lvl1pPr>
          </a:lstStyle>
          <a:p>
            <a:pPr>
              <a:defRPr/>
            </a:pPr>
            <a:fld id="{288321DB-CEE4-415E-B0B9-8206BC5FC10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276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189035" y="1015824"/>
            <a:ext cx="6479931" cy="401284"/>
            <a:chOff x="329" y="1821"/>
            <a:chExt cx="6071" cy="0"/>
          </a:xfrm>
        </p:grpSpPr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329" y="1821"/>
              <a:ext cx="453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4925" y="1821"/>
              <a:ext cx="1475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</p:grpSp>
      <p:pic>
        <p:nvPicPr>
          <p:cNvPr id="7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472" y="9527647"/>
            <a:ext cx="349494" cy="31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188642" y="168468"/>
            <a:ext cx="4659459" cy="731591"/>
          </a:xfrm>
          <a:prstGeom prst="rect">
            <a:avLst/>
          </a:prstGeom>
        </p:spPr>
        <p:txBody>
          <a:bodyPr/>
          <a:lstStyle>
            <a:lvl1pPr algn="l">
              <a:defRPr sz="3755">
                <a:latin typeface="현대하모니 M" pitchFamily="18" charset="-127"/>
                <a:ea typeface="현대하모니 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부제목 2"/>
          <p:cNvSpPr>
            <a:spLocks noGrp="1"/>
          </p:cNvSpPr>
          <p:nvPr>
            <p:ph type="subTitle" idx="1"/>
          </p:nvPr>
        </p:nvSpPr>
        <p:spPr>
          <a:xfrm>
            <a:off x="408842" y="1416607"/>
            <a:ext cx="2178190" cy="52005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311">
                <a:solidFill>
                  <a:schemeClr val="tx1">
                    <a:tint val="75000"/>
                  </a:schemeClr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691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833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75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58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50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41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53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6319471" y="474667"/>
            <a:ext cx="342900" cy="525109"/>
          </a:xfrm>
          <a:prstGeom prst="rect">
            <a:avLst/>
          </a:prstGeom>
        </p:spPr>
        <p:txBody>
          <a:bodyPr/>
          <a:lstStyle>
            <a:lvl1pPr>
              <a:defRPr sz="2022" smtClean="0">
                <a:solidFill>
                  <a:schemeClr val="tx1"/>
                </a:solidFill>
                <a:latin typeface="현대하모니 M" panose="02020603020101020101" pitchFamily="18" charset="-127"/>
              </a:defRPr>
            </a:lvl1pPr>
          </a:lstStyle>
          <a:p>
            <a:pPr>
              <a:defRPr/>
            </a:pPr>
            <a:fld id="{B066A877-4DDB-4B8B-B2EC-202AB144762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9271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189035" y="1015824"/>
            <a:ext cx="6479931" cy="401284"/>
            <a:chOff x="329" y="1821"/>
            <a:chExt cx="6071" cy="0"/>
          </a:xfrm>
        </p:grpSpPr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329" y="1821"/>
              <a:ext cx="453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4925" y="1821"/>
              <a:ext cx="1475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2311"/>
            </a:p>
          </p:txBody>
        </p:sp>
      </p:grpSp>
      <p:pic>
        <p:nvPicPr>
          <p:cNvPr id="7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472" y="9527647"/>
            <a:ext cx="349494" cy="31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188642" y="168468"/>
            <a:ext cx="4659459" cy="731591"/>
          </a:xfrm>
          <a:prstGeom prst="rect">
            <a:avLst/>
          </a:prstGeom>
        </p:spPr>
        <p:txBody>
          <a:bodyPr/>
          <a:lstStyle>
            <a:lvl1pPr algn="l">
              <a:defRPr sz="3755">
                <a:latin typeface="현대하모니 M" pitchFamily="18" charset="-127"/>
                <a:ea typeface="현대하모니 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부제목 2"/>
          <p:cNvSpPr>
            <a:spLocks noGrp="1"/>
          </p:cNvSpPr>
          <p:nvPr>
            <p:ph type="subTitle" idx="1"/>
          </p:nvPr>
        </p:nvSpPr>
        <p:spPr>
          <a:xfrm>
            <a:off x="408842" y="1416607"/>
            <a:ext cx="2178190" cy="52005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311">
                <a:solidFill>
                  <a:schemeClr val="tx1">
                    <a:tint val="75000"/>
                  </a:schemeClr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691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833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75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58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50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41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53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6319471" y="474667"/>
            <a:ext cx="342900" cy="525109"/>
          </a:xfrm>
          <a:prstGeom prst="rect">
            <a:avLst/>
          </a:prstGeom>
        </p:spPr>
        <p:txBody>
          <a:bodyPr/>
          <a:lstStyle>
            <a:lvl1pPr>
              <a:defRPr sz="2022" smtClean="0">
                <a:solidFill>
                  <a:schemeClr val="tx1"/>
                </a:solidFill>
                <a:latin typeface="현대하모니 M" panose="02020603020101020101" pitchFamily="18" charset="-127"/>
              </a:defRPr>
            </a:lvl1pPr>
          </a:lstStyle>
          <a:p>
            <a:pPr>
              <a:defRPr/>
            </a:pPr>
            <a:fld id="{CACF119D-F8F4-4B2F-8E19-2102D44F249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4410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0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6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2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/>
              <a:pPr/>
              <a:t>2023-08-31 Thu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73064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 bwMode="auto">
          <a:xfrm>
            <a:off x="0" y="9346656"/>
            <a:ext cx="6858000" cy="559344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00" b="0" kern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   문의사항 </a:t>
            </a:r>
            <a:r>
              <a:rPr kumimoji="0" lang="en-US" altLang="ko-KR" sz="1000" b="0" kern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 </a:t>
            </a:r>
            <a:r>
              <a:rPr kumimoji="0" lang="en-US" altLang="ko-KR" sz="1000" b="0" kern="0" dirty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e-mail : rndfuture@hyundai-ngv.com / TEL : </a:t>
            </a:r>
            <a:r>
              <a:rPr kumimoji="0" lang="en-US" altLang="ko-KR" sz="1000" b="0" kern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02-870-8053</a:t>
            </a:r>
            <a:endParaRPr kumimoji="0" lang="ko-KR" altLang="en-US" sz="1000" b="0" kern="0" dirty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941" y="9434388"/>
            <a:ext cx="956563" cy="37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2834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12632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74275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71488" y="2636838"/>
            <a:ext cx="2881312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636838"/>
            <a:ext cx="2881313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31459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9171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6729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9399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00572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29236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2187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58557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08550" y="527050"/>
            <a:ext cx="1477963" cy="8394700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71488" y="527050"/>
            <a:ext cx="4284662" cy="8394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A8D9FFFB-B6FB-4C68-8412-943ACDA456AE}" type="datetimeFigureOut">
              <a:rPr lang="ko-KR" altLang="en-US" smtClean="0"/>
              <a:t>2023-08-31 Thu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7F020F3-F127-45C0-97E7-F60FC1E6EB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47484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0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6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2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89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095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23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650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0973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2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623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1946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271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2594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427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  <a:prstGeom prst="rect">
            <a:avLst/>
          </a:prstGeom>
        </p:spPr>
        <p:txBody>
          <a:bodyPr/>
          <a:lstStyle>
            <a:lvl1pPr>
              <a:defRPr sz="4043"/>
            </a:lvl1pPr>
            <a:lvl2pPr>
              <a:defRPr sz="3468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  <a:prstGeom prst="rect">
            <a:avLst/>
          </a:prstGeom>
        </p:spPr>
        <p:txBody>
          <a:bodyPr/>
          <a:lstStyle>
            <a:lvl1pPr>
              <a:defRPr sz="4043"/>
            </a:lvl1pPr>
            <a:lvl2pPr>
              <a:defRPr sz="3468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348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8" b="1"/>
            </a:lvl1pPr>
            <a:lvl2pPr marL="660323" indent="0">
              <a:buNone/>
              <a:defRPr sz="2889" b="1"/>
            </a:lvl2pPr>
            <a:lvl3pPr marL="1320650" indent="0">
              <a:buNone/>
              <a:defRPr sz="2600" b="1"/>
            </a:lvl3pPr>
            <a:lvl4pPr marL="1980973" indent="0">
              <a:buNone/>
              <a:defRPr sz="2311" b="1"/>
            </a:lvl4pPr>
            <a:lvl5pPr marL="2641298" indent="0">
              <a:buNone/>
              <a:defRPr sz="2311" b="1"/>
            </a:lvl5pPr>
            <a:lvl6pPr marL="3301623" indent="0">
              <a:buNone/>
              <a:defRPr sz="2311" b="1"/>
            </a:lvl6pPr>
            <a:lvl7pPr marL="3961946" indent="0">
              <a:buNone/>
              <a:defRPr sz="2311" b="1"/>
            </a:lvl7pPr>
            <a:lvl8pPr marL="4622271" indent="0">
              <a:buNone/>
              <a:defRPr sz="2311" b="1"/>
            </a:lvl8pPr>
            <a:lvl9pPr marL="5282594" indent="0">
              <a:buNone/>
              <a:defRPr sz="2311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  <a:prstGeom prst="rect">
            <a:avLst/>
          </a:prstGeom>
        </p:spPr>
        <p:txBody>
          <a:bodyPr/>
          <a:lstStyle>
            <a:lvl1pPr>
              <a:defRPr sz="3468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8" b="1"/>
            </a:lvl1pPr>
            <a:lvl2pPr marL="660323" indent="0">
              <a:buNone/>
              <a:defRPr sz="2889" b="1"/>
            </a:lvl2pPr>
            <a:lvl3pPr marL="1320650" indent="0">
              <a:buNone/>
              <a:defRPr sz="2600" b="1"/>
            </a:lvl3pPr>
            <a:lvl4pPr marL="1980973" indent="0">
              <a:buNone/>
              <a:defRPr sz="2311" b="1"/>
            </a:lvl4pPr>
            <a:lvl5pPr marL="2641298" indent="0">
              <a:buNone/>
              <a:defRPr sz="2311" b="1"/>
            </a:lvl5pPr>
            <a:lvl6pPr marL="3301623" indent="0">
              <a:buNone/>
              <a:defRPr sz="2311" b="1"/>
            </a:lvl6pPr>
            <a:lvl7pPr marL="3961946" indent="0">
              <a:buNone/>
              <a:defRPr sz="2311" b="1"/>
            </a:lvl7pPr>
            <a:lvl8pPr marL="4622271" indent="0">
              <a:buNone/>
              <a:defRPr sz="2311" b="1"/>
            </a:lvl8pPr>
            <a:lvl9pPr marL="5282594" indent="0">
              <a:buNone/>
              <a:defRPr sz="2311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  <a:prstGeom prst="rect">
            <a:avLst/>
          </a:prstGeom>
        </p:spPr>
        <p:txBody>
          <a:bodyPr/>
          <a:lstStyle>
            <a:lvl1pPr>
              <a:defRPr sz="3468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43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8762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6945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7974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10"/>
            <a:ext cx="3833812" cy="8454497"/>
          </a:xfrm>
          <a:prstGeom prst="rect">
            <a:avLst/>
          </a:prstGeom>
        </p:spPr>
        <p:txBody>
          <a:bodyPr/>
          <a:lstStyle>
            <a:lvl1pPr>
              <a:defRPr sz="4621"/>
            </a:lvl1pPr>
            <a:lvl2pPr>
              <a:defRPr sz="4043"/>
            </a:lvl2pPr>
            <a:lvl3pPr>
              <a:defRPr sz="3468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23" indent="0">
              <a:buNone/>
              <a:defRPr sz="1733"/>
            </a:lvl2pPr>
            <a:lvl3pPr marL="1320650" indent="0">
              <a:buNone/>
              <a:defRPr sz="1444"/>
            </a:lvl3pPr>
            <a:lvl4pPr marL="1980973" indent="0">
              <a:buNone/>
              <a:defRPr sz="1300"/>
            </a:lvl4pPr>
            <a:lvl5pPr marL="2641298" indent="0">
              <a:buNone/>
              <a:defRPr sz="1300"/>
            </a:lvl5pPr>
            <a:lvl6pPr marL="3301623" indent="0">
              <a:buNone/>
              <a:defRPr sz="1300"/>
            </a:lvl6pPr>
            <a:lvl7pPr marL="3961946" indent="0">
              <a:buNone/>
              <a:defRPr sz="1300"/>
            </a:lvl7pPr>
            <a:lvl8pPr marL="4622271" indent="0">
              <a:buNone/>
              <a:defRPr sz="1300"/>
            </a:lvl8pPr>
            <a:lvl9pPr marL="5282594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515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1"/>
            </a:lvl1pPr>
            <a:lvl2pPr marL="660323" indent="0">
              <a:buNone/>
              <a:defRPr sz="4043"/>
            </a:lvl2pPr>
            <a:lvl3pPr marL="1320650" indent="0">
              <a:buNone/>
              <a:defRPr sz="3468"/>
            </a:lvl3pPr>
            <a:lvl4pPr marL="1980973" indent="0">
              <a:buNone/>
              <a:defRPr sz="2889"/>
            </a:lvl4pPr>
            <a:lvl5pPr marL="2641298" indent="0">
              <a:buNone/>
              <a:defRPr sz="2889"/>
            </a:lvl5pPr>
            <a:lvl6pPr marL="3301623" indent="0">
              <a:buNone/>
              <a:defRPr sz="2889"/>
            </a:lvl6pPr>
            <a:lvl7pPr marL="3961946" indent="0">
              <a:buNone/>
              <a:defRPr sz="2889"/>
            </a:lvl7pPr>
            <a:lvl8pPr marL="4622271" indent="0">
              <a:buNone/>
              <a:defRPr sz="2889"/>
            </a:lvl8pPr>
            <a:lvl9pPr marL="5282594" indent="0">
              <a:buNone/>
              <a:defRPr sz="2889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23" indent="0">
              <a:buNone/>
              <a:defRPr sz="1733"/>
            </a:lvl2pPr>
            <a:lvl3pPr marL="1320650" indent="0">
              <a:buNone/>
              <a:defRPr sz="1444"/>
            </a:lvl3pPr>
            <a:lvl4pPr marL="1980973" indent="0">
              <a:buNone/>
              <a:defRPr sz="1300"/>
            </a:lvl4pPr>
            <a:lvl5pPr marL="2641298" indent="0">
              <a:buNone/>
              <a:defRPr sz="1300"/>
            </a:lvl5pPr>
            <a:lvl6pPr marL="3301623" indent="0">
              <a:buNone/>
              <a:defRPr sz="1300"/>
            </a:lvl6pPr>
            <a:lvl7pPr marL="3961946" indent="0">
              <a:buNone/>
              <a:defRPr sz="1300"/>
            </a:lvl7pPr>
            <a:lvl8pPr marL="4622271" indent="0">
              <a:buNone/>
              <a:defRPr sz="1300"/>
            </a:lvl8pPr>
            <a:lvl9pPr marL="5282594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196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5699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4"/>
            <a:ext cx="1543050" cy="8452203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4"/>
            <a:ext cx="4514850" cy="84522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48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53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2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8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22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슬라이드 번호 개체 틀 3"/>
          <p:cNvSpPr txBox="1">
            <a:spLocks/>
          </p:cNvSpPr>
          <p:nvPr userDrawn="1"/>
        </p:nvSpPr>
        <p:spPr>
          <a:xfrm>
            <a:off x="2824565" y="9552905"/>
            <a:ext cx="1200150" cy="47695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altLang="ko-KR" sz="1444" dirty="0" smtClean="0">
                <a:solidFill>
                  <a:prstClr val="black"/>
                </a:solidFill>
              </a:rPr>
              <a:t>-</a:t>
            </a:r>
            <a:fld id="{1BF22979-22EC-4356-9551-B9512495599D}" type="slidenum">
              <a:rPr lang="en-US" altLang="ko-KR" sz="1444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r>
              <a:rPr lang="en-US" altLang="ko-KR" sz="1444" dirty="0" smtClean="0">
                <a:solidFill>
                  <a:prstClr val="black"/>
                </a:solidFill>
              </a:rPr>
              <a:t>-</a:t>
            </a:r>
            <a:endParaRPr lang="en-US" altLang="ko-KR" sz="1444" dirty="0">
              <a:solidFill>
                <a:prstClr val="black"/>
              </a:solidFill>
            </a:endParaRPr>
          </a:p>
        </p:txBody>
      </p:sp>
      <p:cxnSp>
        <p:nvCxnSpPr>
          <p:cNvPr id="18" name="직선 연결선 17"/>
          <p:cNvCxnSpPr/>
          <p:nvPr userDrawn="1"/>
        </p:nvCxnSpPr>
        <p:spPr>
          <a:xfrm>
            <a:off x="355193" y="833970"/>
            <a:ext cx="6172200" cy="0"/>
          </a:xfrm>
          <a:prstGeom prst="line">
            <a:avLst/>
          </a:prstGeom>
          <a:ln w="508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 userDrawn="1"/>
        </p:nvCxnSpPr>
        <p:spPr>
          <a:xfrm>
            <a:off x="330608" y="833970"/>
            <a:ext cx="1590549" cy="0"/>
          </a:xfrm>
          <a:prstGeom prst="line">
            <a:avLst/>
          </a:prstGeom>
          <a:ln w="50800">
            <a:solidFill>
              <a:srgbClr val="080E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319756" y="9536982"/>
            <a:ext cx="573230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685" y="9296895"/>
            <a:ext cx="662236" cy="54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92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6" r:id="rId1"/>
    <p:sldLayoutId id="2147486837" r:id="rId2"/>
    <p:sldLayoutId id="2147486838" r:id="rId3"/>
    <p:sldLayoutId id="2147486839" r:id="rId4"/>
    <p:sldLayoutId id="2147486840" r:id="rId5"/>
    <p:sldLayoutId id="2147486841" r:id="rId6"/>
    <p:sldLayoutId id="2147486842" r:id="rId7"/>
    <p:sldLayoutId id="2147486843" r:id="rId8"/>
    <p:sldLayoutId id="2147486844" r:id="rId9"/>
    <p:sldLayoutId id="2147486845" r:id="rId10"/>
    <p:sldLayoutId id="2147486846" r:id="rId11"/>
  </p:sldLayoutIdLst>
  <p:timing>
    <p:tnLst>
      <p:par>
        <p:cTn id="1" dur="indefinite" restart="never" nodeType="tmRoot"/>
      </p:par>
    </p:tnLst>
  </p:timing>
  <p:txStyles>
    <p:titleStyle>
      <a:lvl1pPr algn="ctr" defTabSz="1320759" rtl="0" eaLnBrk="1" latinLnBrk="1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1" hangingPunct="1">
        <a:spcBef>
          <a:spcPct val="20000"/>
        </a:spcBef>
        <a:buFont typeface="Arial" pitchFamily="34" charset="0"/>
        <a:buChar char="•"/>
        <a:defRPr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1" hangingPunct="1">
        <a:spcBef>
          <a:spcPct val="20000"/>
        </a:spcBef>
        <a:buFont typeface="Arial" pitchFamily="34" charset="0"/>
        <a:buChar char="–"/>
        <a:defRPr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1" hangingPunct="1">
        <a:spcBef>
          <a:spcPct val="20000"/>
        </a:spcBef>
        <a:buFont typeface="Arial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1" hangingPunct="1">
        <a:spcBef>
          <a:spcPct val="20000"/>
        </a:spcBef>
        <a:buFont typeface="Arial" pitchFamily="34" charset="0"/>
        <a:buChar char="–"/>
        <a:defRPr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1" hangingPunct="1">
        <a:spcBef>
          <a:spcPct val="20000"/>
        </a:spcBef>
        <a:buFont typeface="Arial" pitchFamily="34" charset="0"/>
        <a:buChar char="»"/>
        <a:defRPr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DD851-AEE1-4248-B46C-BFAD470A80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2023-08-31 Thu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3AB1F-B3D8-4C99-B4D4-873B80539C50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슬라이드 번호 개체 틀 3"/>
          <p:cNvSpPr txBox="1">
            <a:spLocks/>
          </p:cNvSpPr>
          <p:nvPr userDrawn="1"/>
        </p:nvSpPr>
        <p:spPr>
          <a:xfrm>
            <a:off x="2824565" y="9552905"/>
            <a:ext cx="1200150" cy="47695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altLang="ko-KR" sz="1444" dirty="0" smtClean="0">
                <a:solidFill>
                  <a:prstClr val="black"/>
                </a:solidFill>
              </a:rPr>
              <a:t>-</a:t>
            </a:r>
            <a:fld id="{1BF22979-22EC-4356-9551-B9512495599D}" type="slidenum">
              <a:rPr lang="en-US" altLang="ko-KR" sz="1444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r>
              <a:rPr lang="en-US" altLang="ko-KR" sz="1444" dirty="0" smtClean="0">
                <a:solidFill>
                  <a:prstClr val="black"/>
                </a:solidFill>
              </a:rPr>
              <a:t>-</a:t>
            </a:r>
            <a:endParaRPr lang="en-US" altLang="ko-KR" sz="1444" dirty="0">
              <a:solidFill>
                <a:prstClr val="black"/>
              </a:solidFill>
            </a:endParaRPr>
          </a:p>
        </p:txBody>
      </p:sp>
      <p:cxnSp>
        <p:nvCxnSpPr>
          <p:cNvPr id="18" name="직선 연결선 17"/>
          <p:cNvCxnSpPr/>
          <p:nvPr userDrawn="1"/>
        </p:nvCxnSpPr>
        <p:spPr>
          <a:xfrm>
            <a:off x="355193" y="833970"/>
            <a:ext cx="6172200" cy="0"/>
          </a:xfrm>
          <a:prstGeom prst="line">
            <a:avLst/>
          </a:prstGeom>
          <a:ln w="508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 userDrawn="1"/>
        </p:nvCxnSpPr>
        <p:spPr>
          <a:xfrm>
            <a:off x="330608" y="833970"/>
            <a:ext cx="1590549" cy="0"/>
          </a:xfrm>
          <a:prstGeom prst="line">
            <a:avLst/>
          </a:prstGeom>
          <a:ln w="50800">
            <a:solidFill>
              <a:srgbClr val="080E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319756" y="9536982"/>
            <a:ext cx="573230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715" y="9419527"/>
            <a:ext cx="957072" cy="37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5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60" r:id="rId1"/>
    <p:sldLayoutId id="2147486861" r:id="rId2"/>
    <p:sldLayoutId id="2147486862" r:id="rId3"/>
    <p:sldLayoutId id="2147486863" r:id="rId4"/>
    <p:sldLayoutId id="2147486864" r:id="rId5"/>
    <p:sldLayoutId id="2147486865" r:id="rId6"/>
    <p:sldLayoutId id="2147486866" r:id="rId7"/>
    <p:sldLayoutId id="2147486867" r:id="rId8"/>
    <p:sldLayoutId id="2147486868" r:id="rId9"/>
    <p:sldLayoutId id="2147486869" r:id="rId10"/>
    <p:sldLayoutId id="2147486870" r:id="rId11"/>
  </p:sldLayoutIdLst>
  <p:timing>
    <p:tnLst>
      <p:par>
        <p:cTn id="1" dur="indefinite" restart="never" nodeType="tmRoot"/>
      </p:par>
    </p:tnLst>
  </p:timing>
  <p:txStyles>
    <p:titleStyle>
      <a:lvl1pPr algn="ctr" defTabSz="1320650" rtl="0" eaLnBrk="1" latinLnBrk="1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44" indent="-495244" algn="l" defTabSz="1320650" rtl="0" eaLnBrk="1" latinLnBrk="1" hangingPunct="1">
        <a:spcBef>
          <a:spcPct val="20000"/>
        </a:spcBef>
        <a:buFont typeface="Arial" pitchFamily="34" charset="0"/>
        <a:buChar char="•"/>
        <a:defRPr sz="4621" kern="1200">
          <a:solidFill>
            <a:schemeClr val="tx1"/>
          </a:solidFill>
          <a:latin typeface="+mn-lt"/>
          <a:ea typeface="+mn-ea"/>
          <a:cs typeface="+mn-cs"/>
        </a:defRPr>
      </a:lvl1pPr>
      <a:lvl2pPr marL="1073026" indent="-412701" algn="l" defTabSz="1320650" rtl="0" eaLnBrk="1" latinLnBrk="1" hangingPunct="1">
        <a:spcBef>
          <a:spcPct val="20000"/>
        </a:spcBef>
        <a:buFont typeface="Arial" pitchFamily="34" charset="0"/>
        <a:buChar char="–"/>
        <a:defRPr sz="4043" kern="1200">
          <a:solidFill>
            <a:schemeClr val="tx1"/>
          </a:solidFill>
          <a:latin typeface="+mn-lt"/>
          <a:ea typeface="+mn-ea"/>
          <a:cs typeface="+mn-cs"/>
        </a:defRPr>
      </a:lvl2pPr>
      <a:lvl3pPr marL="1650812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3468" kern="1200">
          <a:solidFill>
            <a:schemeClr val="tx1"/>
          </a:solidFill>
          <a:latin typeface="+mn-lt"/>
          <a:ea typeface="+mn-ea"/>
          <a:cs typeface="+mn-cs"/>
        </a:defRPr>
      </a:lvl3pPr>
      <a:lvl4pPr marL="2311132" indent="-330164" algn="l" defTabSz="1320650" rtl="0" eaLnBrk="1" latinLnBrk="1" hangingPunct="1">
        <a:spcBef>
          <a:spcPct val="20000"/>
        </a:spcBef>
        <a:buFont typeface="Arial" pitchFamily="34" charset="0"/>
        <a:buChar char="–"/>
        <a:defRPr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459" indent="-330164" algn="l" defTabSz="1320650" rtl="0" eaLnBrk="1" latinLnBrk="1" hangingPunct="1">
        <a:spcBef>
          <a:spcPct val="20000"/>
        </a:spcBef>
        <a:buFont typeface="Arial" pitchFamily="34" charset="0"/>
        <a:buChar char="»"/>
        <a:defRPr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1785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108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435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2756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23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650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0973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298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623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46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271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2594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7" t="2406"/>
          <a:stretch/>
        </p:blipFill>
        <p:spPr>
          <a:xfrm>
            <a:off x="2118" y="0"/>
            <a:ext cx="2044695" cy="1080000"/>
          </a:xfrm>
          <a:prstGeom prst="rect">
            <a:avLst/>
          </a:prstGeom>
        </p:spPr>
      </p:pic>
      <p:sp>
        <p:nvSpPr>
          <p:cNvPr id="3" name="자유형 2"/>
          <p:cNvSpPr/>
          <p:nvPr userDrawn="1"/>
        </p:nvSpPr>
        <p:spPr bwMode="auto">
          <a:xfrm>
            <a:off x="1943100" y="-9525"/>
            <a:ext cx="4743450" cy="995363"/>
          </a:xfrm>
          <a:custGeom>
            <a:avLst/>
            <a:gdLst>
              <a:gd name="connsiteX0" fmla="*/ 504825 w 4743450"/>
              <a:gd name="connsiteY0" fmla="*/ 0 h 995363"/>
              <a:gd name="connsiteX1" fmla="*/ 0 w 4743450"/>
              <a:gd name="connsiteY1" fmla="*/ 995363 h 995363"/>
              <a:gd name="connsiteX2" fmla="*/ 4743450 w 4743450"/>
              <a:gd name="connsiteY2" fmla="*/ 995363 h 995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3450" h="995363">
                <a:moveTo>
                  <a:pt x="504825" y="0"/>
                </a:moveTo>
                <a:lnTo>
                  <a:pt x="0" y="995363"/>
                </a:lnTo>
                <a:lnTo>
                  <a:pt x="4743450" y="995363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자유형 3"/>
          <p:cNvSpPr/>
          <p:nvPr userDrawn="1"/>
        </p:nvSpPr>
        <p:spPr bwMode="auto">
          <a:xfrm>
            <a:off x="1809750" y="-4763"/>
            <a:ext cx="542925" cy="990601"/>
          </a:xfrm>
          <a:custGeom>
            <a:avLst/>
            <a:gdLst>
              <a:gd name="connsiteX0" fmla="*/ 542925 w 542925"/>
              <a:gd name="connsiteY0" fmla="*/ 0 h 990601"/>
              <a:gd name="connsiteX1" fmla="*/ 0 w 542925"/>
              <a:gd name="connsiteY1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2925" h="990601">
                <a:moveTo>
                  <a:pt x="542925" y="0"/>
                </a:moveTo>
                <a:lnTo>
                  <a:pt x="0" y="990601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자유형 4"/>
          <p:cNvSpPr/>
          <p:nvPr userDrawn="1"/>
        </p:nvSpPr>
        <p:spPr bwMode="auto">
          <a:xfrm>
            <a:off x="1852613" y="0"/>
            <a:ext cx="404812" cy="985838"/>
          </a:xfrm>
          <a:custGeom>
            <a:avLst/>
            <a:gdLst>
              <a:gd name="connsiteX0" fmla="*/ 404812 w 404812"/>
              <a:gd name="connsiteY0" fmla="*/ 0 h 985838"/>
              <a:gd name="connsiteX1" fmla="*/ 0 w 404812"/>
              <a:gd name="connsiteY1" fmla="*/ 985838 h 98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4812" h="985838">
                <a:moveTo>
                  <a:pt x="404812" y="0"/>
                </a:moveTo>
                <a:lnTo>
                  <a:pt x="0" y="985838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 userDrawn="1"/>
        </p:nvGrpSpPr>
        <p:grpSpPr>
          <a:xfrm>
            <a:off x="1619275" y="-1"/>
            <a:ext cx="5238725" cy="1080391"/>
            <a:chOff x="1619275" y="-7278"/>
            <a:chExt cx="5238725" cy="1141752"/>
          </a:xfrm>
        </p:grpSpPr>
        <p:sp>
          <p:nvSpPr>
            <p:cNvPr id="7" name="직사각형 6"/>
            <p:cNvSpPr/>
            <p:nvPr/>
          </p:nvSpPr>
          <p:spPr bwMode="auto">
            <a:xfrm>
              <a:off x="2019300" y="-6865"/>
              <a:ext cx="4838700" cy="114133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algn="ctr" defTabSz="914400" eaLnBrk="0" latinLnBrk="0" hangingPunct="0"/>
              <a:r>
                <a:rPr kumimoji="0" lang="en-US" altLang="ko-KR" sz="1300" dirty="0" smtClean="0">
                  <a:solidFill>
                    <a:srgbClr val="1D528D"/>
                  </a:solidFill>
                  <a:latin typeface="현대하모니 L" panose="02020603020101020101" pitchFamily="18" charset="-127"/>
                  <a:ea typeface="현대하모니 L" panose="02020603020101020101" pitchFamily="18" charset="-127"/>
                </a:rPr>
                <a:t> </a:t>
              </a:r>
              <a:endParaRPr kumimoji="0" lang="ko-KR" altLang="en-US" sz="1300" dirty="0">
                <a:solidFill>
                  <a:srgbClr val="1D528D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  <p:sp>
          <p:nvSpPr>
            <p:cNvPr id="8" name="자유형 7"/>
            <p:cNvSpPr/>
            <p:nvPr/>
          </p:nvSpPr>
          <p:spPr bwMode="auto">
            <a:xfrm>
              <a:off x="1619275" y="-7278"/>
              <a:ext cx="422250" cy="1141338"/>
            </a:xfrm>
            <a:custGeom>
              <a:avLst/>
              <a:gdLst>
                <a:gd name="connsiteX0" fmla="*/ 428625 w 428625"/>
                <a:gd name="connsiteY0" fmla="*/ 0 h 995363"/>
                <a:gd name="connsiteX1" fmla="*/ 0 w 428625"/>
                <a:gd name="connsiteY1" fmla="*/ 995363 h 995363"/>
                <a:gd name="connsiteX2" fmla="*/ 428625 w 428625"/>
                <a:gd name="connsiteY2" fmla="*/ 971551 h 995363"/>
                <a:gd name="connsiteX3" fmla="*/ 428625 w 428625"/>
                <a:gd name="connsiteY3" fmla="*/ 0 h 995363"/>
                <a:gd name="connsiteX0" fmla="*/ 428625 w 447675"/>
                <a:gd name="connsiteY0" fmla="*/ 0 h 995363"/>
                <a:gd name="connsiteX1" fmla="*/ 0 w 447675"/>
                <a:gd name="connsiteY1" fmla="*/ 995363 h 995363"/>
                <a:gd name="connsiteX2" fmla="*/ 447675 w 447675"/>
                <a:gd name="connsiteY2" fmla="*/ 990601 h 995363"/>
                <a:gd name="connsiteX3" fmla="*/ 428625 w 447675"/>
                <a:gd name="connsiteY3" fmla="*/ 0 h 995363"/>
                <a:gd name="connsiteX0" fmla="*/ 428625 w 450056"/>
                <a:gd name="connsiteY0" fmla="*/ 0 h 997744"/>
                <a:gd name="connsiteX1" fmla="*/ 0 w 450056"/>
                <a:gd name="connsiteY1" fmla="*/ 995363 h 997744"/>
                <a:gd name="connsiteX2" fmla="*/ 450056 w 450056"/>
                <a:gd name="connsiteY2" fmla="*/ 997744 h 997744"/>
                <a:gd name="connsiteX3" fmla="*/ 428625 w 450056"/>
                <a:gd name="connsiteY3" fmla="*/ 0 h 99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056" h="997744">
                  <a:moveTo>
                    <a:pt x="428625" y="0"/>
                  </a:moveTo>
                  <a:lnTo>
                    <a:pt x="0" y="995363"/>
                  </a:lnTo>
                  <a:lnTo>
                    <a:pt x="450056" y="997744"/>
                  </a:lnTo>
                  <a:lnTo>
                    <a:pt x="428625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algn="ctr" defTabSz="914400" eaLnBrk="0" latinLnBrk="0" hangingPunct="0"/>
              <a:endParaRPr kumimoji="0" lang="ko-KR" altLang="en-US" sz="1300" dirty="0">
                <a:solidFill>
                  <a:srgbClr val="1D528D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</p:grpSp>
      <p:sp>
        <p:nvSpPr>
          <p:cNvPr id="9" name="TextBox 8"/>
          <p:cNvSpPr txBox="1"/>
          <p:nvPr userDrawn="1"/>
        </p:nvSpPr>
        <p:spPr>
          <a:xfrm>
            <a:off x="2193974" y="339943"/>
            <a:ext cx="3031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시나리오 제안서 </a:t>
            </a:r>
            <a:r>
              <a:rPr lang="ko-KR" altLang="en-US" b="0" dirty="0" err="1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작성가이드</a:t>
            </a:r>
            <a:endParaRPr lang="en-US" altLang="ko-KR" sz="2000" b="0" dirty="0" smtClean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93296" y="128464"/>
            <a:ext cx="576064" cy="29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87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72" r:id="rId1"/>
    <p:sldLayoutId id="2147486873" r:id="rId2"/>
    <p:sldLayoutId id="2147486874" r:id="rId3"/>
    <p:sldLayoutId id="2147486875" r:id="rId4"/>
    <p:sldLayoutId id="2147486876" r:id="rId5"/>
    <p:sldLayoutId id="2147486877" r:id="rId6"/>
    <p:sldLayoutId id="2147486878" r:id="rId7"/>
    <p:sldLayoutId id="2147486879" r:id="rId8"/>
    <p:sldLayoutId id="2147486880" r:id="rId9"/>
    <p:sldLayoutId id="2147486881" r:id="rId10"/>
    <p:sldLayoutId id="214748688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382554" rtl="0" eaLnBrk="0" fontAlgn="base" latinLnBrk="1" hangingPunct="0">
        <a:spcBef>
          <a:spcPct val="0"/>
        </a:spcBef>
        <a:spcAft>
          <a:spcPct val="0"/>
        </a:spcAft>
        <a:defRPr sz="6644" kern="1200">
          <a:solidFill>
            <a:schemeClr val="tx1"/>
          </a:solidFill>
          <a:latin typeface="+mj-lt"/>
          <a:ea typeface="+mj-ea"/>
          <a:cs typeface="맑은 고딕" panose="020B0503020000020004" pitchFamily="50" charset="-127"/>
        </a:defRPr>
      </a:lvl1pPr>
      <a:lvl2pPr algn="ctr" defTabSz="1382554" rtl="0" eaLnBrk="0" fontAlgn="base" latinLnBrk="1" hangingPunct="0">
        <a:spcBef>
          <a:spcPct val="0"/>
        </a:spcBef>
        <a:spcAft>
          <a:spcPct val="0"/>
        </a:spcAft>
        <a:defRPr sz="6644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 panose="020B0503020000020004" pitchFamily="50" charset="-127"/>
        </a:defRPr>
      </a:lvl2pPr>
      <a:lvl3pPr algn="ctr" defTabSz="1382554" rtl="0" eaLnBrk="0" fontAlgn="base" latinLnBrk="1" hangingPunct="0">
        <a:spcBef>
          <a:spcPct val="0"/>
        </a:spcBef>
        <a:spcAft>
          <a:spcPct val="0"/>
        </a:spcAft>
        <a:defRPr sz="6644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 panose="020B0503020000020004" pitchFamily="50" charset="-127"/>
        </a:defRPr>
      </a:lvl3pPr>
      <a:lvl4pPr algn="ctr" defTabSz="1382554" rtl="0" eaLnBrk="0" fontAlgn="base" latinLnBrk="1" hangingPunct="0">
        <a:spcBef>
          <a:spcPct val="0"/>
        </a:spcBef>
        <a:spcAft>
          <a:spcPct val="0"/>
        </a:spcAft>
        <a:defRPr sz="6644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 panose="020B0503020000020004" pitchFamily="50" charset="-127"/>
        </a:defRPr>
      </a:lvl4pPr>
      <a:lvl5pPr algn="ctr" defTabSz="1382554" rtl="0" eaLnBrk="0" fontAlgn="base" latinLnBrk="1" hangingPunct="0">
        <a:spcBef>
          <a:spcPct val="0"/>
        </a:spcBef>
        <a:spcAft>
          <a:spcPct val="0"/>
        </a:spcAft>
        <a:defRPr sz="6644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 panose="020B0503020000020004" pitchFamily="50" charset="-127"/>
        </a:defRPr>
      </a:lvl5pPr>
      <a:lvl6pPr marL="606376" algn="ctr" defTabSz="1383295" rtl="0" fontAlgn="base" latinLnBrk="1">
        <a:spcBef>
          <a:spcPct val="0"/>
        </a:spcBef>
        <a:spcAft>
          <a:spcPct val="0"/>
        </a:spcAft>
        <a:defRPr sz="6644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1212753" algn="ctr" defTabSz="1383295" rtl="0" fontAlgn="base" latinLnBrk="1">
        <a:spcBef>
          <a:spcPct val="0"/>
        </a:spcBef>
        <a:spcAft>
          <a:spcPct val="0"/>
        </a:spcAft>
        <a:defRPr sz="6644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819129" algn="ctr" defTabSz="1383295" rtl="0" fontAlgn="base" latinLnBrk="1">
        <a:spcBef>
          <a:spcPct val="0"/>
        </a:spcBef>
        <a:spcAft>
          <a:spcPct val="0"/>
        </a:spcAft>
        <a:defRPr sz="6644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2425503" algn="ctr" defTabSz="1383295" rtl="0" fontAlgn="base" latinLnBrk="1">
        <a:spcBef>
          <a:spcPct val="0"/>
        </a:spcBef>
        <a:spcAft>
          <a:spcPct val="0"/>
        </a:spcAft>
        <a:defRPr sz="6644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515879" indent="-515879" algn="l" defTabSz="1382554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911" kern="1200">
          <a:solidFill>
            <a:schemeClr val="tx1"/>
          </a:solidFill>
          <a:latin typeface="+mn-lt"/>
          <a:ea typeface="+mn-ea"/>
          <a:cs typeface="맑은 고딕" panose="020B0503020000020004" pitchFamily="50" charset="-127"/>
        </a:defRPr>
      </a:lvl1pPr>
      <a:lvl2pPr marL="1121175" indent="-431047" algn="l" defTabSz="1382554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189" kern="1200">
          <a:solidFill>
            <a:schemeClr val="tx1"/>
          </a:solidFill>
          <a:latin typeface="+mn-lt"/>
          <a:ea typeface="+mn-ea"/>
          <a:cs typeface="맑은 고딕" panose="020B0503020000020004" pitchFamily="50" charset="-127"/>
        </a:defRPr>
      </a:lvl2pPr>
      <a:lvl3pPr marL="1726473" indent="-343919" algn="l" defTabSz="1382554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611" kern="1200">
          <a:solidFill>
            <a:schemeClr val="tx1"/>
          </a:solidFill>
          <a:latin typeface="+mn-lt"/>
          <a:ea typeface="+mn-ea"/>
          <a:cs typeface="맑은 고딕" panose="020B0503020000020004" pitchFamily="50" charset="-127"/>
        </a:defRPr>
      </a:lvl3pPr>
      <a:lvl4pPr marL="2418898" indent="-343919" algn="l" defTabSz="1382554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33" kern="1200">
          <a:solidFill>
            <a:schemeClr val="tx1"/>
          </a:solidFill>
          <a:latin typeface="+mn-lt"/>
          <a:ea typeface="+mn-ea"/>
          <a:cs typeface="맑은 고딕" panose="020B0503020000020004" pitchFamily="50" charset="-127"/>
        </a:defRPr>
      </a:lvl4pPr>
      <a:lvl5pPr marL="3111321" indent="-343919" algn="l" defTabSz="1382554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3033" kern="1200">
          <a:solidFill>
            <a:schemeClr val="tx1"/>
          </a:solidFill>
          <a:latin typeface="+mn-lt"/>
          <a:ea typeface="+mn-ea"/>
          <a:cs typeface="맑은 고딕" panose="020B0503020000020004" pitchFamily="50" charset="-127"/>
        </a:defRPr>
      </a:lvl5pPr>
      <a:lvl6pPr marL="3804308" indent="-345847" algn="l" defTabSz="1383387" rtl="0" eaLnBrk="1" latinLnBrk="1" hangingPunct="1">
        <a:spcBef>
          <a:spcPct val="20000"/>
        </a:spcBef>
        <a:buFont typeface="Arial" pitchFamily="34" charset="0"/>
        <a:buChar char="•"/>
        <a:defRPr sz="3033" kern="1200">
          <a:solidFill>
            <a:schemeClr val="tx1"/>
          </a:solidFill>
          <a:latin typeface="+mn-lt"/>
          <a:ea typeface="+mn-ea"/>
          <a:cs typeface="+mn-cs"/>
        </a:defRPr>
      </a:lvl6pPr>
      <a:lvl7pPr marL="4496006" indent="-345847" algn="l" defTabSz="1383387" rtl="0" eaLnBrk="1" latinLnBrk="1" hangingPunct="1">
        <a:spcBef>
          <a:spcPct val="20000"/>
        </a:spcBef>
        <a:buFont typeface="Arial" pitchFamily="34" charset="0"/>
        <a:buChar char="•"/>
        <a:defRPr sz="3033" kern="1200">
          <a:solidFill>
            <a:schemeClr val="tx1"/>
          </a:solidFill>
          <a:latin typeface="+mn-lt"/>
          <a:ea typeface="+mn-ea"/>
          <a:cs typeface="+mn-cs"/>
        </a:defRPr>
      </a:lvl7pPr>
      <a:lvl8pPr marL="5187697" indent="-345847" algn="l" defTabSz="1383387" rtl="0" eaLnBrk="1" latinLnBrk="1" hangingPunct="1">
        <a:spcBef>
          <a:spcPct val="20000"/>
        </a:spcBef>
        <a:buFont typeface="Arial" pitchFamily="34" charset="0"/>
        <a:buChar char="•"/>
        <a:defRPr sz="3033" kern="1200">
          <a:solidFill>
            <a:schemeClr val="tx1"/>
          </a:solidFill>
          <a:latin typeface="+mn-lt"/>
          <a:ea typeface="+mn-ea"/>
          <a:cs typeface="+mn-cs"/>
        </a:defRPr>
      </a:lvl8pPr>
      <a:lvl9pPr marL="5879390" indent="-345847" algn="l" defTabSz="1383387" rtl="0" eaLnBrk="1" latinLnBrk="1" hangingPunct="1">
        <a:spcBef>
          <a:spcPct val="20000"/>
        </a:spcBef>
        <a:buFont typeface="Arial" pitchFamily="34" charset="0"/>
        <a:buChar char="•"/>
        <a:defRPr sz="30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383387" rtl="0" eaLnBrk="1" latinLnBrk="1" hangingPunct="1">
        <a:defRPr sz="2743" kern="1200">
          <a:solidFill>
            <a:schemeClr val="tx1"/>
          </a:solidFill>
          <a:latin typeface="+mn-lt"/>
          <a:ea typeface="+mn-ea"/>
          <a:cs typeface="+mn-cs"/>
        </a:defRPr>
      </a:lvl1pPr>
      <a:lvl2pPr marL="691693" algn="l" defTabSz="1383387" rtl="0" eaLnBrk="1" latinLnBrk="1" hangingPunct="1">
        <a:defRPr sz="2743" kern="1200">
          <a:solidFill>
            <a:schemeClr val="tx1"/>
          </a:solidFill>
          <a:latin typeface="+mn-lt"/>
          <a:ea typeface="+mn-ea"/>
          <a:cs typeface="+mn-cs"/>
        </a:defRPr>
      </a:lvl2pPr>
      <a:lvl3pPr marL="1383387" algn="l" defTabSz="1383387" rtl="0" eaLnBrk="1" latinLnBrk="1" hangingPunct="1">
        <a:defRPr sz="2743" kern="1200">
          <a:solidFill>
            <a:schemeClr val="tx1"/>
          </a:solidFill>
          <a:latin typeface="+mn-lt"/>
          <a:ea typeface="+mn-ea"/>
          <a:cs typeface="+mn-cs"/>
        </a:defRPr>
      </a:lvl3pPr>
      <a:lvl4pPr marL="2075077" algn="l" defTabSz="1383387" rtl="0" eaLnBrk="1" latinLnBrk="1" hangingPunct="1">
        <a:defRPr sz="2743" kern="1200">
          <a:solidFill>
            <a:schemeClr val="tx1"/>
          </a:solidFill>
          <a:latin typeface="+mn-lt"/>
          <a:ea typeface="+mn-ea"/>
          <a:cs typeface="+mn-cs"/>
        </a:defRPr>
      </a:lvl4pPr>
      <a:lvl5pPr marL="2766773" algn="l" defTabSz="1383387" rtl="0" eaLnBrk="1" latinLnBrk="1" hangingPunct="1">
        <a:defRPr sz="2743" kern="1200">
          <a:solidFill>
            <a:schemeClr val="tx1"/>
          </a:solidFill>
          <a:latin typeface="+mn-lt"/>
          <a:ea typeface="+mn-ea"/>
          <a:cs typeface="+mn-cs"/>
        </a:defRPr>
      </a:lvl5pPr>
      <a:lvl6pPr marL="3458466" algn="l" defTabSz="1383387" rtl="0" eaLnBrk="1" latinLnBrk="1" hangingPunct="1">
        <a:defRPr sz="2743" kern="1200">
          <a:solidFill>
            <a:schemeClr val="tx1"/>
          </a:solidFill>
          <a:latin typeface="+mn-lt"/>
          <a:ea typeface="+mn-ea"/>
          <a:cs typeface="+mn-cs"/>
        </a:defRPr>
      </a:lvl6pPr>
      <a:lvl7pPr marL="4150157" algn="l" defTabSz="1383387" rtl="0" eaLnBrk="1" latinLnBrk="1" hangingPunct="1">
        <a:defRPr sz="2743" kern="1200">
          <a:solidFill>
            <a:schemeClr val="tx1"/>
          </a:solidFill>
          <a:latin typeface="+mn-lt"/>
          <a:ea typeface="+mn-ea"/>
          <a:cs typeface="+mn-cs"/>
        </a:defRPr>
      </a:lvl7pPr>
      <a:lvl8pPr marL="4841850" algn="l" defTabSz="1383387" rtl="0" eaLnBrk="1" latinLnBrk="1" hangingPunct="1">
        <a:defRPr sz="2743" kern="1200">
          <a:solidFill>
            <a:schemeClr val="tx1"/>
          </a:solidFill>
          <a:latin typeface="+mn-lt"/>
          <a:ea typeface="+mn-ea"/>
          <a:cs typeface="+mn-cs"/>
        </a:defRPr>
      </a:lvl8pPr>
      <a:lvl9pPr marL="5533544" algn="l" defTabSz="1383387" rtl="0" eaLnBrk="1" latinLnBrk="1" hangingPunct="1">
        <a:defRPr sz="27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7" t="2406"/>
          <a:stretch/>
        </p:blipFill>
        <p:spPr>
          <a:xfrm>
            <a:off x="2118" y="0"/>
            <a:ext cx="2044695" cy="1080000"/>
          </a:xfrm>
          <a:prstGeom prst="rect">
            <a:avLst/>
          </a:prstGeom>
        </p:spPr>
      </p:pic>
      <p:sp>
        <p:nvSpPr>
          <p:cNvPr id="17" name="자유형 16"/>
          <p:cNvSpPr/>
          <p:nvPr userDrawn="1"/>
        </p:nvSpPr>
        <p:spPr bwMode="auto">
          <a:xfrm>
            <a:off x="1943100" y="-9525"/>
            <a:ext cx="4743450" cy="995363"/>
          </a:xfrm>
          <a:custGeom>
            <a:avLst/>
            <a:gdLst>
              <a:gd name="connsiteX0" fmla="*/ 504825 w 4743450"/>
              <a:gd name="connsiteY0" fmla="*/ 0 h 995363"/>
              <a:gd name="connsiteX1" fmla="*/ 0 w 4743450"/>
              <a:gd name="connsiteY1" fmla="*/ 995363 h 995363"/>
              <a:gd name="connsiteX2" fmla="*/ 4743450 w 4743450"/>
              <a:gd name="connsiteY2" fmla="*/ 995363 h 995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3450" h="995363">
                <a:moveTo>
                  <a:pt x="504825" y="0"/>
                </a:moveTo>
                <a:lnTo>
                  <a:pt x="0" y="995363"/>
                </a:lnTo>
                <a:lnTo>
                  <a:pt x="4743450" y="995363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자유형 17"/>
          <p:cNvSpPr/>
          <p:nvPr userDrawn="1"/>
        </p:nvSpPr>
        <p:spPr bwMode="auto">
          <a:xfrm>
            <a:off x="1809750" y="-4763"/>
            <a:ext cx="542925" cy="990601"/>
          </a:xfrm>
          <a:custGeom>
            <a:avLst/>
            <a:gdLst>
              <a:gd name="connsiteX0" fmla="*/ 542925 w 542925"/>
              <a:gd name="connsiteY0" fmla="*/ 0 h 990601"/>
              <a:gd name="connsiteX1" fmla="*/ 0 w 542925"/>
              <a:gd name="connsiteY1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2925" h="990601">
                <a:moveTo>
                  <a:pt x="542925" y="0"/>
                </a:moveTo>
                <a:lnTo>
                  <a:pt x="0" y="990601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자유형 18"/>
          <p:cNvSpPr/>
          <p:nvPr userDrawn="1"/>
        </p:nvSpPr>
        <p:spPr bwMode="auto">
          <a:xfrm>
            <a:off x="1852613" y="0"/>
            <a:ext cx="404812" cy="985838"/>
          </a:xfrm>
          <a:custGeom>
            <a:avLst/>
            <a:gdLst>
              <a:gd name="connsiteX0" fmla="*/ 404812 w 404812"/>
              <a:gd name="connsiteY0" fmla="*/ 0 h 985838"/>
              <a:gd name="connsiteX1" fmla="*/ 0 w 404812"/>
              <a:gd name="connsiteY1" fmla="*/ 985838 h 98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4812" h="985838">
                <a:moveTo>
                  <a:pt x="404812" y="0"/>
                </a:moveTo>
                <a:lnTo>
                  <a:pt x="0" y="985838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0" name="그룹 19"/>
          <p:cNvGrpSpPr/>
          <p:nvPr userDrawn="1"/>
        </p:nvGrpSpPr>
        <p:grpSpPr>
          <a:xfrm>
            <a:off x="1619275" y="-1"/>
            <a:ext cx="5238725" cy="1080391"/>
            <a:chOff x="1619275" y="-7278"/>
            <a:chExt cx="5238725" cy="1141752"/>
          </a:xfrm>
        </p:grpSpPr>
        <p:sp>
          <p:nvSpPr>
            <p:cNvPr id="21" name="직사각형 20"/>
            <p:cNvSpPr/>
            <p:nvPr/>
          </p:nvSpPr>
          <p:spPr bwMode="auto">
            <a:xfrm>
              <a:off x="2019300" y="-6865"/>
              <a:ext cx="4838700" cy="1141339"/>
            </a:xfrm>
            <a:prstGeom prst="rect">
              <a:avLst/>
            </a:prstGeom>
            <a:solidFill>
              <a:srgbClr val="1F497D">
                <a:lumMod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D528D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</a:rPr>
                <a:t> </a:t>
              </a:r>
              <a:endParaRPr kumimoji="0" lang="ko-KR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  <p:sp>
          <p:nvSpPr>
            <p:cNvPr id="22" name="자유형 21"/>
            <p:cNvSpPr/>
            <p:nvPr/>
          </p:nvSpPr>
          <p:spPr bwMode="auto">
            <a:xfrm>
              <a:off x="1619275" y="-7278"/>
              <a:ext cx="422250" cy="1141338"/>
            </a:xfrm>
            <a:custGeom>
              <a:avLst/>
              <a:gdLst>
                <a:gd name="connsiteX0" fmla="*/ 428625 w 428625"/>
                <a:gd name="connsiteY0" fmla="*/ 0 h 995363"/>
                <a:gd name="connsiteX1" fmla="*/ 0 w 428625"/>
                <a:gd name="connsiteY1" fmla="*/ 995363 h 995363"/>
                <a:gd name="connsiteX2" fmla="*/ 428625 w 428625"/>
                <a:gd name="connsiteY2" fmla="*/ 971551 h 995363"/>
                <a:gd name="connsiteX3" fmla="*/ 428625 w 428625"/>
                <a:gd name="connsiteY3" fmla="*/ 0 h 995363"/>
                <a:gd name="connsiteX0" fmla="*/ 428625 w 447675"/>
                <a:gd name="connsiteY0" fmla="*/ 0 h 995363"/>
                <a:gd name="connsiteX1" fmla="*/ 0 w 447675"/>
                <a:gd name="connsiteY1" fmla="*/ 995363 h 995363"/>
                <a:gd name="connsiteX2" fmla="*/ 447675 w 447675"/>
                <a:gd name="connsiteY2" fmla="*/ 990601 h 995363"/>
                <a:gd name="connsiteX3" fmla="*/ 428625 w 447675"/>
                <a:gd name="connsiteY3" fmla="*/ 0 h 995363"/>
                <a:gd name="connsiteX0" fmla="*/ 428625 w 450056"/>
                <a:gd name="connsiteY0" fmla="*/ 0 h 997744"/>
                <a:gd name="connsiteX1" fmla="*/ 0 w 450056"/>
                <a:gd name="connsiteY1" fmla="*/ 995363 h 997744"/>
                <a:gd name="connsiteX2" fmla="*/ 450056 w 450056"/>
                <a:gd name="connsiteY2" fmla="*/ 997744 h 997744"/>
                <a:gd name="connsiteX3" fmla="*/ 428625 w 450056"/>
                <a:gd name="connsiteY3" fmla="*/ 0 h 99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056" h="997744">
                  <a:moveTo>
                    <a:pt x="428625" y="0"/>
                  </a:moveTo>
                  <a:lnTo>
                    <a:pt x="0" y="995363"/>
                  </a:lnTo>
                  <a:lnTo>
                    <a:pt x="450056" y="997744"/>
                  </a:lnTo>
                  <a:lnTo>
                    <a:pt x="428625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</p:grpSp>
      <p:sp>
        <p:nvSpPr>
          <p:cNvPr id="23" name="TextBox 22"/>
          <p:cNvSpPr txBox="1"/>
          <p:nvPr userDrawn="1"/>
        </p:nvSpPr>
        <p:spPr>
          <a:xfrm>
            <a:off x="2193974" y="201325"/>
            <a:ext cx="4182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2023</a:t>
            </a:r>
            <a:r>
              <a:rPr lang="ko-KR" altLang="en-US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년 현대자동차그룹</a:t>
            </a:r>
            <a:endParaRPr lang="en-US" altLang="ko-KR" b="0" dirty="0" smtClean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  <a:p>
            <a:r>
              <a:rPr lang="ko-KR" altLang="en-US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미래기술연구과제 공모 </a:t>
            </a:r>
            <a:r>
              <a:rPr lang="en-US" altLang="ko-KR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(</a:t>
            </a:r>
            <a:r>
              <a:rPr lang="ko-KR" altLang="en-US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미래 시나리오</a:t>
            </a:r>
            <a:r>
              <a:rPr lang="en-US" altLang="ko-KR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)</a:t>
            </a:r>
          </a:p>
        </p:txBody>
      </p:sp>
      <p:pic>
        <p:nvPicPr>
          <p:cNvPr id="24" name="그림 23"/>
          <p:cNvPicPr>
            <a:picLocks noChangeAspect="1"/>
          </p:cNvPicPr>
          <p:nvPr userDrawn="1"/>
        </p:nvPicPr>
        <p:blipFill>
          <a:blip r:embed="rId14">
            <a:duotone>
              <a:srgbClr val="EEECE1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6093296" y="128464"/>
            <a:ext cx="576064" cy="29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18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84" r:id="rId1"/>
    <p:sldLayoutId id="2147486885" r:id="rId2"/>
    <p:sldLayoutId id="2147486886" r:id="rId3"/>
    <p:sldLayoutId id="2147486887" r:id="rId4"/>
    <p:sldLayoutId id="2147486888" r:id="rId5"/>
    <p:sldLayoutId id="2147486889" r:id="rId6"/>
    <p:sldLayoutId id="2147486890" r:id="rId7"/>
    <p:sldLayoutId id="2147486891" r:id="rId8"/>
    <p:sldLayoutId id="2147486892" r:id="rId9"/>
    <p:sldLayoutId id="2147486893" r:id="rId10"/>
    <p:sldLayoutId id="2147486894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 userDrawn="1"/>
        </p:nvGrpSpPr>
        <p:grpSpPr>
          <a:xfrm>
            <a:off x="188913" y="848543"/>
            <a:ext cx="6480175" cy="36001"/>
            <a:chOff x="405760" y="980727"/>
            <a:chExt cx="6480175" cy="36001"/>
          </a:xfrm>
        </p:grpSpPr>
        <p:sp>
          <p:nvSpPr>
            <p:cNvPr id="14" name="직사각형 13"/>
            <p:cNvSpPr/>
            <p:nvPr/>
          </p:nvSpPr>
          <p:spPr>
            <a:xfrm>
              <a:off x="405760" y="980727"/>
              <a:ext cx="6480175" cy="3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05760" y="980728"/>
              <a:ext cx="2026960" cy="36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941" y="9434388"/>
            <a:ext cx="956563" cy="37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03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96" r:id="rId1"/>
    <p:sldLayoutId id="2147486897" r:id="rId2"/>
    <p:sldLayoutId id="2147486898" r:id="rId3"/>
    <p:sldLayoutId id="2147486899" r:id="rId4"/>
    <p:sldLayoutId id="2147486900" r:id="rId5"/>
    <p:sldLayoutId id="2147486901" r:id="rId6"/>
    <p:sldLayoutId id="2147486902" r:id="rId7"/>
    <p:sldLayoutId id="2147486903" r:id="rId8"/>
    <p:sldLayoutId id="2147486904" r:id="rId9"/>
    <p:sldLayoutId id="2147486905" r:id="rId10"/>
    <p:sldLayoutId id="2147486906" r:id="rId11"/>
  </p:sldLayoutIdLst>
  <p:timing>
    <p:tnLst>
      <p:par>
        <p:cTn id="1" dur="indefinite" restart="never" nodeType="tmRoot"/>
      </p:par>
    </p:tnLst>
  </p:timing>
  <p:txStyles>
    <p:titleStyle>
      <a:lvl1pPr algn="ctr" defTabSz="1320650" rtl="0" eaLnBrk="1" latinLnBrk="1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44" indent="-495244" algn="l" defTabSz="1320650" rtl="0" eaLnBrk="1" latinLnBrk="1" hangingPunct="1">
        <a:spcBef>
          <a:spcPct val="20000"/>
        </a:spcBef>
        <a:buFont typeface="Arial" pitchFamily="34" charset="0"/>
        <a:buChar char="•"/>
        <a:defRPr sz="4621" kern="1200">
          <a:solidFill>
            <a:schemeClr val="tx1"/>
          </a:solidFill>
          <a:latin typeface="+mn-lt"/>
          <a:ea typeface="+mn-ea"/>
          <a:cs typeface="+mn-cs"/>
        </a:defRPr>
      </a:lvl1pPr>
      <a:lvl2pPr marL="1073026" indent="-412701" algn="l" defTabSz="1320650" rtl="0" eaLnBrk="1" latinLnBrk="1" hangingPunct="1">
        <a:spcBef>
          <a:spcPct val="20000"/>
        </a:spcBef>
        <a:buFont typeface="Arial" pitchFamily="34" charset="0"/>
        <a:buChar char="–"/>
        <a:defRPr sz="4043" kern="1200">
          <a:solidFill>
            <a:schemeClr val="tx1"/>
          </a:solidFill>
          <a:latin typeface="+mn-lt"/>
          <a:ea typeface="+mn-ea"/>
          <a:cs typeface="+mn-cs"/>
        </a:defRPr>
      </a:lvl2pPr>
      <a:lvl3pPr marL="1650812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3468" kern="1200">
          <a:solidFill>
            <a:schemeClr val="tx1"/>
          </a:solidFill>
          <a:latin typeface="+mn-lt"/>
          <a:ea typeface="+mn-ea"/>
          <a:cs typeface="+mn-cs"/>
        </a:defRPr>
      </a:lvl3pPr>
      <a:lvl4pPr marL="2311132" indent="-330164" algn="l" defTabSz="1320650" rtl="0" eaLnBrk="1" latinLnBrk="1" hangingPunct="1">
        <a:spcBef>
          <a:spcPct val="20000"/>
        </a:spcBef>
        <a:buFont typeface="Arial" pitchFamily="34" charset="0"/>
        <a:buChar char="–"/>
        <a:defRPr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459" indent="-330164" algn="l" defTabSz="1320650" rtl="0" eaLnBrk="1" latinLnBrk="1" hangingPunct="1">
        <a:spcBef>
          <a:spcPct val="20000"/>
        </a:spcBef>
        <a:buFont typeface="Arial" pitchFamily="34" charset="0"/>
        <a:buChar char="»"/>
        <a:defRPr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1785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108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435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2756" indent="-330164" algn="l" defTabSz="1320650" rtl="0" eaLnBrk="1" latinLnBrk="1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23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650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0973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298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623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46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271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2594" algn="l" defTabSz="1320650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6"/>
          <p:cNvSpPr txBox="1">
            <a:spLocks noChangeArrowheads="1"/>
          </p:cNvSpPr>
          <p:nvPr/>
        </p:nvSpPr>
        <p:spPr bwMode="auto">
          <a:xfrm>
            <a:off x="1" y="1136576"/>
            <a:ext cx="6858000" cy="541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ts val="346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■ </a:t>
            </a:r>
            <a:r>
              <a:rPr kumimoji="0" lang="ko-KR" alt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공모안내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79512" y="6197726"/>
            <a:ext cx="5949280" cy="541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ts val="346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■ </a:t>
            </a:r>
            <a:r>
              <a:rPr kumimoji="0" lang="ko-KR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선정기준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7" name="표 4">
            <a:extLst>
              <a:ext uri="{FF2B5EF4-FFF2-40B4-BE49-F238E27FC236}">
                <a16:creationId xmlns:a16="http://schemas.microsoft.com/office/drawing/2014/main" id="{8E8521AC-7F34-0D8A-A121-736C4233C33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88913" y="6787796"/>
          <a:ext cx="6480176" cy="22501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8315">
                  <a:extLst>
                    <a:ext uri="{9D8B030D-6E8A-4147-A177-3AD203B41FA5}">
                      <a16:colId xmlns:a16="http://schemas.microsoft.com/office/drawing/2014/main" val="1599549979"/>
                    </a:ext>
                  </a:extLst>
                </a:gridCol>
                <a:gridCol w="1563660">
                  <a:extLst>
                    <a:ext uri="{9D8B030D-6E8A-4147-A177-3AD203B41FA5}">
                      <a16:colId xmlns:a16="http://schemas.microsoft.com/office/drawing/2014/main" val="2011388330"/>
                    </a:ext>
                  </a:extLst>
                </a:gridCol>
                <a:gridCol w="4248201">
                  <a:extLst>
                    <a:ext uri="{9D8B030D-6E8A-4147-A177-3AD203B41FA5}">
                      <a16:colId xmlns:a16="http://schemas.microsoft.com/office/drawing/2014/main" val="113789193"/>
                    </a:ext>
                  </a:extLst>
                </a:gridCol>
              </a:tblGrid>
              <a:tr h="240958">
                <a:tc gridSpan="2"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항 목</a:t>
                      </a:r>
                      <a:endParaRPr lang="ko-KR" altLang="en-US" sz="1050" b="1" dirty="0">
                        <a:solidFill>
                          <a:schemeClr val="tx1"/>
                        </a:solidFill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dirty="0">
                        <a:solidFill>
                          <a:schemeClr val="tx1"/>
                        </a:solidFill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dirty="0" smtClean="0">
                          <a:solidFill>
                            <a:schemeClr val="tx1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내 용</a:t>
                      </a:r>
                      <a:endParaRPr lang="ko-KR" altLang="en-US" sz="1050" b="1" dirty="0">
                        <a:solidFill>
                          <a:schemeClr val="tx1"/>
                        </a:solidFill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533280"/>
                  </a:ext>
                </a:extLst>
              </a:tr>
              <a:tr h="240958">
                <a:tc rowSpan="2"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5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중요성</a:t>
                      </a: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독창적인 시나리오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새로운 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경쟁력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기술 가치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시장 기회를 제시하는가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?</a:t>
                      </a: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5614031"/>
                  </a:ext>
                </a:extLst>
              </a:tr>
              <a:tr h="240958">
                <a:tc vMerge="1"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ko-KR" altLang="en-US" sz="12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기업과의 부합 정도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모빌리티</a:t>
                      </a:r>
                      <a:r>
                        <a:rPr kumimoji="0" lang="ko-KR" altLang="en-US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 산업 방향에 부합하는가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?</a:t>
                      </a: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444501"/>
                  </a:ext>
                </a:extLst>
              </a:tr>
              <a:tr h="240958">
                <a:tc rowSpan="3"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5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사업성</a:t>
                      </a: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실제 구현 가능성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시나리오 구현 가능성 및 개발 난이도가 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현실적인가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?</a:t>
                      </a: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546889"/>
                  </a:ext>
                </a:extLst>
              </a:tr>
              <a:tr h="240958">
                <a:tc vMerge="1"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ko-KR" altLang="en-US" sz="12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미래 시장의 잠재력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시나리오가 목표로 하는 산업 및 시장의 발전 가능성이 높은가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?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 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7657484"/>
                  </a:ext>
                </a:extLst>
              </a:tr>
              <a:tr h="240958">
                <a:tc vMerge="1"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ko-KR" altLang="en-US" sz="12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미래 시장에서의 영향력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시나리오를 통해 현대자동차그룹이 시장에서 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경쟁력을 확보할 수 있는가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?</a:t>
                      </a: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313872"/>
                  </a:ext>
                </a:extLst>
              </a:tr>
              <a:tr h="240958">
                <a:tc rowSpan="3"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5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타당성</a:t>
                      </a: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주제와의 관련성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시나리오가 선택한 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기술 주제에 부합하는 내용으로 작성되었는가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?</a:t>
                      </a: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860508"/>
                  </a:ext>
                </a:extLst>
              </a:tr>
              <a:tr h="240958">
                <a:tc vMerge="1"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ko-KR" altLang="en-US" sz="12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논리적인 구성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시나리오 유관 자료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(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논문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보고서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kumimoji="0" lang="ko-KR" altLang="en-US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기사</a:t>
                      </a:r>
                      <a:r>
                        <a:rPr kumimoji="0" lang="en-US" altLang="ko-KR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 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등</a:t>
                      </a:r>
                      <a:r>
                        <a:rPr kumimoji="0" lang="en-US" altLang="ko-KR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)</a:t>
                      </a:r>
                      <a:r>
                        <a:rPr kumimoji="0" lang="ko-KR" altLang="en-US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를 포함하여 작성되었는가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?</a:t>
                      </a: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117727"/>
                  </a:ext>
                </a:extLst>
              </a:tr>
              <a:tr h="240958">
                <a:tc vMerge="1"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ko-KR" altLang="en-US" sz="12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시나리오 완성도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시나리오에 포함된 </a:t>
                      </a:r>
                      <a:r>
                        <a:rPr kumimoji="0" lang="ko-KR" altLang="en-US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내용이 구체적으로 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작성되었는가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?</a:t>
                      </a:r>
                      <a:r>
                        <a:rPr kumimoji="0" lang="ko-KR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85000"/>
                              <a:lumOff val="15000"/>
                            </a:prstClr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  <a:sym typeface="Arial"/>
                        </a:rPr>
                        <a:t> </a:t>
                      </a:r>
                      <a:endParaRPr kumimoji="0" lang="en-US" altLang="ko-K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085118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34899" y="9102053"/>
            <a:ext cx="3985153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 </a:t>
            </a:r>
            <a:r>
              <a:rPr kumimoji="1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제안서 접수 시 본 페이지는 삭제하여 주시기 바랍니다</a:t>
            </a:r>
            <a:r>
              <a:rPr kumimoji="1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1" lang="ko-KR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TextBox 16"/>
          <p:cNvSpPr txBox="1">
            <a:spLocks noChangeArrowheads="1"/>
          </p:cNvSpPr>
          <p:nvPr/>
        </p:nvSpPr>
        <p:spPr bwMode="auto">
          <a:xfrm>
            <a:off x="-29027" y="1705796"/>
            <a:ext cx="6858000" cy="54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     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본 공모는</a:t>
            </a:r>
            <a:r>
              <a:rPr kumimoji="0" lang="en-US" altLang="ko-KR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  <a:r>
              <a:rPr kumimoji="0" lang="ko-KR" alt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미래환경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시나리오를 기반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80E3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으로 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사용자 </a:t>
            </a:r>
            <a:r>
              <a:rPr kumimoji="0" lang="ko-KR" alt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니즈를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예측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80E3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하고</a:t>
            </a:r>
            <a:r>
              <a:rPr kumimoji="0" lang="en-US" altLang="ko-KR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80E3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,</a:t>
            </a: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  <a:r>
              <a:rPr kumimoji="0" lang="en-US" altLang="ko-KR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    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80E3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이를 충족 시키기 위한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대응 기술 및 연구주제 발굴</a:t>
            </a:r>
            <a:r>
              <a:rPr kumimoji="0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을 목적으로 기획 된 </a:t>
            </a:r>
            <a:r>
              <a:rPr kumimoji="0" lang="ko-KR" altLang="en-US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공모입니다</a:t>
            </a:r>
            <a:r>
              <a:rPr kumimoji="0" lang="en-US" altLang="ko-KR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 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404664" y="2420582"/>
            <a:ext cx="6213624" cy="1583761"/>
            <a:chOff x="404664" y="2362526"/>
            <a:chExt cx="6213624" cy="1583761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2736508" y="2451940"/>
              <a:ext cx="1484579" cy="1158712"/>
            </a:xfrm>
            <a:prstGeom prst="roundRect">
              <a:avLst>
                <a:gd name="adj" fmla="val 5981"/>
              </a:avLst>
            </a:prstGeom>
            <a:pattFill prst="pct10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none" lIns="108000" tIns="0" rIns="0" bIns="0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900" b="1" i="0" u="none" strike="noStrike" kern="0" cap="none" spc="-5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468513" y="3700066"/>
              <a:ext cx="189868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사용자 선택 및 </a:t>
              </a:r>
              <a:r>
                <a:rPr kumimoji="0" lang="ko-KR" altLang="en-US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니즈</a:t>
              </a:r>
              <a:r>
                <a:rPr kumimoji="0" lang="ko-KR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예측</a:t>
              </a:r>
              <a:endPara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endParaRP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2430413" y="2644532"/>
              <a:ext cx="864096" cy="241115"/>
            </a:xfrm>
            <a:prstGeom prst="roundRect">
              <a:avLst>
                <a:gd name="adj" fmla="val 7563"/>
              </a:avLst>
            </a:prstGeom>
            <a:pattFill prst="pct60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none" lIns="0" tIns="0" rIns="0" bIns="0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1" i="0" u="none" strike="noStrike" kern="0" cap="none" spc="-50" normalizeH="0" baseline="0" noProof="0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rPr>
                <a:t>서비스 소비자</a:t>
              </a:r>
              <a:endParaRPr kumimoji="1" lang="ko-KR" altLang="en-US" sz="1000" b="1" i="0" u="none" strike="noStrike" kern="0" cap="none" spc="-5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endParaRPr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2430413" y="2965442"/>
              <a:ext cx="864096" cy="241115"/>
            </a:xfrm>
            <a:prstGeom prst="roundRect">
              <a:avLst>
                <a:gd name="adj" fmla="val 7563"/>
              </a:avLst>
            </a:prstGeom>
            <a:pattFill prst="pct60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none" lIns="0" tIns="0" rIns="0" bIns="0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1" i="0" u="none" strike="noStrike" kern="0" cap="none" spc="-50" normalizeH="0" baseline="0" noProof="0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rPr>
                <a:t>서비스 운영자</a:t>
              </a:r>
              <a:endParaRPr kumimoji="1" lang="ko-KR" altLang="en-US" sz="1000" b="1" i="0" u="none" strike="noStrike" kern="0" cap="none" spc="-5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endParaRPr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2430413" y="3283905"/>
              <a:ext cx="864096" cy="241115"/>
            </a:xfrm>
            <a:prstGeom prst="roundRect">
              <a:avLst>
                <a:gd name="adj" fmla="val 7563"/>
              </a:avLst>
            </a:prstGeom>
            <a:pattFill prst="pct60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none" lIns="0" tIns="0" rIns="0" bIns="0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1" i="0" u="none" strike="noStrike" kern="0" cap="none" spc="-50" normalizeH="0" baseline="0" noProof="0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rPr>
                <a:t>개발자</a:t>
              </a:r>
              <a:endParaRPr kumimoji="1" lang="ko-KR" altLang="en-US" sz="1000" b="1" i="0" u="none" strike="noStrike" kern="0" cap="none" spc="-5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endParaRPr>
            </a:p>
          </p:txBody>
        </p:sp>
        <p:cxnSp>
          <p:nvCxnSpPr>
            <p:cNvPr id="5" name="직선 연결선 4"/>
            <p:cNvCxnSpPr>
              <a:endCxn id="13" idx="1"/>
            </p:cNvCxnSpPr>
            <p:nvPr/>
          </p:nvCxnSpPr>
          <p:spPr>
            <a:xfrm>
              <a:off x="2165637" y="2764447"/>
              <a:ext cx="264776" cy="643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>
              <a:off x="2165637" y="3096469"/>
              <a:ext cx="264776" cy="643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2165637" y="3402093"/>
              <a:ext cx="264776" cy="643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87"/>
            <a:stretch/>
          </p:blipFill>
          <p:spPr>
            <a:xfrm>
              <a:off x="404664" y="2451940"/>
              <a:ext cx="1843908" cy="115871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13000" endPos="18000" dist="5000" dir="5400000" sy="-100000" algn="bl" rotWithShape="0"/>
            </a:effectLst>
          </p:spPr>
        </p:pic>
        <p:sp>
          <p:nvSpPr>
            <p:cNvPr id="25" name="직사각형 24"/>
            <p:cNvSpPr/>
            <p:nvPr/>
          </p:nvSpPr>
          <p:spPr>
            <a:xfrm>
              <a:off x="3294509" y="2752337"/>
              <a:ext cx="953812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사용자 </a:t>
              </a:r>
              <a:endParaRPr kumimoji="0" lang="en-US" altLang="ko-KR" sz="10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니즈</a:t>
              </a:r>
              <a:r>
                <a:rPr kumimoji="0" lang="ko-KR" alt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예측</a:t>
              </a:r>
              <a:endParaRPr kumimoji="1" lang="ko-KR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4530328" y="3700066"/>
              <a:ext cx="208796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사용자 </a:t>
              </a:r>
              <a:r>
                <a:rPr kumimoji="0" lang="ko-KR" altLang="en-US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니즈</a:t>
              </a:r>
              <a:r>
                <a:rPr kumimoji="0" lang="ko-KR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대응 기술 도출</a:t>
              </a:r>
              <a:endParaRPr kumimoji="0" lang="en-US" altLang="ko-KR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sp>
          <p:nvSpPr>
            <p:cNvPr id="27" name="이등변 삼각형 26"/>
            <p:cNvSpPr/>
            <p:nvPr/>
          </p:nvSpPr>
          <p:spPr>
            <a:xfrm rot="16200000" flipV="1">
              <a:off x="4080963" y="3025420"/>
              <a:ext cx="637843" cy="104170"/>
            </a:xfrm>
            <a:prstGeom prst="triangle">
              <a:avLst/>
            </a:pr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15000">
                  <a:schemeClr val="accent1">
                    <a:lumMod val="45000"/>
                    <a:lumOff val="55000"/>
                  </a:schemeClr>
                </a:gs>
              </a:gsLst>
              <a:lin ang="5400000" scaled="1"/>
            </a:gradFill>
            <a:ln w="9525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none" lIns="108000" tIns="0" rIns="0" bIns="0" rtlCol="0" anchor="ctr"/>
            <a:lstStyle/>
            <a:p>
              <a:pPr marL="171450" marR="0" lvl="0" indent="-171450" algn="ctr" defTabSz="9144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Char char="ü"/>
                <a:tabLst/>
                <a:defRPr/>
              </a:pPr>
              <a:endParaRPr kumimoji="1" lang="ko-KR" altLang="en-US" sz="1050" b="1" i="0" u="none" strike="noStrike" kern="0" cap="none" spc="-50" normalizeH="0" baseline="0" noProof="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endParaRPr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487599" y="3700066"/>
              <a:ext cx="16780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미래환경</a:t>
              </a:r>
              <a:r>
                <a:rPr kumimoji="0" lang="ko-KR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시나리오 예측</a:t>
              </a:r>
              <a:endPara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endParaRP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4690209" y="2451940"/>
              <a:ext cx="1784335" cy="1158712"/>
            </a:xfrm>
            <a:prstGeom prst="roundRect">
              <a:avLst>
                <a:gd name="adj" fmla="val 5981"/>
              </a:avLst>
            </a:prstGeom>
            <a:pattFill prst="pct10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none" lIns="108000" tIns="0" rIns="0" bIns="0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900" b="1" i="0" u="none" strike="noStrike" kern="0" cap="none" spc="-5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endParaRPr>
            </a:p>
          </p:txBody>
        </p:sp>
        <p:sp>
          <p:nvSpPr>
            <p:cNvPr id="6" name="모서리가 둥근 직사각형 5"/>
            <p:cNvSpPr/>
            <p:nvPr/>
          </p:nvSpPr>
          <p:spPr bwMode="auto">
            <a:xfrm>
              <a:off x="4735539" y="2362526"/>
              <a:ext cx="1604081" cy="213427"/>
            </a:xfrm>
            <a:prstGeom prst="roundRect">
              <a:avLst>
                <a:gd name="adj" fmla="val 17403"/>
              </a:avLst>
            </a:prstGeom>
            <a:solidFill>
              <a:schemeClr val="tx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00" b="1" i="0" u="none" strike="noStrike" kern="1200" cap="none" spc="-144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과제를 통한 </a:t>
              </a:r>
              <a:r>
                <a:rPr kumimoji="0" lang="ko-KR" altLang="en-US" sz="1000" b="1" i="0" u="none" strike="noStrike" kern="1200" cap="none" spc="-144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유관기술</a:t>
              </a:r>
              <a:r>
                <a:rPr kumimoji="0" lang="ko-KR" altLang="en-US" sz="1000" b="1" i="0" u="none" strike="noStrike" kern="1200" cap="none" spc="-144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구체화</a:t>
              </a:r>
              <a:endParaRPr kumimoji="0" lang="ko-KR" altLang="en-US" sz="1000" b="1" i="0" u="none" strike="noStrike" kern="1200" cap="none" spc="-144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0" name="모서리가 둥근 직사각형 29"/>
            <p:cNvSpPr/>
            <p:nvPr/>
          </p:nvSpPr>
          <p:spPr>
            <a:xfrm>
              <a:off x="4893858" y="2644532"/>
              <a:ext cx="1448136" cy="241115"/>
            </a:xfrm>
            <a:prstGeom prst="roundRect">
              <a:avLst>
                <a:gd name="adj" fmla="val 7563"/>
              </a:avLst>
            </a:prstGeom>
            <a:pattFill prst="pct60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none" lIns="0" tIns="0" rIns="0" bIns="0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1" i="0" u="none" strike="noStrike" kern="0" cap="none" spc="-50" normalizeH="0" baseline="0" noProof="0" dirty="0" err="1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rPr>
                <a:t>유관기술</a:t>
              </a:r>
              <a:r>
                <a:rPr kumimoji="1" lang="ko-KR" altLang="en-US" sz="1000" b="1" i="0" u="none" strike="noStrike" kern="0" cap="none" spc="-50" normalizeH="0" baseline="0" noProof="0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rPr>
                <a:t> 및 연구주제 도출</a:t>
              </a:r>
              <a:endParaRPr kumimoji="1" lang="ko-KR" altLang="en-US" sz="1000" b="1" i="0" u="none" strike="noStrike" kern="0" cap="none" spc="-5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endParaRP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4893858" y="2965442"/>
              <a:ext cx="1448136" cy="241115"/>
            </a:xfrm>
            <a:prstGeom prst="roundRect">
              <a:avLst>
                <a:gd name="adj" fmla="val 7563"/>
              </a:avLst>
            </a:prstGeom>
            <a:pattFill prst="pct60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none" lIns="0" tIns="0" rIns="0" bIns="0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1" i="0" u="none" strike="noStrike" kern="0" cap="none" spc="-50" normalizeH="0" baseline="0" noProof="0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rPr>
                <a:t>기술동향 </a:t>
              </a:r>
              <a:r>
                <a:rPr kumimoji="1" lang="en-US" altLang="ko-KR" sz="1000" b="1" i="0" u="none" strike="noStrike" kern="0" cap="none" spc="-50" normalizeH="0" baseline="0" noProof="0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rPr>
                <a:t>/ </a:t>
              </a:r>
              <a:r>
                <a:rPr kumimoji="1" lang="ko-KR" altLang="en-US" sz="1000" b="1" i="0" u="none" strike="noStrike" kern="0" cap="none" spc="-50" normalizeH="0" baseline="0" noProof="0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rPr>
                <a:t>제약사항</a:t>
              </a:r>
              <a:endParaRPr kumimoji="1" lang="ko-KR" altLang="en-US" sz="1000" b="1" i="0" u="none" strike="noStrike" kern="0" cap="none" spc="-5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endParaRPr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4893858" y="3283905"/>
              <a:ext cx="1448136" cy="241115"/>
            </a:xfrm>
            <a:prstGeom prst="roundRect">
              <a:avLst>
                <a:gd name="adj" fmla="val 7563"/>
              </a:avLst>
            </a:prstGeom>
            <a:pattFill prst="pct60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 algn="ctr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none" lIns="0" tIns="0" rIns="0" bIns="0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1" i="0" u="none" strike="noStrike" kern="0" cap="none" spc="-50" normalizeH="0" baseline="0" noProof="0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rPr>
                <a:t>연구계획 수립</a:t>
              </a:r>
              <a:endParaRPr kumimoji="1" lang="ko-KR" altLang="en-US" sz="1000" b="1" i="0" u="none" strike="noStrike" kern="0" cap="none" spc="-5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endParaRPr>
            </a:p>
          </p:txBody>
        </p:sp>
        <p:sp>
          <p:nvSpPr>
            <p:cNvPr id="33" name="모서리가 둥근 직사각형 32"/>
            <p:cNvSpPr/>
            <p:nvPr/>
          </p:nvSpPr>
          <p:spPr bwMode="auto">
            <a:xfrm>
              <a:off x="2412945" y="2362526"/>
              <a:ext cx="899031" cy="213427"/>
            </a:xfrm>
            <a:prstGeom prst="roundRect">
              <a:avLst>
                <a:gd name="adj" fmla="val 23353"/>
              </a:avLst>
            </a:prstGeom>
            <a:solidFill>
              <a:schemeClr val="tx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00" b="1" i="0" u="none" strike="noStrike" kern="1200" cap="none" spc="-144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사용자 </a:t>
              </a:r>
              <a:r>
                <a:rPr kumimoji="0" lang="en-US" altLang="ko-KR" sz="1000" b="1" i="0" u="none" strike="noStrike" kern="1200" cap="none" spc="-144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0" lang="ko-KR" altLang="en-US" sz="1000" b="1" i="0" u="none" strike="noStrike" kern="1200" cap="none" spc="-144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택</a:t>
              </a:r>
              <a:r>
                <a:rPr kumimoji="0" lang="en-US" altLang="ko-KR" sz="1000" b="1" i="0" u="none" strike="noStrike" kern="1200" cap="none" spc="-144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1)</a:t>
              </a:r>
              <a:endParaRPr kumimoji="0" lang="ko-KR" altLang="en-US" sz="1000" b="1" i="0" u="none" strike="noStrike" kern="1200" cap="none" spc="-144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35" name="TextBox 16"/>
          <p:cNvSpPr txBox="1">
            <a:spLocks noChangeArrowheads="1"/>
          </p:cNvSpPr>
          <p:nvPr/>
        </p:nvSpPr>
        <p:spPr bwMode="auto">
          <a:xfrm>
            <a:off x="1" y="4013306"/>
            <a:ext cx="6858000" cy="541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ts val="346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■ </a:t>
            </a:r>
            <a:r>
              <a:rPr kumimoji="0" lang="ko-KR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시나리오 대상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90149" y="5044392"/>
            <a:ext cx="6178032" cy="1149443"/>
            <a:chOff x="390149" y="5024126"/>
            <a:chExt cx="6178032" cy="1365340"/>
          </a:xfrm>
        </p:grpSpPr>
        <p:cxnSp>
          <p:nvCxnSpPr>
            <p:cNvPr id="17" name="직선 연결선 16"/>
            <p:cNvCxnSpPr/>
            <p:nvPr/>
          </p:nvCxnSpPr>
          <p:spPr>
            <a:xfrm>
              <a:off x="2468513" y="5158601"/>
              <a:ext cx="31660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>
              <a:off x="2468513" y="5416333"/>
              <a:ext cx="31660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연결선 55"/>
            <p:cNvCxnSpPr/>
            <p:nvPr/>
          </p:nvCxnSpPr>
          <p:spPr>
            <a:xfrm>
              <a:off x="2468513" y="5686975"/>
              <a:ext cx="31660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연결선 56"/>
            <p:cNvCxnSpPr/>
            <p:nvPr/>
          </p:nvCxnSpPr>
          <p:spPr>
            <a:xfrm>
              <a:off x="2468513" y="5985041"/>
              <a:ext cx="31660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연결선 57"/>
            <p:cNvCxnSpPr/>
            <p:nvPr/>
          </p:nvCxnSpPr>
          <p:spPr>
            <a:xfrm>
              <a:off x="2468513" y="6275452"/>
              <a:ext cx="31660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그룹 9"/>
            <p:cNvGrpSpPr/>
            <p:nvPr/>
          </p:nvGrpSpPr>
          <p:grpSpPr>
            <a:xfrm>
              <a:off x="390149" y="5024126"/>
              <a:ext cx="6178032" cy="1365340"/>
              <a:chOff x="390149" y="4664933"/>
              <a:chExt cx="5008894" cy="1736439"/>
            </a:xfrm>
          </p:grpSpPr>
          <p:sp>
            <p:nvSpPr>
              <p:cNvPr id="36" name="모서리가 둥근 직사각형 35"/>
              <p:cNvSpPr/>
              <p:nvPr/>
            </p:nvSpPr>
            <p:spPr>
              <a:xfrm>
                <a:off x="390149" y="4664939"/>
                <a:ext cx="963181" cy="551154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2030</a:t>
                </a: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년</a:t>
                </a:r>
                <a:endParaRPr kumimoji="1" lang="en-US" altLang="ko-KR" sz="1000" b="1" i="0" u="none" strike="noStrike" kern="0" cap="none" spc="-50" normalizeH="0" baseline="0" noProof="0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미래 </a:t>
                </a:r>
                <a:r>
                  <a:rPr kumimoji="1" lang="ko-KR" altLang="en-US" sz="1000" b="1" i="0" u="none" strike="noStrike" kern="0" cap="none" spc="-50" normalizeH="0" baseline="0" noProof="0" dirty="0" err="1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모빌리티</a:t>
                </a: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 산업</a:t>
                </a:r>
                <a:r>
                  <a:rPr kumimoji="1" lang="en-US" altLang="ko-KR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/</a:t>
                </a: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환경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37" name="모서리가 둥근 직사각형 36"/>
              <p:cNvSpPr/>
              <p:nvPr/>
            </p:nvSpPr>
            <p:spPr>
              <a:xfrm>
                <a:off x="1733588" y="4664935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SDV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38" name="모서리가 둥근 직사각형 37"/>
              <p:cNvSpPr/>
              <p:nvPr/>
            </p:nvSpPr>
            <p:spPr>
              <a:xfrm>
                <a:off x="1733588" y="5031063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에너지 그리드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39" name="모서리가 둥근 직사각형 38"/>
              <p:cNvSpPr/>
              <p:nvPr/>
            </p:nvSpPr>
            <p:spPr>
              <a:xfrm>
                <a:off x="1733588" y="5397192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탄소중립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40" name="모서리가 둥근 직사각형 39"/>
              <p:cNvSpPr/>
              <p:nvPr/>
            </p:nvSpPr>
            <p:spPr>
              <a:xfrm>
                <a:off x="1733588" y="5763320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양자컴퓨터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41" name="모서리가 둥근 직사각형 40"/>
              <p:cNvSpPr/>
              <p:nvPr/>
            </p:nvSpPr>
            <p:spPr>
              <a:xfrm>
                <a:off x="1733588" y="6129447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Web 3.0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43" name="모서리가 둥근 직사각형 42"/>
              <p:cNvSpPr/>
              <p:nvPr/>
            </p:nvSpPr>
            <p:spPr>
              <a:xfrm>
                <a:off x="3057696" y="4664935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하위 시스템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44" name="모서리가 둥근 직사각형 43"/>
              <p:cNvSpPr/>
              <p:nvPr/>
            </p:nvSpPr>
            <p:spPr>
              <a:xfrm>
                <a:off x="3057696" y="5031063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Ex. </a:t>
                </a:r>
                <a:r>
                  <a:rPr kumimoji="1" lang="ko-KR" altLang="en-US" sz="1000" b="1" i="0" u="none" strike="noStrike" kern="0" cap="none" spc="-50" normalizeH="0" baseline="0" noProof="0" dirty="0" err="1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가상발전소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45" name="모서리가 둥근 직사각형 44"/>
              <p:cNvSpPr/>
              <p:nvPr/>
            </p:nvSpPr>
            <p:spPr>
              <a:xfrm>
                <a:off x="3057696" y="5397192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하위 시스템</a:t>
                </a:r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3057696" y="5763322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하위 시스템</a:t>
                </a:r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3057696" y="6129448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하위 시스템</a:t>
                </a:r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4435861" y="4664933"/>
                <a:ext cx="963182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하위 기술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4435862" y="5031063"/>
                <a:ext cx="963181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Ex. </a:t>
                </a:r>
                <a:r>
                  <a:rPr kumimoji="1" lang="ko-KR" altLang="en-US" sz="1000" b="1" i="0" u="none" strike="noStrike" kern="0" cap="none" spc="-50" normalizeH="0" baseline="0" noProof="0" dirty="0" err="1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분산자원</a:t>
                </a:r>
                <a:r>
                  <a:rPr kumimoji="1" lang="ko-KR" altLang="en-US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 제어 기술</a:t>
                </a:r>
                <a:r>
                  <a:rPr kumimoji="1" lang="en-US" altLang="ko-KR" sz="1000" b="1" i="0" u="none" strike="noStrike" kern="0" cap="none" spc="-50" normalizeH="0" baseline="0" noProof="0" dirty="0" smtClean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 </a:t>
                </a:r>
                <a:endParaRPr kumimoji="1" lang="ko-KR" altLang="en-US" sz="1000" b="1" i="0" u="none" strike="noStrike" kern="0" cap="none" spc="-5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endParaRPr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4435862" y="5397192"/>
                <a:ext cx="963181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하위 기술</a:t>
                </a:r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4435862" y="5763322"/>
                <a:ext cx="963181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하위 기술</a:t>
                </a:r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4435862" y="6129450"/>
                <a:ext cx="963181" cy="271922"/>
              </a:xfrm>
              <a:prstGeom prst="roundRect">
                <a:avLst>
                  <a:gd name="adj" fmla="val 7563"/>
                </a:avLst>
              </a:prstGeom>
              <a:pattFill prst="pct60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none" lIns="0" tIns="0" rIns="0" bIns="0"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0" cap="none" spc="-50" normalizeH="0" baseline="0" noProof="0" dirty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현대하모니 L" panose="02020603020101020101" pitchFamily="18" charset="-127"/>
                    <a:ea typeface="현대하모니 L" panose="02020603020101020101" pitchFamily="18" charset="-127"/>
                    <a:cs typeface="+mn-cs"/>
                  </a:rPr>
                  <a:t>하위 기술</a:t>
                </a:r>
              </a:p>
            </p:txBody>
          </p:sp>
        </p:grpSp>
        <p:cxnSp>
          <p:nvCxnSpPr>
            <p:cNvPr id="61" name="꺾인 연결선 60"/>
            <p:cNvCxnSpPr>
              <a:stCxn id="36" idx="3"/>
              <a:endCxn id="37" idx="1"/>
            </p:cNvCxnSpPr>
            <p:nvPr/>
          </p:nvCxnSpPr>
          <p:spPr>
            <a:xfrm flipV="1">
              <a:off x="1578148" y="5131032"/>
              <a:ext cx="469015" cy="109783"/>
            </a:xfrm>
            <a:prstGeom prst="bentConnector3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꺾인 연결선 61"/>
            <p:cNvCxnSpPr>
              <a:stCxn id="36" idx="3"/>
              <a:endCxn id="41" idx="1"/>
            </p:cNvCxnSpPr>
            <p:nvPr/>
          </p:nvCxnSpPr>
          <p:spPr>
            <a:xfrm>
              <a:off x="1578148" y="5240814"/>
              <a:ext cx="469015" cy="1041745"/>
            </a:xfrm>
            <a:prstGeom prst="bentConnector3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꺾인 연결선 67"/>
            <p:cNvCxnSpPr>
              <a:stCxn id="36" idx="3"/>
              <a:endCxn id="38" idx="1"/>
            </p:cNvCxnSpPr>
            <p:nvPr/>
          </p:nvCxnSpPr>
          <p:spPr>
            <a:xfrm>
              <a:off x="1578148" y="5240814"/>
              <a:ext cx="469015" cy="17809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꺾인 연결선 70"/>
            <p:cNvCxnSpPr>
              <a:stCxn id="36" idx="3"/>
              <a:endCxn id="39" idx="1"/>
            </p:cNvCxnSpPr>
            <p:nvPr/>
          </p:nvCxnSpPr>
          <p:spPr>
            <a:xfrm>
              <a:off x="1578148" y="5240814"/>
              <a:ext cx="469015" cy="46598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꺾인 연결선 73"/>
            <p:cNvCxnSpPr>
              <a:stCxn id="36" idx="3"/>
              <a:endCxn id="40" idx="1"/>
            </p:cNvCxnSpPr>
            <p:nvPr/>
          </p:nvCxnSpPr>
          <p:spPr>
            <a:xfrm>
              <a:off x="1578148" y="5240814"/>
              <a:ext cx="469015" cy="75386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직사각형 78"/>
          <p:cNvSpPr/>
          <p:nvPr/>
        </p:nvSpPr>
        <p:spPr>
          <a:xfrm>
            <a:off x="515332" y="4550526"/>
            <a:ext cx="7498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Level 1</a:t>
            </a:r>
            <a:endParaRPr kumimoji="1" lang="ko-KR" altLang="en-US" sz="11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1780535" y="4550526"/>
            <a:ext cx="15314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Level 2 (</a:t>
            </a:r>
            <a:r>
              <a:rPr kumimoji="0" lang="ko-KR" altLang="en-US" sz="11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기술주제</a:t>
            </a:r>
            <a:r>
              <a:rPr kumimoji="0" lang="en-US" altLang="ko-KR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)</a:t>
            </a:r>
            <a:endParaRPr kumimoji="1" lang="ko-KR" altLang="en-US" sz="11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3885918" y="4550526"/>
            <a:ext cx="7498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Level 3</a:t>
            </a:r>
            <a:endParaRPr kumimoji="1" lang="ko-KR" altLang="en-US" sz="11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5589748" y="4550526"/>
            <a:ext cx="7498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Level 4</a:t>
            </a:r>
            <a:endParaRPr kumimoji="1" lang="ko-KR" altLang="en-US" sz="11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  <p:cxnSp>
        <p:nvCxnSpPr>
          <p:cNvPr id="84" name="직선 연결선 83"/>
          <p:cNvCxnSpPr/>
          <p:nvPr/>
        </p:nvCxnSpPr>
        <p:spPr>
          <a:xfrm>
            <a:off x="890268" y="4898809"/>
            <a:ext cx="5074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타원 84"/>
          <p:cNvSpPr/>
          <p:nvPr/>
        </p:nvSpPr>
        <p:spPr bwMode="auto">
          <a:xfrm>
            <a:off x="808038" y="4854164"/>
            <a:ext cx="96198" cy="9619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현대하모니 L" panose="02020603020101020101" pitchFamily="18" charset="-127"/>
              <a:ea typeface="현대하모니 L" panose="02020603020101020101" pitchFamily="18" charset="-127"/>
              <a:cs typeface="+mn-cs"/>
            </a:endParaRPr>
          </a:p>
        </p:txBody>
      </p:sp>
      <p:sp>
        <p:nvSpPr>
          <p:cNvPr id="86" name="타원 85"/>
          <p:cNvSpPr/>
          <p:nvPr/>
        </p:nvSpPr>
        <p:spPr bwMode="auto">
          <a:xfrm>
            <a:off x="2531958" y="4854164"/>
            <a:ext cx="96198" cy="9619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현대하모니 L" panose="02020603020101020101" pitchFamily="18" charset="-127"/>
              <a:ea typeface="현대하모니 L" panose="02020603020101020101" pitchFamily="18" charset="-127"/>
              <a:cs typeface="+mn-cs"/>
            </a:endParaRPr>
          </a:p>
        </p:txBody>
      </p:sp>
      <p:sp>
        <p:nvSpPr>
          <p:cNvPr id="87" name="타원 86"/>
          <p:cNvSpPr/>
          <p:nvPr/>
        </p:nvSpPr>
        <p:spPr bwMode="auto">
          <a:xfrm>
            <a:off x="4248321" y="4854164"/>
            <a:ext cx="96198" cy="9619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현대하모니 L" panose="02020603020101020101" pitchFamily="18" charset="-127"/>
              <a:ea typeface="현대하모니 L" panose="02020603020101020101" pitchFamily="18" charset="-127"/>
              <a:cs typeface="+mn-cs"/>
            </a:endParaRPr>
          </a:p>
        </p:txBody>
      </p:sp>
      <p:sp>
        <p:nvSpPr>
          <p:cNvPr id="88" name="타원 87"/>
          <p:cNvSpPr/>
          <p:nvPr/>
        </p:nvSpPr>
        <p:spPr bwMode="auto">
          <a:xfrm>
            <a:off x="5932594" y="4854164"/>
            <a:ext cx="96198" cy="9619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현대하모니 L" panose="02020603020101020101" pitchFamily="18" charset="-127"/>
              <a:ea typeface="현대하모니 L" panose="02020603020101020101" pitchFamily="18" charset="-127"/>
              <a:cs typeface="+mn-cs"/>
            </a:endParaRPr>
          </a:p>
        </p:txBody>
      </p:sp>
      <p:sp>
        <p:nvSpPr>
          <p:cNvPr id="89" name="TextBox 16"/>
          <p:cNvSpPr txBox="1">
            <a:spLocks noChangeArrowheads="1"/>
          </p:cNvSpPr>
          <p:nvPr/>
        </p:nvSpPr>
        <p:spPr bwMode="auto">
          <a:xfrm>
            <a:off x="1525904" y="4297040"/>
            <a:ext cx="574795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     * </a:t>
            </a:r>
            <a:r>
              <a:rPr kumimoji="0" lang="ko-KR" altLang="en-US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각</a:t>
            </a:r>
            <a:r>
              <a:rPr kumimoji="0" lang="en-US" altLang="ko-K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  <a:r>
              <a:rPr kumimoji="0" lang="ko-KR" altLang="en-US" sz="900" b="0" i="1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기술주제</a:t>
            </a:r>
            <a:r>
              <a:rPr kumimoji="0" lang="en-US" altLang="ko-K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, </a:t>
            </a:r>
            <a:r>
              <a:rPr kumimoji="0" lang="ko-KR" altLang="en-US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또는 세부 하위 시스템</a:t>
            </a:r>
            <a:r>
              <a:rPr kumimoji="0" lang="en-US" altLang="ko-K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, </a:t>
            </a:r>
            <a:r>
              <a:rPr kumimoji="0" lang="ko-KR" altLang="en-US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하위 기술을 대상으로 작성 가능</a:t>
            </a:r>
            <a:endParaRPr kumimoji="0" lang="en-US" altLang="ko-KR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01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121376"/>
              </p:ext>
            </p:extLst>
          </p:nvPr>
        </p:nvGraphicFramePr>
        <p:xfrm>
          <a:off x="188641" y="1424611"/>
          <a:ext cx="6507379" cy="5472607"/>
        </p:xfrm>
        <a:graphic>
          <a:graphicData uri="http://schemas.openxmlformats.org/drawingml/2006/table">
            <a:tbl>
              <a:tblPr/>
              <a:tblGrid>
                <a:gridCol w="1117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4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1154690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21834302"/>
                    </a:ext>
                  </a:extLst>
                </a:gridCol>
                <a:gridCol w="682353">
                  <a:extLst>
                    <a:ext uri="{9D8B030D-6E8A-4147-A177-3AD203B41FA5}">
                      <a16:colId xmlns:a16="http://schemas.microsoft.com/office/drawing/2014/main" val="1942081375"/>
                    </a:ext>
                  </a:extLst>
                </a:gridCol>
                <a:gridCol w="1072499">
                  <a:extLst>
                    <a:ext uri="{9D8B030D-6E8A-4147-A177-3AD203B41FA5}">
                      <a16:colId xmlns:a16="http://schemas.microsoft.com/office/drawing/2014/main" val="2840654016"/>
                    </a:ext>
                  </a:extLst>
                </a:gridCol>
              </a:tblGrid>
              <a:tr h="429477">
                <a:tc gridSpan="5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시나리오 </a:t>
                      </a:r>
                      <a:r>
                        <a:rPr kumimoji="0" lang="ko-KR" altLang="en-US" sz="1600" b="1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제안명</a:t>
                      </a:r>
                      <a:r>
                        <a:rPr kumimoji="0" lang="ko-KR" altLang="en-US" sz="16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</a:p>
                  </a:txBody>
                  <a:tcPr marL="0" marR="132081" marT="66040" marB="6604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132081" marT="66040" marB="6604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86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주제</a:t>
                      </a:r>
                      <a:endParaRPr kumimoji="1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OOOOOOOOOOOOOOOOOOOOOOOOOOOOOOOOOOOO</a:t>
                      </a: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477">
                <a:tc gridSpan="5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연구책임자 정보</a:t>
                      </a:r>
                    </a:p>
                  </a:txBody>
                  <a:tcPr marL="0" marR="132081" marT="66040" marB="6604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132081" marT="66040" marB="6604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149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성명</a:t>
                      </a:r>
                      <a:endParaRPr kumimoji="1" lang="en-US" altLang="ko-KR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36000" marR="36000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홍길동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이메일</a:t>
                      </a:r>
                      <a:endParaRPr kumimoji="1" lang="en-US" altLang="ko-KR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36000" marR="36000" marT="66040" marB="6604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gdhong@hankuk.ac.kr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1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소속기관</a:t>
                      </a:r>
                      <a:endParaRPr kumimoji="1" lang="en-US" altLang="ko-KR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36000" marR="36000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한국대학교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사무실전화</a:t>
                      </a:r>
                      <a:endParaRPr kumimoji="1" lang="en-US" altLang="ko-KR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36000" marR="36000" marT="66040" marB="6604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02-800-8000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946747"/>
                  </a:ext>
                </a:extLst>
              </a:tr>
              <a:tr h="4211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학과</a:t>
                      </a:r>
                      <a:endParaRPr kumimoji="1" lang="en-US" altLang="ko-KR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36000" marR="36000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공학과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부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휴대전화</a:t>
                      </a:r>
                      <a:endParaRPr kumimoji="1" lang="en-US" altLang="ko-KR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36000" marR="36000" marT="66040" marB="6604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010-5000-0001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980563"/>
                  </a:ext>
                </a:extLst>
              </a:tr>
              <a:tr h="427155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제안분야</a:t>
                      </a:r>
                      <a:r>
                        <a:rPr kumimoji="0" lang="ko-KR" altLang="en-US" sz="16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선택</a:t>
                      </a:r>
                      <a:endParaRPr kumimoji="0" lang="en-US" altLang="ko-KR" sz="16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132081" marT="66040" marB="6604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75316"/>
                  </a:ext>
                </a:extLst>
              </a:tr>
              <a:tr h="400698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제안</a:t>
                      </a:r>
                      <a:endParaRPr kumimoji="1" lang="en-US" altLang="ko-KR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구분</a:t>
                      </a:r>
                      <a:endParaRPr kumimoji="1" lang="en-US" altLang="ko-KR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택</a:t>
                      </a:r>
                      <a:r>
                        <a:rPr kumimoji="1" lang="en-US" altLang="ko-KR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1)</a:t>
                      </a: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모빌리티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대응기술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미래환경</a:t>
                      </a:r>
                      <a:r>
                        <a:rPr kumimoji="1" lang="ko-KR" alt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대응기술</a:t>
                      </a:r>
                      <a:endParaRPr kumimoji="1" lang="ko-KR" altLang="en-US" sz="1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+mn-ea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022855"/>
                  </a:ext>
                </a:extLst>
              </a:tr>
              <a:tr h="40069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■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SDV 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탄소중립</a:t>
                      </a: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AI</a:t>
                      </a:r>
                      <a:endParaRPr lang="ko-KR" altLang="en-US" sz="11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585949"/>
                  </a:ext>
                </a:extLst>
              </a:tr>
              <a:tr h="4006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신개념 이동수단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에너지그리드</a:t>
                      </a: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</a:t>
                      </a:r>
                      <a:r>
                        <a:rPr lang="ko-KR" altLang="en-US" sz="1100" b="1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수소생태계</a:t>
                      </a:r>
                      <a:endParaRPr lang="ko-KR" altLang="en-US" sz="11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112512"/>
                  </a:ext>
                </a:extLst>
              </a:tr>
              <a:tr h="40069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</a:t>
                      </a:r>
                      <a:r>
                        <a:rPr lang="ko-KR" altLang="en-US" sz="1100" b="1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전동화</a:t>
                      </a:r>
                      <a:endParaRPr lang="ko-KR" altLang="en-US" sz="11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양자컴퓨터</a:t>
                      </a: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</a:t>
                      </a:r>
                      <a:r>
                        <a:rPr lang="ko-KR" altLang="en-US" sz="1100" b="1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로보틱스</a:t>
                      </a:r>
                      <a:endParaRPr lang="ko-KR" altLang="en-US" sz="11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62158"/>
                  </a:ext>
                </a:extLst>
              </a:tr>
              <a:tr h="40069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</a:t>
                      </a:r>
                      <a:r>
                        <a:rPr lang="ko-KR" altLang="en-US" sz="1100" b="1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커넥티비티</a:t>
                      </a:r>
                      <a:endParaRPr lang="ko-KR" altLang="en-US" sz="11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</a:t>
                      </a:r>
                      <a:r>
                        <a:rPr lang="en-US" altLang="ko-KR" sz="1100" b="1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Web3.0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/ </a:t>
                      </a: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메타버스</a:t>
                      </a: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스마트시티</a:t>
                      </a: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719471"/>
                  </a:ext>
                </a:extLst>
              </a:tr>
              <a:tr h="40069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자율주행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</a:t>
                      </a:r>
                      <a:r>
                        <a:rPr lang="en-US" altLang="ko-KR" sz="1100" b="1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AAM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altLang="ko-KR" sz="1100" b="1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UAM</a:t>
                      </a:r>
                      <a:endParaRPr lang="ko-KR" altLang="en-US" sz="11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□ </a:t>
                      </a:r>
                      <a:r>
                        <a:rPr lang="ko-KR" altLang="en-US" sz="1100" b="1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자유주제</a:t>
                      </a:r>
                      <a:endParaRPr lang="ko-KR" altLang="en-US" sz="11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32081" marR="132081" marT="66040" marB="66040" anchor="ctr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55571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8913" y="7555059"/>
            <a:ext cx="6480175" cy="1646413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</p:spPr>
        <p:txBody>
          <a:bodyPr wrap="square" tIns="0" anchor="ctr">
            <a:noAutofit/>
          </a:bodyPr>
          <a:lstStyle/>
          <a:p>
            <a:pPr marL="540000" marR="0" lvl="0" indent="-330164" algn="l" defTabSz="914400" rtl="0" eaLnBrk="1" fontAlgn="ctr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1. 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교수님 계정으로 </a:t>
            </a:r>
            <a:r>
              <a: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접수한 시나리오 제안서만 심의 대상이 됩니다</a:t>
            </a: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 </a:t>
            </a:r>
          </a:p>
          <a:p>
            <a:pPr marL="540000" marR="0" lvl="0" indent="-330164" algn="l" defTabSz="914400" rtl="0" eaLnBrk="1" fontAlgn="ctr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2. PPT </a:t>
            </a:r>
            <a:r>
              <a: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파일로 제출해 주시기 바랍니다</a:t>
            </a: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 (</a:t>
            </a:r>
            <a:r>
              <a: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폰트 </a:t>
            </a: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: </a:t>
            </a:r>
            <a:r>
              <a: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맑은 고딕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, </a:t>
            </a: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10</a:t>
            </a:r>
            <a:r>
              <a: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사이즈 권장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)</a:t>
            </a:r>
          </a:p>
          <a:p>
            <a:pPr marL="540000" marR="0" lvl="0" indent="-330164" algn="l" defTabSz="914400" rtl="0" eaLnBrk="1" fontAlgn="ctr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3. 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필요한 경우 본 양식을 수정하여 작성 가능합니다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</a:t>
            </a:r>
            <a:endParaRPr kumimoji="0" lang="en-US" altLang="ko-KR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540000" marR="0" lvl="0" indent="-330164" algn="l" defTabSz="914400" rtl="0" eaLnBrk="1" fontAlgn="ctr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4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 </a:t>
            </a:r>
            <a:r>
              <a: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시나리오 제안서 활용 동의를 확인하여 서명한 후 제출해 주시기 바랍니다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</a:t>
            </a:r>
          </a:p>
          <a:p>
            <a:pPr marL="540000" marR="0" lvl="0" indent="-330164" algn="l" defTabSz="914400" rtl="0" eaLnBrk="1" fontAlgn="ctr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5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 </a:t>
            </a: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OASIS </a:t>
            </a:r>
            <a:r>
              <a: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홈페이지의 회원 정보를 업데이트 부탁드립니다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 </a:t>
            </a: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(</a:t>
            </a:r>
            <a:r>
              <a:rPr kumimoji="0" lang="ko-KR" altLang="en-US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연구이력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등 정보 참고 </a:t>
            </a:r>
            <a:r>
              <a: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예정</a:t>
            </a: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) </a:t>
            </a:r>
          </a:p>
          <a:p>
            <a:pPr marL="540000" marR="0" lvl="0" indent="-330164" algn="l" defTabSz="914400" rtl="0" eaLnBrk="1" fontAlgn="ctr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6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 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대학을 </a:t>
            </a:r>
            <a:r>
              <a: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암시하는 문구나 참고문헌 등을 기재하지 않도록 주의해 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주시기 바랍니다</a:t>
            </a:r>
            <a:r>
              <a:rPr kumimoji="0" lang="en-US" altLang="ko-KR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 </a:t>
            </a:r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이유 </a:t>
            </a:r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: </a:t>
            </a:r>
            <a:r>
              <a:rPr kumimoji="0" lang="ko-KR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블라인드 심의</a:t>
            </a:r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)</a:t>
            </a:r>
            <a:endParaRPr kumimoji="0" lang="en-US" altLang="ko-KR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0" y="6809333"/>
            <a:ext cx="6858000" cy="541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ts val="346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■ </a:t>
            </a:r>
            <a:r>
              <a:rPr kumimoji="0" lang="ko-KR" alt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작성안내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894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188913" y="848543"/>
            <a:ext cx="6480175" cy="45719"/>
            <a:chOff x="405760" y="980727"/>
            <a:chExt cx="6480175" cy="45719"/>
          </a:xfrm>
        </p:grpSpPr>
        <p:sp>
          <p:nvSpPr>
            <p:cNvPr id="24" name="직사각형 23"/>
            <p:cNvSpPr/>
            <p:nvPr/>
          </p:nvSpPr>
          <p:spPr>
            <a:xfrm>
              <a:off x="405760" y="980727"/>
              <a:ext cx="6480175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405760" y="980728"/>
              <a:ext cx="2026960" cy="36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7816" y="390828"/>
            <a:ext cx="65253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■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주제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시나리오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제안명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작성</a:t>
            </a: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/>
          </p:nvPr>
        </p:nvGraphicFramePr>
        <p:xfrm>
          <a:off x="188914" y="1520068"/>
          <a:ext cx="6480446" cy="7897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897428">
                <a:tc>
                  <a:txBody>
                    <a:bodyPr/>
                    <a:lstStyle/>
                    <a:p>
                      <a:pPr algn="l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32119" marR="132119" marT="66054" marB="66054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2" name="직사각형 13"/>
          <p:cNvSpPr>
            <a:spLocks noChangeArrowheads="1"/>
          </p:cNvSpPr>
          <p:nvPr/>
        </p:nvSpPr>
        <p:spPr bwMode="auto">
          <a:xfrm>
            <a:off x="1124744" y="3440832"/>
            <a:ext cx="4936854" cy="313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[</a:t>
            </a:r>
            <a:r>
              <a:rPr kumimoji="0" lang="ko-KR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아래 내용 중 </a:t>
            </a:r>
            <a:r>
              <a:rPr kumimoji="0" lang="ko-KR" alt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택</a:t>
            </a: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1]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en-US" altLang="ko-KR" sz="12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기존 대비 차별화 된 미래 시나리오 제안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기술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산업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정책 등의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변화로 인하여 예상되는 독창적인 미래상 작성</a:t>
            </a:r>
            <a:endParaRPr kumimoji="0" lang="en-US" altLang="ko-KR" sz="10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(Ex.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양자컴퓨터 활용 확대로 인한 사회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산업의 변화 모습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기존 미래 시나리오에 필요한 차별화 된 하위 시스템 제안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배경이 되는 미래 시나리오 및 독창적인 하위 시스템 컨셉 작성</a:t>
            </a:r>
            <a:endParaRPr kumimoji="0" lang="en-US" altLang="ko-KR" sz="10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(Ex.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에너지 그리드에서 전기차를 활용한 </a:t>
            </a:r>
            <a:r>
              <a:rPr kumimoji="0" lang="ko-KR" alt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가상발전소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운용 컨셉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기존 미래 시나리오에 필요한 차별화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하위 기술 아이디어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제안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배경이 되는 미래 시나리오 및 독창적인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기술 아이디어 작성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(Ex.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에너지 그리드에서 </a:t>
            </a:r>
            <a:r>
              <a:rPr kumimoji="0" lang="ko-KR" alt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분산자원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제어를 위한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000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기술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*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텍스트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이미지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표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등 자유롭게 활용하여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구성 가능합니다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/>
          </p:nvPr>
        </p:nvGraphicFramePr>
        <p:xfrm>
          <a:off x="185605" y="1255623"/>
          <a:ext cx="6480174" cy="25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29">
                  <a:extLst>
                    <a:ext uri="{9D8B030D-6E8A-4147-A177-3AD203B41FA5}">
                      <a16:colId xmlns:a16="http://schemas.microsoft.com/office/drawing/2014/main" val="292764514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332321095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167057536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40066703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080515340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812707498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미래환경</a:t>
                      </a:r>
                      <a:r>
                        <a:rPr kumimoji="0" lang="ko-KR" alt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 시나리오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</a:t>
                      </a: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니즈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제안 차별성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340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57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표 4">
            <a:extLst>
              <a:ext uri="{FF2B5EF4-FFF2-40B4-BE49-F238E27FC236}">
                <a16:creationId xmlns:a16="http://schemas.microsoft.com/office/drawing/2014/main" id="{8E8521AC-7F34-0D8A-A121-736C4233C33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88641" y="4548901"/>
          <a:ext cx="6480176" cy="12572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19">
                  <a:extLst>
                    <a:ext uri="{9D8B030D-6E8A-4147-A177-3AD203B41FA5}">
                      <a16:colId xmlns:a16="http://schemas.microsoft.com/office/drawing/2014/main" val="1599549979"/>
                    </a:ext>
                  </a:extLst>
                </a:gridCol>
                <a:gridCol w="5400057">
                  <a:extLst>
                    <a:ext uri="{9D8B030D-6E8A-4147-A177-3AD203B41FA5}">
                      <a16:colId xmlns:a16="http://schemas.microsoft.com/office/drawing/2014/main" val="2011388330"/>
                    </a:ext>
                  </a:extLst>
                </a:gridCol>
              </a:tblGrid>
              <a:tr h="368499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기술</a:t>
                      </a:r>
                      <a:r>
                        <a:rPr kumimoji="0" lang="en-US" altLang="ko-KR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1 </a:t>
                      </a: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명칭</a:t>
                      </a:r>
                      <a:endParaRPr lang="ko-KR" altLang="en-US" sz="105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533280"/>
                  </a:ext>
                </a:extLst>
              </a:tr>
              <a:tr h="888730"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5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기술의 기능</a:t>
                      </a:r>
                      <a:endParaRPr lang="ko-KR" altLang="en-US" sz="105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5614031"/>
                  </a:ext>
                </a:extLst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67816" y="390828"/>
            <a:ext cx="65253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■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주제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시나리오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제안명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작성</a:t>
            </a:r>
          </a:p>
        </p:txBody>
      </p:sp>
      <p:graphicFrame>
        <p:nvGraphicFramePr>
          <p:cNvPr id="19" name="표 4">
            <a:extLst>
              <a:ext uri="{FF2B5EF4-FFF2-40B4-BE49-F238E27FC236}">
                <a16:creationId xmlns:a16="http://schemas.microsoft.com/office/drawing/2014/main" id="{8E8521AC-7F34-0D8A-A121-736C4233C33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88641" y="6288059"/>
          <a:ext cx="6480176" cy="12572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19">
                  <a:extLst>
                    <a:ext uri="{9D8B030D-6E8A-4147-A177-3AD203B41FA5}">
                      <a16:colId xmlns:a16="http://schemas.microsoft.com/office/drawing/2014/main" val="1599549979"/>
                    </a:ext>
                  </a:extLst>
                </a:gridCol>
                <a:gridCol w="5400057">
                  <a:extLst>
                    <a:ext uri="{9D8B030D-6E8A-4147-A177-3AD203B41FA5}">
                      <a16:colId xmlns:a16="http://schemas.microsoft.com/office/drawing/2014/main" val="2011388330"/>
                    </a:ext>
                  </a:extLst>
                </a:gridCol>
              </a:tblGrid>
              <a:tr h="368499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  <a:sym typeface="Arial"/>
                        </a:rPr>
                        <a:t>기술</a:t>
                      </a:r>
                      <a:r>
                        <a:rPr kumimoji="0" lang="en-US" altLang="ko-KR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  <a:sym typeface="Arial"/>
                        </a:rPr>
                        <a:t>2 </a:t>
                      </a: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  <a:sym typeface="Arial"/>
                        </a:rPr>
                        <a:t>명칭</a:t>
                      </a:r>
                      <a:endParaRPr lang="ko-KR" altLang="en-US" sz="105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533280"/>
                  </a:ext>
                </a:extLst>
              </a:tr>
              <a:tr h="888730"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5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기술의 기능</a:t>
                      </a:r>
                      <a:endParaRPr lang="ko-KR" altLang="en-US" sz="105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5614031"/>
                  </a:ext>
                </a:extLst>
              </a:tr>
            </a:tbl>
          </a:graphicData>
        </a:graphic>
      </p:graphicFrame>
      <p:graphicFrame>
        <p:nvGraphicFramePr>
          <p:cNvPr id="2" name="표 1"/>
          <p:cNvGraphicFramePr>
            <a:graphicFrameLocks noGrp="1"/>
          </p:cNvGraphicFramePr>
          <p:nvPr>
            <p:extLst/>
          </p:nvPr>
        </p:nvGraphicFramePr>
        <p:xfrm>
          <a:off x="185605" y="4310883"/>
          <a:ext cx="6480174" cy="213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29">
                  <a:extLst>
                    <a:ext uri="{9D8B030D-6E8A-4147-A177-3AD203B41FA5}">
                      <a16:colId xmlns:a16="http://schemas.microsoft.com/office/drawing/2014/main" val="292764514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332321095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167057536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40066703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080515340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812707498"/>
                    </a:ext>
                  </a:extLst>
                </a:gridCol>
              </a:tblGrid>
              <a:tr h="213740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미래환경</a:t>
                      </a:r>
                      <a:r>
                        <a:rPr kumimoji="0" lang="ko-KR" alt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 시나리오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</a:t>
                      </a: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니즈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제안 차별성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340165"/>
                  </a:ext>
                </a:extLst>
              </a:tr>
            </a:tbl>
          </a:graphicData>
        </a:graphic>
      </p:graphicFrame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185605" y="6059233"/>
          <a:ext cx="6480174" cy="213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29">
                  <a:extLst>
                    <a:ext uri="{9D8B030D-6E8A-4147-A177-3AD203B41FA5}">
                      <a16:colId xmlns:a16="http://schemas.microsoft.com/office/drawing/2014/main" val="292764514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332321095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167057536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40066703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080515340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812707498"/>
                    </a:ext>
                  </a:extLst>
                </a:gridCol>
              </a:tblGrid>
              <a:tr h="213740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미래환경</a:t>
                      </a:r>
                      <a:r>
                        <a:rPr kumimoji="0" lang="ko-KR" alt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 시나리오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</a:t>
                      </a: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니즈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제안 차별성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340165"/>
                  </a:ext>
                </a:extLst>
              </a:tr>
            </a:tbl>
          </a:graphicData>
        </a:graphic>
      </p:graphicFrame>
      <p:graphicFrame>
        <p:nvGraphicFramePr>
          <p:cNvPr id="30" name="표 29"/>
          <p:cNvGraphicFramePr>
            <a:graphicFrameLocks noGrp="1"/>
          </p:cNvGraphicFramePr>
          <p:nvPr>
            <p:extLst/>
          </p:nvPr>
        </p:nvGraphicFramePr>
        <p:xfrm>
          <a:off x="185605" y="7801377"/>
          <a:ext cx="6480174" cy="213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29">
                  <a:extLst>
                    <a:ext uri="{9D8B030D-6E8A-4147-A177-3AD203B41FA5}">
                      <a16:colId xmlns:a16="http://schemas.microsoft.com/office/drawing/2014/main" val="292764514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332321095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167057536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40066703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080515340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812707498"/>
                    </a:ext>
                  </a:extLst>
                </a:gridCol>
              </a:tblGrid>
              <a:tr h="213740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미래환경</a:t>
                      </a:r>
                      <a:r>
                        <a:rPr kumimoji="0" lang="ko-KR" alt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 시나리오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</a:t>
                      </a: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니즈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 차별성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340165"/>
                  </a:ext>
                </a:extLst>
              </a:tr>
            </a:tbl>
          </a:graphicData>
        </a:graphic>
      </p:graphicFrame>
      <p:sp>
        <p:nvSpPr>
          <p:cNvPr id="15" name="직사각형 15"/>
          <p:cNvSpPr>
            <a:spLocks noChangeArrowheads="1"/>
          </p:cNvSpPr>
          <p:nvPr/>
        </p:nvSpPr>
        <p:spPr bwMode="auto">
          <a:xfrm>
            <a:off x="1329209" y="4584573"/>
            <a:ext cx="13077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기술명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작성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auto">
          <a:xfrm>
            <a:off x="1329209" y="5056255"/>
            <a:ext cx="46200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미래환경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시나리오에서 해당 기술이 필요한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배경 및 기능 작성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/>
          </p:nvPr>
        </p:nvGraphicFramePr>
        <p:xfrm>
          <a:off x="188914" y="1366484"/>
          <a:ext cx="6480446" cy="1531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31562">
                <a:tc>
                  <a:txBody>
                    <a:bodyPr/>
                    <a:lstStyle/>
                    <a:p>
                      <a:pPr algn="l" latinLnBrk="1"/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32119" marR="132119" marT="66054" marB="66054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2" name="직사각형 15"/>
          <p:cNvSpPr>
            <a:spLocks noChangeArrowheads="1"/>
          </p:cNvSpPr>
          <p:nvPr/>
        </p:nvSpPr>
        <p:spPr bwMode="auto">
          <a:xfrm>
            <a:off x="620688" y="1627383"/>
            <a:ext cx="5760640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171450" marR="0" lvl="0" indent="-1714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앞장에 제안한 </a:t>
            </a:r>
            <a:r>
              <a:rPr kumimoji="0" lang="ko-KR" alt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미래환경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시나리오에서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발생하는 사용자의 </a:t>
            </a:r>
            <a:r>
              <a:rPr kumimoji="0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니즈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작성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                   * </a:t>
            </a:r>
            <a:r>
              <a:rPr kumimoji="0" lang="ko-KR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사용자 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= </a:t>
            </a:r>
            <a:r>
              <a:rPr kumimoji="0" lang="ko-KR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서비스 소비자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서비스 운영자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개발자 중 </a:t>
            </a:r>
            <a:r>
              <a:rPr kumimoji="0" lang="ko-KR" altLang="en-US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택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1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                                      - </a:t>
            </a:r>
            <a:r>
              <a:rPr kumimoji="0" lang="ko-KR" alt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서비스 소비자 </a:t>
            </a:r>
            <a:r>
              <a:rPr kumimoji="0" lang="en-US" altLang="ko-KR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(Ex. </a:t>
            </a:r>
            <a:r>
              <a:rPr kumimoji="0" lang="ko-KR" alt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전기차를 사용하는 고객</a:t>
            </a:r>
            <a:r>
              <a:rPr kumimoji="0" lang="en-US" altLang="ko-KR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 </a:t>
            </a:r>
            <a:endParaRPr kumimoji="0" lang="en-US" altLang="ko-KR" sz="900" b="0" i="1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                                       </a:t>
            </a:r>
            <a:r>
              <a:rPr kumimoji="0" lang="en-US" altLang="ko-KR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서비스 운영자 </a:t>
            </a:r>
            <a:r>
              <a:rPr kumimoji="0" lang="en-US" altLang="ko-KR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(Ex. </a:t>
            </a:r>
            <a:r>
              <a:rPr kumimoji="0" lang="ko-KR" altLang="en-US" sz="9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분산자원을</a:t>
            </a:r>
            <a:r>
              <a:rPr kumimoji="0" lang="ko-KR" alt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제어하는 주최</a:t>
            </a:r>
            <a:r>
              <a:rPr kumimoji="0" lang="en-US" altLang="ko-KR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0" lang="en-US" altLang="ko-KR" sz="900" b="0" i="1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                                       </a:t>
            </a:r>
            <a:r>
              <a:rPr kumimoji="0" lang="en-US" altLang="ko-KR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개발자 </a:t>
            </a:r>
            <a:r>
              <a:rPr kumimoji="0" lang="en-US" altLang="ko-KR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(Ex. </a:t>
            </a:r>
            <a:r>
              <a:rPr kumimoji="0" lang="ko-KR" altLang="en-US" sz="9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분산자원</a:t>
            </a:r>
            <a:r>
              <a:rPr kumimoji="0" lang="ko-KR" alt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제어기술 개발자</a:t>
            </a:r>
            <a:r>
              <a:rPr kumimoji="0" lang="en-US" altLang="ko-KR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endParaRPr kumimoji="0" lang="en-US" altLang="ko-KR" sz="900" b="0" i="1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/>
          </p:nvPr>
        </p:nvGraphicFramePr>
        <p:xfrm>
          <a:off x="185605" y="1136576"/>
          <a:ext cx="6480174" cy="213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29">
                  <a:extLst>
                    <a:ext uri="{9D8B030D-6E8A-4147-A177-3AD203B41FA5}">
                      <a16:colId xmlns:a16="http://schemas.microsoft.com/office/drawing/2014/main" val="292764514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332321095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167057536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40066703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080515340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812707498"/>
                    </a:ext>
                  </a:extLst>
                </a:gridCol>
              </a:tblGrid>
              <a:tr h="213740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미래환경</a:t>
                      </a:r>
                      <a:r>
                        <a:rPr kumimoji="0" lang="ko-KR" alt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 시나리오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</a:t>
                      </a: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니즈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제안 차별성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340165"/>
                  </a:ext>
                </a:extLst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88913" y="3378226"/>
            <a:ext cx="6480175" cy="9354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</p:spPr>
        <p:txBody>
          <a:bodyPr wrap="square" tIns="0" anchor="ctr">
            <a:noAutofit/>
          </a:bodyPr>
          <a:lstStyle/>
          <a:p>
            <a:pPr marL="540000" marR="0" lvl="0" indent="-330164" algn="l" defTabSz="914400" rtl="0" eaLnBrk="1" fontAlgn="ctr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1. 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시나리오 </a:t>
            </a:r>
            <a:r>
              <a:rPr kumimoji="0" lang="ko-KR" altLang="en-US" sz="1050" b="1" i="0" u="sng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구현을 위해 필요한 유관 기술을 작성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부탁드립니다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 (3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건 이하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)</a:t>
            </a:r>
          </a:p>
          <a:p>
            <a:pPr marL="540000" marR="0" lvl="0" indent="-330164" algn="l" defTabSz="914400" rtl="0" eaLnBrk="1" fontAlgn="ctr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2. 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최종 선정되어 과제 </a:t>
            </a:r>
            <a:r>
              <a:rPr kumimoji="0" lang="ko-KR" altLang="en-US" sz="105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진행시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현대차 담당자와 협의를 통해 연구주제 및 계획을 도출하게 됩니다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</a:t>
            </a:r>
          </a:p>
          <a:p>
            <a:pPr marL="540000" marR="0" lvl="0" indent="-330164" algn="l" defTabSz="914400" rtl="0" eaLnBrk="1" fontAlgn="ctr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3. </a:t>
            </a:r>
            <a:r>
              <a:rPr kumimoji="0" lang="ko-KR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제안서에 기재된 내용 대비 최종 산출물의 연구주제는 변경되어도 무관합니다</a:t>
            </a:r>
            <a:r>
              <a:rPr kumimoji="0" lang="en-US" altLang="ko-K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</a:t>
            </a:r>
            <a:endParaRPr kumimoji="0" lang="en-US" altLang="ko-KR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15188" y="3261011"/>
            <a:ext cx="899031" cy="213427"/>
          </a:xfrm>
          <a:prstGeom prst="roundRect">
            <a:avLst>
              <a:gd name="adj" fmla="val 23353"/>
            </a:avLst>
          </a:prstGeom>
          <a:solidFill>
            <a:schemeClr val="tx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-144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작성 안내</a:t>
            </a:r>
            <a:endParaRPr kumimoji="0" lang="ko-KR" altLang="en-US" sz="1000" b="1" i="0" u="none" strike="noStrike" kern="1200" cap="none" spc="-144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23" name="표 4">
            <a:extLst>
              <a:ext uri="{FF2B5EF4-FFF2-40B4-BE49-F238E27FC236}">
                <a16:creationId xmlns:a16="http://schemas.microsoft.com/office/drawing/2014/main" id="{8E8521AC-7F34-0D8A-A121-736C4233C33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88641" y="8039917"/>
          <a:ext cx="6480176" cy="12572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19">
                  <a:extLst>
                    <a:ext uri="{9D8B030D-6E8A-4147-A177-3AD203B41FA5}">
                      <a16:colId xmlns:a16="http://schemas.microsoft.com/office/drawing/2014/main" val="1599549979"/>
                    </a:ext>
                  </a:extLst>
                </a:gridCol>
                <a:gridCol w="5400057">
                  <a:extLst>
                    <a:ext uri="{9D8B030D-6E8A-4147-A177-3AD203B41FA5}">
                      <a16:colId xmlns:a16="http://schemas.microsoft.com/office/drawing/2014/main" val="2011388330"/>
                    </a:ext>
                  </a:extLst>
                </a:gridCol>
              </a:tblGrid>
              <a:tr h="368499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  <a:sym typeface="Arial"/>
                        </a:rPr>
                        <a:t>기술</a:t>
                      </a:r>
                      <a:r>
                        <a:rPr kumimoji="0" lang="en-US" altLang="ko-KR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  <a:sym typeface="Arial"/>
                        </a:rPr>
                        <a:t>3 </a:t>
                      </a: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  <a:sym typeface="Arial"/>
                        </a:rPr>
                        <a:t>명칭</a:t>
                      </a:r>
                      <a:endParaRPr lang="ko-KR" altLang="en-US" sz="105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533280"/>
                  </a:ext>
                </a:extLst>
              </a:tr>
              <a:tr h="888730"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5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기술의 기능</a:t>
                      </a:r>
                      <a:endParaRPr lang="ko-KR" altLang="en-US" sz="105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85000"/>
                            <a:lumOff val="1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5614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4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67816" y="390828"/>
            <a:ext cx="65253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■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주제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시나리오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제안명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작성</a:t>
            </a:r>
          </a:p>
        </p:txBody>
      </p:sp>
      <p:graphicFrame>
        <p:nvGraphicFramePr>
          <p:cNvPr id="34" name="표 33"/>
          <p:cNvGraphicFramePr>
            <a:graphicFrameLocks noGrp="1"/>
          </p:cNvGraphicFramePr>
          <p:nvPr>
            <p:extLst/>
          </p:nvPr>
        </p:nvGraphicFramePr>
        <p:xfrm>
          <a:off x="188914" y="1374082"/>
          <a:ext cx="6480446" cy="3722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22933">
                <a:tc>
                  <a:txBody>
                    <a:bodyPr/>
                    <a:lstStyle/>
                    <a:p>
                      <a:pPr algn="l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32119" marR="132119" marT="66054" marB="66054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직사각형 13"/>
          <p:cNvSpPr>
            <a:spLocks noChangeArrowheads="1"/>
          </p:cNvSpPr>
          <p:nvPr/>
        </p:nvSpPr>
        <p:spPr bwMode="auto">
          <a:xfrm>
            <a:off x="1156442" y="2695509"/>
            <a:ext cx="4471458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제안해 주신 시나리오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또는 기술의 차별성 작성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시장성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기술성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경제성 등을 고려하여 작성 권장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endParaRPr kumimoji="0" lang="en-US" altLang="ko-KR" sz="1000" b="1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36" name="표 35"/>
          <p:cNvGraphicFramePr>
            <a:graphicFrameLocks noGrp="1"/>
          </p:cNvGraphicFramePr>
          <p:nvPr>
            <p:extLst/>
          </p:nvPr>
        </p:nvGraphicFramePr>
        <p:xfrm>
          <a:off x="185605" y="1136576"/>
          <a:ext cx="6480174" cy="213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29">
                  <a:extLst>
                    <a:ext uri="{9D8B030D-6E8A-4147-A177-3AD203B41FA5}">
                      <a16:colId xmlns:a16="http://schemas.microsoft.com/office/drawing/2014/main" val="292764514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332321095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1670575369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400667037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080515340"/>
                    </a:ext>
                  </a:extLst>
                </a:gridCol>
                <a:gridCol w="1080029">
                  <a:extLst>
                    <a:ext uri="{9D8B030D-6E8A-4147-A177-3AD203B41FA5}">
                      <a16:colId xmlns:a16="http://schemas.microsoft.com/office/drawing/2014/main" val="2812707498"/>
                    </a:ext>
                  </a:extLst>
                </a:gridCol>
              </a:tblGrid>
              <a:tr h="213740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미래환경</a:t>
                      </a:r>
                      <a:r>
                        <a:rPr kumimoji="0" lang="ko-KR" alt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 시나리오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</a:t>
                      </a: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니즈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err="1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유관기술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 차별성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340165"/>
                  </a:ext>
                </a:extLst>
              </a:tr>
            </a:tbl>
          </a:graphicData>
        </a:graphic>
      </p:graphicFrame>
      <p:graphicFrame>
        <p:nvGraphicFramePr>
          <p:cNvPr id="22" name="표 4">
            <a:extLst>
              <a:ext uri="{FF2B5EF4-FFF2-40B4-BE49-F238E27FC236}">
                <a16:creationId xmlns:a16="http://schemas.microsoft.com/office/drawing/2014/main" id="{8E8521AC-7F34-0D8A-A121-736C4233C33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85605" y="5241032"/>
          <a:ext cx="6480174" cy="1209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19">
                  <a:extLst>
                    <a:ext uri="{9D8B030D-6E8A-4147-A177-3AD203B41FA5}">
                      <a16:colId xmlns:a16="http://schemas.microsoft.com/office/drawing/2014/main" val="1599549979"/>
                    </a:ext>
                  </a:extLst>
                </a:gridCol>
                <a:gridCol w="5400055">
                  <a:extLst>
                    <a:ext uri="{9D8B030D-6E8A-4147-A177-3AD203B41FA5}">
                      <a16:colId xmlns:a16="http://schemas.microsoft.com/office/drawing/2014/main" val="2011388330"/>
                    </a:ext>
                  </a:extLst>
                </a:gridCol>
              </a:tblGrid>
              <a:tr h="302467">
                <a:tc gridSpan="2"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참고사항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267565"/>
                  </a:ext>
                </a:extLst>
              </a:tr>
              <a:tr h="302467"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시장성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기존 대비 제안 시나리오</a:t>
                      </a: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기술의 시장성 및 사업성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533280"/>
                  </a:ext>
                </a:extLst>
              </a:tr>
              <a:tr h="302467"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00" b="1" kern="12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기술성</a:t>
                      </a:r>
                      <a:endParaRPr lang="ko-KR" altLang="en-US" sz="10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기존 대비 제안 시나리오</a:t>
                      </a:r>
                      <a:r>
                        <a:rPr lang="en-US" altLang="ko-KR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또는 기술의 강점 및 차별화</a:t>
                      </a:r>
                      <a:r>
                        <a:rPr lang="en-US" altLang="ko-KR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경쟁 우위 요소</a:t>
                      </a:r>
                      <a:endParaRPr lang="en-US" altLang="ko-KR" sz="1000" b="1" kern="1200" noProof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5614031"/>
                  </a:ext>
                </a:extLst>
              </a:tr>
              <a:tr h="302467">
                <a:tc>
                  <a:txBody>
                    <a:bodyPr/>
                    <a:lstStyle/>
                    <a:p>
                      <a:pPr marL="0" marR="0" lvl="6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경제성</a:t>
                      </a:r>
                      <a:endParaRPr lang="ko-KR" altLang="en-US" sz="10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6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Pct val="8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기존 대비 제안 시나리오</a:t>
                      </a:r>
                      <a:r>
                        <a:rPr lang="en-US" altLang="ko-KR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또는 기술의 개발 관점 효율성</a:t>
                      </a:r>
                      <a:r>
                        <a:rPr lang="en-US" altLang="ko-KR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000" b="1" kern="1200" noProof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  <a:sym typeface="Arial"/>
                        </a:rPr>
                        <a:t>경제성</a:t>
                      </a:r>
                      <a:endParaRPr lang="en-US" altLang="ko-KR" sz="1000" b="1" kern="1200" noProof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  <a:sym typeface="Arial"/>
                      </a:endParaRPr>
                    </a:p>
                  </a:txBody>
                  <a:tcPr marL="90000" marR="90000" marT="54000" marB="3600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291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5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67816" y="390828"/>
            <a:ext cx="65253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[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첨부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]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시나리오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00B050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제안서 활용 동의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00B050">
                    <a:alpha val="0"/>
                  </a:srgbClr>
                </a:solidFill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/>
          </p:nvPr>
        </p:nvGraphicFramePr>
        <p:xfrm>
          <a:off x="188913" y="1085324"/>
          <a:ext cx="6480175" cy="936104"/>
        </p:xfrm>
        <a:graphic>
          <a:graphicData uri="http://schemas.openxmlformats.org/drawingml/2006/table">
            <a:tbl>
              <a:tblPr/>
              <a:tblGrid>
                <a:gridCol w="648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36104">
                <a:tc>
                  <a:txBody>
                    <a:bodyPr/>
                    <a:lstStyle>
                      <a:lvl1pPr marL="101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101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당</a:t>
                      </a:r>
                      <a:r>
                        <a:rPr kumimoji="0" lang="ko-KR" altLang="ko-KR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사가 </a:t>
                      </a:r>
                      <a:r>
                        <a:rPr kumimoji="0" lang="ko-KR" altLang="en-US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공모 제안자</a:t>
                      </a:r>
                      <a:r>
                        <a:rPr kumimoji="0" lang="ko-KR" altLang="ko-KR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로부터 취득한</a:t>
                      </a:r>
                      <a:r>
                        <a:rPr kumimoji="0" lang="ko-KR" altLang="en-US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자료의 활용 목적은 공모 운영 전반에 검토 및 운영을 위해 사용되고</a:t>
                      </a:r>
                      <a:r>
                        <a:rPr kumimoji="0" lang="en-US" altLang="ko-KR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또한 </a:t>
                      </a:r>
                      <a:r>
                        <a:rPr kumimoji="0" lang="ko-KR" altLang="en-US" sz="1200" b="0" kern="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본 공모를 통해 채택되지 않더라도 내부적인 검토에 의해 추후 산학협력연구에 활용하기 위함입니다</a:t>
                      </a:r>
                      <a:r>
                        <a:rPr kumimoji="0" lang="en-US" altLang="ko-KR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 </a:t>
                      </a:r>
                      <a:r>
                        <a:rPr kumimoji="0" lang="ko-KR" altLang="en-US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제공 자료의 활용에 있어 저작권은 공모 제안자에 있으며</a:t>
                      </a:r>
                      <a:r>
                        <a:rPr kumimoji="0" lang="en-US" altLang="ko-KR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</a:t>
                      </a:r>
                      <a:r>
                        <a:rPr kumimoji="0" lang="ko-KR" altLang="en-US" sz="1200" b="0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1" kern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제안자의 동의 없이 활용 및 도용하지 않습니다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.</a:t>
                      </a:r>
                      <a:endParaRPr kumimoji="0" lang="ko-KR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바탕" panose="02030600000101010101" pitchFamily="18" charset="-127"/>
                      </a:endParaRPr>
                    </a:p>
                  </a:txBody>
                  <a:tcPr marL="64770" marR="144000" marT="17780" marB="17780" anchor="ctr"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직사각형 11"/>
          <p:cNvSpPr>
            <a:spLocks noChangeArrowheads="1"/>
          </p:cNvSpPr>
          <p:nvPr/>
        </p:nvSpPr>
        <p:spPr bwMode="auto">
          <a:xfrm>
            <a:off x="332656" y="2205228"/>
            <a:ext cx="6347383" cy="492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▶ 자료를 제공받는 자 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현대자동차그룹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함초롬바탕" panose="02030504000101010101" pitchFamily="18" charset="-127"/>
            </a:endParaRP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▶ 제공 자료의 이용목적 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공모와 관련한 행정 및 운영 처리 업무와 추후 산학협력을 위한 전문가 추천 및 기획 운영에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활용합니다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.  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 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▶ 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제공 자료의 내용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공모를 위해 당사 시스템에 등록한 자료 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(</a:t>
            </a:r>
            <a:r>
              <a:rPr kumimoji="1" lang="ko-KR" alt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연구제안서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, 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시나리오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, 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디자인 등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)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함초롬바탕" panose="02030504000101010101" pitchFamily="18" charset="-127"/>
            </a:endParaRP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▶ 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제공 자료의 보유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·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이용기간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제공받은 자료는 수집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·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이용 동의 일로부터 이용목적을 달성할 때까지 보유하며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, 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보유 기간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중에라도 귀하가 당사에 삭제 요청을 하면 즉시 삭제하겠습니다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함초롬바탕" panose="02030504000101010101" pitchFamily="18" charset="-127"/>
            </a:endParaRP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▶ 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제공 자료의 편집 및 공유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당사 및 현대자동차그룹이 제공받은 자료를 검토하는 과정에서 필요에 따라 내부적으로 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편집하게 될 수 있고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, 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만일 산학협력연구로 채택되지 않더라도 기술 발전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, </a:t>
            </a: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연구개발 환경의 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변화에 따라 다시 검토하여 채택하게 되면 별도로 연락하여 산학협력 연구의 진행 여부를 </a:t>
            </a:r>
          </a:p>
          <a:p>
            <a:pPr marL="0" marR="0" lvl="0" indent="0" algn="just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협의하겠습니다</a:t>
            </a:r>
            <a:r>
              <a:rPr kumimoji="1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. </a:t>
            </a:r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/>
          </p:nvPr>
        </p:nvGraphicFramePr>
        <p:xfrm>
          <a:off x="199864" y="7341084"/>
          <a:ext cx="6480175" cy="829550"/>
        </p:xfrm>
        <a:graphic>
          <a:graphicData uri="http://schemas.openxmlformats.org/drawingml/2006/table">
            <a:tbl>
              <a:tblPr/>
              <a:tblGrid>
                <a:gridCol w="648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9550">
                <a:tc>
                  <a:txBody>
                    <a:bodyPr/>
                    <a:lstStyle>
                      <a:lvl1pPr marL="101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101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제공 자료의 활용 </a:t>
                      </a:r>
                      <a:r>
                        <a:rPr kumimoji="0" lang="ko-KR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목적에 동의하십니까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? </a:t>
                      </a:r>
                    </a:p>
                    <a:p>
                      <a:pPr marL="101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  <a:cs typeface="함초롬바탕" panose="02030504000101010101" pitchFamily="18" charset="-127"/>
                      </a:endParaRPr>
                    </a:p>
                    <a:p>
                      <a:pPr marL="101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(</a:t>
                      </a:r>
                      <a:r>
                        <a:rPr kumimoji="0" lang="ko-KR" altLang="ko-KR" sz="1200" b="0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해당란에</a:t>
                      </a:r>
                      <a:r>
                        <a:rPr kumimoji="0" lang="ko-KR" altLang="ko-KR" sz="1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 √표시</a:t>
                      </a:r>
                      <a:r>
                        <a:rPr kumimoji="0" lang="en-US" altLang="ko-KR" sz="1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)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    </a:t>
                      </a:r>
                      <a:r>
                        <a:rPr kumimoji="0" lang="ko-KR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동의함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 </a:t>
                      </a:r>
                      <a:r>
                        <a:rPr kumimoji="0" lang="ko-KR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□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      </a:t>
                      </a:r>
                      <a:r>
                        <a:rPr kumimoji="0" lang="ko-KR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 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     </a:t>
                      </a:r>
                      <a:r>
                        <a:rPr kumimoji="0" lang="ko-KR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동의하지 않음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 </a:t>
                      </a:r>
                      <a:r>
                        <a:rPr kumimoji="0" lang="ko-KR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□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           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연구책임자 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: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ㅇㅇㅇ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 (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인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  <a:cs typeface="함초롬바탕" panose="02030504000101010101" pitchFamily="18" charset="-127"/>
                        </a:rPr>
                        <a:t>)</a:t>
                      </a:r>
                      <a:endParaRPr kumimoji="0" lang="ko-KR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  <a:cs typeface="함초롬바탕" panose="02030504000101010101" pitchFamily="18" charset="-127"/>
                      </a:endParaRPr>
                    </a:p>
                  </a:txBody>
                  <a:tcPr marL="64770" marR="64770" marT="17780" marB="17780" anchor="ctr"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2559440" y="8344747"/>
            <a:ext cx="1893468" cy="31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27000"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 latinLnBrk="1">
              <a:lnSpc>
                <a:spcPct val="90000"/>
              </a:lnSpc>
              <a:spcBef>
                <a:spcPct val="50000"/>
              </a:spcBef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127000" marR="0" lvl="0" indent="0" algn="ctr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2023</a:t>
            </a:r>
            <a:r>
              <a:rPr kumimoji="1" lang="ko-KR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년</a:t>
            </a:r>
            <a:r>
              <a:rPr kumimoji="1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</a:t>
            </a:r>
            <a:r>
              <a:rPr kumimoji="1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0</a:t>
            </a:r>
            <a:r>
              <a:rPr kumimoji="1" lang="ko-KR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월</a:t>
            </a:r>
            <a:r>
              <a:rPr kumimoji="1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   00</a:t>
            </a:r>
            <a:r>
              <a:rPr kumimoji="1" lang="ko-KR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바탕" panose="02030504000101010101" pitchFamily="18" charset="-127"/>
              </a:rPr>
              <a:t>일</a:t>
            </a:r>
            <a:endParaRPr kumimoji="1" lang="ko-KR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바탕" panose="02030600000101010101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132856" y="7739729"/>
            <a:ext cx="6206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1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MS Mincho" pitchFamily="49" charset="-128"/>
                <a:cs typeface="+mn-cs"/>
              </a:rPr>
              <a:t> </a:t>
            </a:r>
            <a:endParaRPr kumimoji="1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굴림" charset="-127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7254" y="8883676"/>
            <a:ext cx="5203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굴림" panose="020B0600000101010101" pitchFamily="50" charset="-127"/>
                <a:cs typeface="+mn-cs"/>
              </a:rPr>
              <a:t>활용 목적의 동의 여부는 본 공모의 심의에 영향을 미치지 않습니다</a:t>
            </a:r>
            <a:r>
              <a:rPr kumimoji="1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굴림" panose="020B0600000101010101" pitchFamily="50" charset="-127"/>
                <a:cs typeface="+mn-cs"/>
              </a:rPr>
              <a:t>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1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rPr>
              <a:t>※ </a:t>
            </a:r>
            <a:r>
              <a:rPr kumimoji="1" lang="ko-KR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rPr>
              <a:t>내용 확인 및 서명 후 </a:t>
            </a:r>
            <a:r>
              <a:rPr kumimoji="1" lang="ko-KR" alt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rPr>
              <a:t>스캔본을</a:t>
            </a:r>
            <a:r>
              <a:rPr kumimoji="1" lang="ko-KR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rPr>
              <a:t> 첨부하여 주시기 바랍니다</a:t>
            </a:r>
            <a:r>
              <a:rPr kumimoji="1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rPr>
              <a:t>.</a:t>
            </a:r>
            <a:endParaRPr kumimoji="1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941" y="9434388"/>
            <a:ext cx="956563" cy="37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60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0" dirty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0" dirty="0">
            <a:latin typeface="+mj-lt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5">
            <a:lumMod val="75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>
        <a:noAutofit/>
      </a:bodyPr>
      <a:lstStyle>
        <a:defPPr defTabSz="914400" eaLnBrk="0" latinLnBrk="0" hangingPunct="0">
          <a:defRPr kumimoji="0" sz="1300" dirty="0">
            <a:solidFill>
              <a:srgbClr val="1D528D"/>
            </a:solidFill>
            <a:latin typeface="현대하모니 L" panose="02020603020101020101" pitchFamily="18" charset="-127"/>
            <a:ea typeface="현대하모니 L" panose="02020603020101020101" pitchFamily="18" charset="-127"/>
          </a:defRPr>
        </a:defPPr>
      </a:lstStyle>
    </a:spDef>
  </a:objectDefaults>
  <a:extraClrSchemeLst/>
</a:theme>
</file>

<file path=ppt/theme/theme4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0" dirty="0">
            <a:latin typeface="+mj-lt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134601</TotalTime>
  <Words>1032</Words>
  <Application>Microsoft Office PowerPoint</Application>
  <PresentationFormat>A4 용지(210x297mm)</PresentationFormat>
  <Paragraphs>217</Paragraphs>
  <Slides>6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5</vt:i4>
      </vt:variant>
      <vt:variant>
        <vt:lpstr>슬라이드 제목</vt:lpstr>
      </vt:variant>
      <vt:variant>
        <vt:i4>6</vt:i4>
      </vt:variant>
      <vt:variant>
        <vt:lpstr>재구성한 쇼</vt:lpstr>
      </vt:variant>
      <vt:variant>
        <vt:i4>1</vt:i4>
      </vt:variant>
    </vt:vector>
  </HeadingPairs>
  <TitlesOfParts>
    <vt:vector size="24" baseType="lpstr">
      <vt:lpstr>HY견고딕</vt:lpstr>
      <vt:lpstr>HY헤드라인M</vt:lpstr>
      <vt:lpstr>MS Mincho</vt:lpstr>
      <vt:lpstr>굴림</vt:lpstr>
      <vt:lpstr>돋움</vt:lpstr>
      <vt:lpstr>맑은 고딕</vt:lpstr>
      <vt:lpstr>바탕</vt:lpstr>
      <vt:lpstr>함초롬바탕</vt:lpstr>
      <vt:lpstr>현대하모니 L</vt:lpstr>
      <vt:lpstr>현대하모니 M</vt:lpstr>
      <vt:lpstr>Arial</vt:lpstr>
      <vt:lpstr>Wingdings</vt:lpstr>
      <vt:lpstr>2_디자인 사용자 지정</vt:lpstr>
      <vt:lpstr>3_디자인 사용자 지정</vt:lpstr>
      <vt:lpstr>1_Office 테마</vt:lpstr>
      <vt:lpstr>디자인 사용자 지정</vt:lpstr>
      <vt:lpstr>4_디자인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재구성한 쇼1</vt:lpstr>
    </vt:vector>
  </TitlesOfParts>
  <Company>현대자동차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HKMC</dc:creator>
  <cp:lastModifiedBy>이진영/매니저/기술협력1팀</cp:lastModifiedBy>
  <cp:revision>3445</cp:revision>
  <cp:lastPrinted>2022-03-29T06:08:02Z</cp:lastPrinted>
  <dcterms:created xsi:type="dcterms:W3CDTF">2008-01-01T23:09:39Z</dcterms:created>
  <dcterms:modified xsi:type="dcterms:W3CDTF">2023-08-31T09:06:11Z</dcterms:modified>
</cp:coreProperties>
</file>