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2" r:id="rId3"/>
    <p:sldId id="306" r:id="rId4"/>
    <p:sldId id="308" r:id="rId5"/>
    <p:sldId id="307" r:id="rId6"/>
    <p:sldId id="311" r:id="rId7"/>
    <p:sldId id="366" r:id="rId8"/>
    <p:sldId id="313" r:id="rId9"/>
    <p:sldId id="316" r:id="rId10"/>
  </p:sldIdLst>
  <p:sldSz cx="9906000" cy="6858000" type="A4"/>
  <p:notesSz cx="6888163" cy="9677400"/>
  <p:defaultTextStyle>
    <a:defPPr>
      <a:defRPr lang="ko-KR"/>
    </a:defPPr>
    <a:lvl1pPr algn="ctr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sz="2400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sz="2400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sz="2400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sz="2400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0000"/>
    <a:srgbClr val="FF66FF"/>
    <a:srgbClr val="0000FF"/>
    <a:srgbClr val="0066FF"/>
    <a:srgbClr val="B00000"/>
    <a:srgbClr val="292929"/>
    <a:srgbClr val="003399"/>
    <a:srgbClr val="CC0099"/>
    <a:srgbClr val="FFCC00"/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2800" autoAdjust="0"/>
    <p:restoredTop sz="94963" autoAdjust="0"/>
  </p:normalViewPr>
  <p:slideViewPr>
    <p:cSldViewPr>
      <p:cViewPr>
        <p:scale>
          <a:sx n="100" d="100"/>
          <a:sy n="100" d="100"/>
        </p:scale>
        <p:origin x="630" y="-330"/>
      </p:cViewPr>
      <p:guideLst>
        <p:guide orient="horz" pos="816"/>
        <p:guide orient="horz" pos="3840"/>
        <p:guide orient="horz" pos="3339"/>
        <p:guide orient="horz" pos="480"/>
        <p:guide orient="horz" pos="1344"/>
        <p:guide pos="3120"/>
        <p:guide pos="5751"/>
        <p:guide pos="4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9" tIns="47329" rIns="94659" bIns="47329" numCol="1" anchor="t" anchorCtr="0" compatLnSpc="1">
            <a:prstTxWarp prst="textNoShape">
              <a:avLst/>
            </a:prstTxWarp>
          </a:bodyPr>
          <a:lstStyle>
            <a:lvl1pPr algn="l" defTabSz="946150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3663" y="0"/>
            <a:ext cx="29845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9" tIns="47329" rIns="94659" bIns="47329" numCol="1" anchor="t" anchorCtr="0" compatLnSpc="1">
            <a:prstTxWarp prst="textNoShape">
              <a:avLst/>
            </a:prstTxWarp>
          </a:bodyPr>
          <a:lstStyle>
            <a:lvl1pPr algn="r" defTabSz="946150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93213"/>
            <a:ext cx="29845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9" tIns="47329" rIns="94659" bIns="47329" numCol="1" anchor="b" anchorCtr="0" compatLnSpc="1">
            <a:prstTxWarp prst="textNoShape">
              <a:avLst/>
            </a:prstTxWarp>
          </a:bodyPr>
          <a:lstStyle>
            <a:lvl1pPr algn="l" defTabSz="946150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3663" y="9193213"/>
            <a:ext cx="29845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9" tIns="47329" rIns="94659" bIns="47329" numCol="1" anchor="b" anchorCtr="0" compatLnSpc="1">
            <a:prstTxWarp prst="textNoShape">
              <a:avLst/>
            </a:prstTxWarp>
          </a:bodyPr>
          <a:lstStyle>
            <a:lvl1pPr algn="r" defTabSz="946150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444BC73C-05F2-406B-B5F6-BEB0C5CE461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283553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422012-E851-4529-9A89-75A630738384}" type="datetimeFigureOut">
              <a:rPr lang="ko-KR" altLang="en-US" smtClean="0"/>
              <a:pPr/>
              <a:t>2013-09-04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823913" y="725488"/>
            <a:ext cx="5240337" cy="3629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8975" y="4597400"/>
            <a:ext cx="5510213" cy="43545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191625"/>
            <a:ext cx="2984500" cy="4841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902075" y="9191625"/>
            <a:ext cx="2984500" cy="4841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38696-B045-4B1D-BD49-185126B15FB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51436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38696-B045-4B1D-BD49-185126B15FBD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62135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38696-B045-4B1D-BD49-185126B15FBD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3902999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38696-B045-4B1D-BD49-185126B15FBD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35836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38696-B045-4B1D-BD49-185126B15FBD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5436095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38696-B045-4B1D-BD49-185126B15FBD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93198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38696-B045-4B1D-BD49-185126B15FBD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414724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38696-B045-4B1D-BD49-185126B15FBD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403951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38696-B045-4B1D-BD49-185126B15FBD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272697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38696-B045-4B1D-BD49-185126B15FBD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44351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 flipV="1">
            <a:off x="5861031" y="3810001"/>
            <a:ext cx="4044971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직사각형 23"/>
          <p:cNvSpPr/>
          <p:nvPr/>
        </p:nvSpPr>
        <p:spPr>
          <a:xfrm flipV="1">
            <a:off x="5861051" y="3897010"/>
            <a:ext cx="404495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직사각형 24"/>
          <p:cNvSpPr/>
          <p:nvPr/>
        </p:nvSpPr>
        <p:spPr>
          <a:xfrm flipV="1">
            <a:off x="5861051" y="4115167"/>
            <a:ext cx="404495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직사각형 25"/>
          <p:cNvSpPr/>
          <p:nvPr/>
        </p:nvSpPr>
        <p:spPr>
          <a:xfrm flipV="1">
            <a:off x="5861050" y="4164403"/>
            <a:ext cx="212979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직사각형 26"/>
          <p:cNvSpPr/>
          <p:nvPr/>
        </p:nvSpPr>
        <p:spPr>
          <a:xfrm flipV="1">
            <a:off x="5861050" y="4199572"/>
            <a:ext cx="212979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모서리가 둥근 직사각형 29"/>
          <p:cNvSpPr/>
          <p:nvPr/>
        </p:nvSpPr>
        <p:spPr bwMode="white">
          <a:xfrm>
            <a:off x="5861050" y="3962400"/>
            <a:ext cx="331851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모서리가 둥근 직사각형 30"/>
          <p:cNvSpPr/>
          <p:nvPr/>
        </p:nvSpPr>
        <p:spPr bwMode="white">
          <a:xfrm>
            <a:off x="7991216" y="4060983"/>
            <a:ext cx="173355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>
          <a:xfrm>
            <a:off x="1" y="3649662"/>
            <a:ext cx="9906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1" y="3675528"/>
            <a:ext cx="9906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V="1">
            <a:off x="6948555" y="3643090"/>
            <a:ext cx="2957446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9906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495300" y="2401888"/>
            <a:ext cx="916305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495300" y="3899938"/>
            <a:ext cx="536575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7264400" y="4206240"/>
            <a:ext cx="1040130" cy="457200"/>
          </a:xfrm>
        </p:spPr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5861050" y="4205288"/>
            <a:ext cx="140335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9013429" y="1136"/>
            <a:ext cx="810021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346950" y="1143000"/>
            <a:ext cx="2063750" cy="5486400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1143000"/>
            <a:ext cx="6769100" cy="5486400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1981201"/>
            <a:ext cx="84201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3367088"/>
            <a:ext cx="84201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2249425"/>
            <a:ext cx="437515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35550" y="2249425"/>
            <a:ext cx="437515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2750" y="1143000"/>
            <a:ext cx="90805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12750" y="2244970"/>
            <a:ext cx="4378452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5114661" y="2244970"/>
            <a:ext cx="4378590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12750" y="2708519"/>
            <a:ext cx="4378452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111496" y="2708519"/>
            <a:ext cx="4378590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6" name="날짜 개체 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 altLang="ko-KR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1143000"/>
            <a:ext cx="89154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7132320" y="612648"/>
            <a:ext cx="1037036" cy="457200"/>
          </a:xfrm>
        </p:spPr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5695950" y="612648"/>
            <a:ext cx="143637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855964" y="2272"/>
            <a:ext cx="825500" cy="365760"/>
          </a:xfrm>
        </p:spPr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99621" y="1101970"/>
            <a:ext cx="366522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5799621" y="2010727"/>
            <a:ext cx="366522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165100" y="776287"/>
            <a:ext cx="5527548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893804" y="1109161"/>
            <a:ext cx="6357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37310" y="1143000"/>
            <a:ext cx="4953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595813" y="3274309"/>
            <a:ext cx="28067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1" y="366819"/>
            <a:ext cx="9906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>
            <a:off x="0" y="-1"/>
            <a:ext cx="9906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직사각형 29"/>
          <p:cNvSpPr/>
          <p:nvPr/>
        </p:nvSpPr>
        <p:spPr>
          <a:xfrm>
            <a:off x="1" y="308277"/>
            <a:ext cx="9906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직사각형 30"/>
          <p:cNvSpPr/>
          <p:nvPr/>
        </p:nvSpPr>
        <p:spPr>
          <a:xfrm flipV="1">
            <a:off x="5861031" y="360247"/>
            <a:ext cx="4044971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 flipV="1">
            <a:off x="5861051" y="440113"/>
            <a:ext cx="404495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모서리가 둥근 직사각형 32"/>
          <p:cNvSpPr/>
          <p:nvPr/>
        </p:nvSpPr>
        <p:spPr bwMode="white">
          <a:xfrm>
            <a:off x="5857951" y="497504"/>
            <a:ext cx="331851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모서리가 둥근 직사각형 33"/>
          <p:cNvSpPr/>
          <p:nvPr/>
        </p:nvSpPr>
        <p:spPr bwMode="white">
          <a:xfrm>
            <a:off x="7988117" y="588943"/>
            <a:ext cx="173355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직사각형 34"/>
          <p:cNvSpPr/>
          <p:nvPr/>
        </p:nvSpPr>
        <p:spPr bwMode="invGray">
          <a:xfrm>
            <a:off x="9842047" y="-2001"/>
            <a:ext cx="62428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직사각형 35"/>
          <p:cNvSpPr/>
          <p:nvPr/>
        </p:nvSpPr>
        <p:spPr bwMode="invGray">
          <a:xfrm>
            <a:off x="9798188" y="-2001"/>
            <a:ext cx="29718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직사각형 36"/>
          <p:cNvSpPr/>
          <p:nvPr/>
        </p:nvSpPr>
        <p:spPr bwMode="invGray">
          <a:xfrm>
            <a:off x="9777547" y="-2001"/>
            <a:ext cx="9906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직사각형 37"/>
          <p:cNvSpPr/>
          <p:nvPr/>
        </p:nvSpPr>
        <p:spPr bwMode="invGray">
          <a:xfrm>
            <a:off x="9723375" y="-2001"/>
            <a:ext cx="29718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직사각형 38"/>
          <p:cNvSpPr/>
          <p:nvPr/>
        </p:nvSpPr>
        <p:spPr bwMode="invGray">
          <a:xfrm>
            <a:off x="9658650" y="380"/>
            <a:ext cx="59436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직사각형 39"/>
          <p:cNvSpPr/>
          <p:nvPr/>
        </p:nvSpPr>
        <p:spPr bwMode="invGray">
          <a:xfrm>
            <a:off x="9612931" y="380"/>
            <a:ext cx="9906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95300" y="1143000"/>
            <a:ext cx="89154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95300" y="2249424"/>
            <a:ext cx="89154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7135414" y="612648"/>
            <a:ext cx="1037036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5695950" y="612648"/>
            <a:ext cx="143637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r" eaLnBrk="1" latinLnBrk="0" hangingPunct="1"/>
            <a:endParaRPr kumimoji="0" lang="en-US" sz="800" dirty="0">
              <a:solidFill>
                <a:schemeClr val="accent2"/>
              </a:solidFill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855964" y="2272"/>
            <a:ext cx="8255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97416" y="6381328"/>
            <a:ext cx="1152128" cy="415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8"/>
          <p:cNvSpPr>
            <a:spLocks noChangeArrowheads="1"/>
          </p:cNvSpPr>
          <p:nvPr userDrawn="1"/>
        </p:nvSpPr>
        <p:spPr bwMode="auto">
          <a:xfrm>
            <a:off x="4495800" y="63246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r>
              <a:rPr lang="en-US" altLang="ko-KR" sz="1000">
                <a:solidFill>
                  <a:schemeClr val="bg2"/>
                </a:solidFill>
                <a:latin typeface="Verdana" pitchFamily="34" charset="0"/>
                <a:ea typeface="굴림" pitchFamily="50" charset="-127"/>
              </a:rPr>
              <a:t>Page </a:t>
            </a:r>
            <a:fld id="{6CFF0EF1-56FE-4E42-A2C3-61CDC3EE9017}" type="slidenum">
              <a:rPr lang="en-US" altLang="ko-KR" sz="1400">
                <a:solidFill>
                  <a:schemeClr val="bg2"/>
                </a:solidFill>
                <a:latin typeface="Verdana" pitchFamily="34" charset="0"/>
                <a:ea typeface="굴림" pitchFamily="50" charset="-127"/>
              </a:rPr>
              <a:pPr algn="r">
                <a:defRPr/>
              </a:pPr>
              <a:t>‹#›</a:t>
            </a:fld>
            <a:endParaRPr lang="en-US" altLang="ko-KR" sz="1400">
              <a:solidFill>
                <a:schemeClr val="bg2"/>
              </a:solidFill>
              <a:latin typeface="Verdana" pitchFamily="34" charset="0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1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1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1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1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모서리가 둥근 직사각형 9"/>
          <p:cNvSpPr/>
          <p:nvPr/>
        </p:nvSpPr>
        <p:spPr>
          <a:xfrm>
            <a:off x="776536" y="1916832"/>
            <a:ext cx="8647112" cy="1800200"/>
          </a:xfrm>
          <a:prstGeom prst="roundRect">
            <a:avLst/>
          </a:prstGeom>
          <a:blipFill rotWithShape="0">
            <a:blip r:embed="rId3" cstate="print"/>
            <a:srcRect/>
            <a:stretch>
              <a:fillRect l="-12540" t="-175265"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TextBox 4"/>
          <p:cNvSpPr txBox="1"/>
          <p:nvPr/>
        </p:nvSpPr>
        <p:spPr>
          <a:xfrm>
            <a:off x="5889104" y="4409817"/>
            <a:ext cx="3384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60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주최 </a:t>
            </a:r>
            <a:r>
              <a:rPr lang="en-US" altLang="ko-KR" sz="160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한국과학기술단체총연합회</a:t>
            </a:r>
            <a:r>
              <a:rPr lang="en-US" altLang="ko-KR" sz="160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</a:p>
          <a:p>
            <a:pPr algn="l"/>
            <a:r>
              <a:rPr lang="ko-KR" altLang="en-US" sz="160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       한국정보통신진흥협회</a:t>
            </a:r>
            <a:r>
              <a:rPr lang="en-US" altLang="ko-KR" sz="160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,</a:t>
            </a:r>
          </a:p>
          <a:p>
            <a:pPr algn="l"/>
            <a:r>
              <a:rPr lang="en-US" altLang="ko-KR" sz="160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       </a:t>
            </a:r>
            <a:r>
              <a:rPr lang="ko-KR" altLang="en-US" sz="160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미래창조연합포럼</a:t>
            </a:r>
            <a:endParaRPr lang="en-US" altLang="ko-KR" sz="1600" dirty="0" smtClean="0">
              <a:solidFill>
                <a:srgbClr val="002060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l"/>
            <a:r>
              <a:rPr lang="en-US" altLang="ko-KR" sz="160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        </a:t>
            </a:r>
            <a:r>
              <a:rPr lang="ko-KR" altLang="en-US" sz="1600" dirty="0" err="1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매일경제신문</a:t>
            </a:r>
            <a:r>
              <a:rPr lang="en-US" altLang="ko-KR" sz="160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, MBN</a:t>
            </a:r>
          </a:p>
          <a:p>
            <a:pPr algn="l"/>
            <a:endParaRPr lang="en-US" altLang="ko-KR" sz="1600" dirty="0" smtClean="0">
              <a:solidFill>
                <a:srgbClr val="002060"/>
              </a:solidFill>
              <a:latin typeface="HY헤드라인M" pitchFamily="18" charset="-127"/>
              <a:ea typeface="HY헤드라인M" pitchFamily="18" charset="-127"/>
            </a:endParaRPr>
          </a:p>
          <a:p>
            <a:pPr lvl="0" algn="l"/>
            <a:r>
              <a:rPr lang="ko-KR" altLang="en-US" sz="160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후원 </a:t>
            </a:r>
            <a:r>
              <a:rPr lang="en-US" altLang="ko-KR" sz="160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err="1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미래창조과학부</a:t>
            </a:r>
            <a:r>
              <a:rPr lang="en-US" altLang="ko-KR" sz="160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서울특별시</a:t>
            </a:r>
            <a:endParaRPr lang="ko-KR" altLang="en-US" sz="1600" dirty="0">
              <a:solidFill>
                <a:srgbClr val="00206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76536" y="1196752"/>
            <a:ext cx="7512892" cy="635967"/>
          </a:xfrm>
          <a:prstGeom prst="rect">
            <a:avLst/>
          </a:prstGeom>
          <a:noFill/>
        </p:spPr>
        <p:txBody>
          <a:bodyPr vert="horz" anchor="ctr" anchorCtr="0">
            <a:normAutofit fontScale="85000" lnSpcReduction="10000"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400" b="0" i="0" u="none" strike="noStrike" kern="1200" cap="none" spc="-5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2013  </a:t>
            </a:r>
            <a:r>
              <a:rPr kumimoji="0" lang="ko-KR" altLang="en-US" sz="4400" b="0" i="0" u="none" strike="noStrike" kern="1200" cap="none" spc="-5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과학기술 정보통신 마라톤축제</a:t>
            </a:r>
            <a:endParaRPr kumimoji="0" lang="en-US" altLang="ko-KR" sz="4400" b="0" i="0" u="none" strike="noStrike" kern="1200" cap="none" spc="-5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j-cs"/>
            </a:endParaRPr>
          </a:p>
        </p:txBody>
      </p:sp>
      <p:pic>
        <p:nvPicPr>
          <p:cNvPr id="7" name="그림 6" descr="한국과학기술단체총연합회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9034" y="476673"/>
            <a:ext cx="2375694" cy="4208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45288" y="3738518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2013. 8. </a:t>
            </a:r>
            <a:r>
              <a:rPr lang="en-US" altLang="ko-KR" sz="160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23</a:t>
            </a:r>
            <a:endParaRPr lang="ko-KR" altLang="en-US" sz="1600" dirty="0">
              <a:solidFill>
                <a:srgbClr val="00206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416496" y="476672"/>
            <a:ext cx="17828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ko-KR" b="1" dirty="0" smtClean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b="1" dirty="0" smtClean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맑은 고딕" pitchFamily="50" charset="-127"/>
                <a:ea typeface="맑은 고딕" pitchFamily="50" charset="-127"/>
              </a:rPr>
              <a:t>행사개요</a:t>
            </a:r>
            <a:endParaRPr lang="ko-KR" altLang="en-US" b="1" dirty="0">
              <a:solidFill>
                <a:srgbClr val="5F5F5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2520" y="1124744"/>
            <a:ext cx="8425705" cy="54168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ko-KR" altLang="en-US" sz="1600" dirty="0" smtClean="0"/>
              <a:t>■ 행  사  명 </a:t>
            </a:r>
            <a:r>
              <a:rPr lang="en-US" altLang="ko-KR" sz="1600" dirty="0" smtClean="0"/>
              <a:t>: 2013 </a:t>
            </a:r>
            <a:r>
              <a:rPr lang="ko-KR" altLang="en-US" sz="1600" dirty="0" smtClean="0"/>
              <a:t>과학기술 </a:t>
            </a:r>
            <a:r>
              <a:rPr lang="ko-KR" altLang="en-US" sz="1600" dirty="0" smtClean="0">
                <a:latin typeface="Georgia"/>
              </a:rPr>
              <a:t>정보통신 마라톤축제</a:t>
            </a:r>
            <a:endParaRPr lang="en-US" altLang="ko-KR" sz="1600" dirty="0" smtClean="0">
              <a:latin typeface="Georgia"/>
            </a:endParaRPr>
          </a:p>
          <a:p>
            <a:pPr algn="l">
              <a:lnSpc>
                <a:spcPct val="150000"/>
              </a:lnSpc>
            </a:pPr>
            <a:r>
              <a:rPr lang="ko-KR" altLang="en-US" sz="1600" dirty="0" smtClean="0"/>
              <a:t>■ 슬  </a:t>
            </a:r>
            <a:r>
              <a:rPr lang="ko-KR" altLang="en-US" sz="1600" dirty="0" err="1" smtClean="0"/>
              <a:t>로</a:t>
            </a:r>
            <a:r>
              <a:rPr lang="ko-KR" altLang="en-US" sz="1600" dirty="0" smtClean="0"/>
              <a:t>  건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함께 뛰는 즐거움</a:t>
            </a:r>
            <a:r>
              <a:rPr lang="en-US" altLang="ko-KR" sz="1600" dirty="0" smtClean="0"/>
              <a:t>! </a:t>
            </a:r>
            <a:r>
              <a:rPr lang="ko-KR" altLang="en-US" sz="1600" dirty="0" smtClean="0"/>
              <a:t>함께 여는 미래</a:t>
            </a:r>
            <a:r>
              <a:rPr lang="en-US" altLang="ko-KR" sz="1600" dirty="0" smtClean="0"/>
              <a:t>!</a:t>
            </a:r>
          </a:p>
          <a:p>
            <a:pPr algn="l">
              <a:lnSpc>
                <a:spcPct val="150000"/>
              </a:lnSpc>
            </a:pPr>
            <a:r>
              <a:rPr lang="ko-KR" altLang="en-US" sz="1600" dirty="0" smtClean="0"/>
              <a:t>■ </a:t>
            </a:r>
            <a:r>
              <a:rPr lang="ko-KR" altLang="en-US" sz="1600" dirty="0" err="1" smtClean="0"/>
              <a:t>행사일시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: 2013</a:t>
            </a:r>
            <a:r>
              <a:rPr lang="ko-KR" altLang="en-US" sz="1600" dirty="0" smtClean="0"/>
              <a:t>년 </a:t>
            </a:r>
            <a:r>
              <a:rPr lang="en-US" altLang="ko-KR" sz="1600" dirty="0" smtClean="0"/>
              <a:t>10</a:t>
            </a:r>
            <a:r>
              <a:rPr lang="ko-KR" altLang="en-US" sz="1600" dirty="0" smtClean="0"/>
              <a:t>월 </a:t>
            </a:r>
            <a:r>
              <a:rPr lang="en-US" altLang="ko-KR" sz="1600" dirty="0" smtClean="0"/>
              <a:t>12</a:t>
            </a:r>
            <a:r>
              <a:rPr lang="ko-KR" altLang="en-US" sz="1600" dirty="0" smtClean="0"/>
              <a:t>일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토</a:t>
            </a:r>
            <a:r>
              <a:rPr lang="en-US" altLang="ko-KR" sz="1600" dirty="0" smtClean="0"/>
              <a:t>) 09:30~13:00 (10:00</a:t>
            </a:r>
            <a:r>
              <a:rPr lang="ko-KR" altLang="en-US" sz="1600" dirty="0" smtClean="0"/>
              <a:t>출발</a:t>
            </a:r>
            <a:r>
              <a:rPr lang="en-US" altLang="ko-KR" sz="1600" dirty="0" smtClean="0"/>
              <a:t>)</a:t>
            </a:r>
          </a:p>
          <a:p>
            <a:pPr algn="l">
              <a:lnSpc>
                <a:spcPct val="150000"/>
              </a:lnSpc>
            </a:pPr>
            <a:r>
              <a:rPr lang="ko-KR" altLang="en-US" sz="1600" dirty="0" smtClean="0"/>
              <a:t>■ 행사장소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상암동 월드컵공원 평화잔디광장</a:t>
            </a:r>
            <a:endParaRPr lang="en-US" altLang="ko-KR" sz="1600" dirty="0" smtClean="0"/>
          </a:p>
          <a:p>
            <a:pPr algn="l">
              <a:lnSpc>
                <a:spcPct val="150000"/>
              </a:lnSpc>
            </a:pPr>
            <a:r>
              <a:rPr lang="ko-KR" altLang="en-US" sz="1600" dirty="0" smtClean="0"/>
              <a:t>■ 참가종목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하프코스</a:t>
            </a:r>
            <a:r>
              <a:rPr lang="en-US" altLang="ko-KR" sz="1600" dirty="0" smtClean="0"/>
              <a:t>, 10km</a:t>
            </a:r>
            <a:r>
              <a:rPr lang="ko-KR" altLang="en-US" sz="1600" dirty="0" smtClean="0"/>
              <a:t>코스</a:t>
            </a:r>
            <a:r>
              <a:rPr lang="en-US" altLang="ko-KR" sz="1600" dirty="0" smtClean="0"/>
              <a:t>, 5km</a:t>
            </a:r>
            <a:r>
              <a:rPr lang="ko-KR" altLang="en-US" sz="1600" dirty="0" smtClean="0"/>
              <a:t>코스 </a:t>
            </a:r>
            <a:r>
              <a:rPr lang="en-US" altLang="ko-KR" sz="1600" dirty="0" smtClean="0"/>
              <a:t>(3</a:t>
            </a:r>
            <a:r>
              <a:rPr lang="ko-KR" altLang="en-US" sz="1600" dirty="0" smtClean="0"/>
              <a:t>개 코스</a:t>
            </a:r>
            <a:r>
              <a:rPr lang="en-US" altLang="ko-KR" sz="1600" dirty="0" smtClean="0"/>
              <a:t>)</a:t>
            </a:r>
          </a:p>
          <a:p>
            <a:pPr algn="l">
              <a:lnSpc>
                <a:spcPct val="150000"/>
              </a:lnSpc>
            </a:pPr>
            <a:r>
              <a:rPr lang="ko-KR" altLang="en-US" sz="1600" dirty="0" smtClean="0"/>
              <a:t>■ 참가인원 </a:t>
            </a:r>
            <a:r>
              <a:rPr lang="en-US" altLang="ko-KR" sz="1600" dirty="0" smtClean="0"/>
              <a:t>: </a:t>
            </a:r>
            <a:r>
              <a:rPr lang="ko-KR" altLang="en-US" sz="1600" dirty="0" err="1" smtClean="0"/>
              <a:t>미래창조과학부</a:t>
            </a:r>
            <a:r>
              <a:rPr lang="ko-KR" altLang="en-US" sz="1600" dirty="0" smtClean="0"/>
              <a:t> 및 관련 부처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과학기술 및 </a:t>
            </a:r>
            <a:r>
              <a:rPr lang="en-US" altLang="ko-KR" sz="1600" dirty="0" smtClean="0"/>
              <a:t>ICT</a:t>
            </a:r>
            <a:r>
              <a:rPr lang="ko-KR" altLang="en-US" sz="1600" dirty="0" smtClean="0"/>
              <a:t>관련 출연 학회</a:t>
            </a:r>
            <a:r>
              <a:rPr lang="en-US" altLang="ko-KR" sz="1600" dirty="0" smtClean="0"/>
              <a:t>/</a:t>
            </a:r>
            <a:r>
              <a:rPr lang="ko-KR" altLang="en-US" sz="1600" dirty="0" smtClean="0"/>
              <a:t>유관기관</a:t>
            </a:r>
            <a:r>
              <a:rPr lang="ko-KR" altLang="en-US" sz="1600" dirty="0" smtClean="0">
                <a:latin typeface="Georgia"/>
              </a:rPr>
              <a:t>∙기업</a:t>
            </a:r>
            <a:r>
              <a:rPr lang="en-US" altLang="ko-KR" sz="1600" dirty="0" smtClean="0">
                <a:latin typeface="Georgia"/>
              </a:rPr>
              <a:t>, </a:t>
            </a:r>
          </a:p>
          <a:p>
            <a:pPr algn="l">
              <a:lnSpc>
                <a:spcPct val="150000"/>
              </a:lnSpc>
            </a:pPr>
            <a:r>
              <a:rPr lang="en-US" altLang="ko-KR" sz="1600" dirty="0">
                <a:latin typeface="Georgia"/>
              </a:rPr>
              <a:t> </a:t>
            </a:r>
            <a:r>
              <a:rPr lang="en-US" altLang="ko-KR" sz="1600" dirty="0" smtClean="0">
                <a:latin typeface="Georgia"/>
              </a:rPr>
              <a:t>                        </a:t>
            </a:r>
            <a:r>
              <a:rPr lang="ko-KR" altLang="en-US" sz="1600" dirty="0" smtClean="0">
                <a:latin typeface="Georgia"/>
              </a:rPr>
              <a:t>마라톤동호회 및 일반국민 </a:t>
            </a:r>
            <a:r>
              <a:rPr lang="en-US" altLang="ko-KR" sz="1600" dirty="0" smtClean="0"/>
              <a:t>10,000</a:t>
            </a:r>
            <a:r>
              <a:rPr lang="ko-KR" altLang="en-US" sz="1600" dirty="0" smtClean="0"/>
              <a:t>여명</a:t>
            </a:r>
            <a:endParaRPr lang="en-US" altLang="ko-KR" sz="1600" dirty="0" smtClean="0"/>
          </a:p>
          <a:p>
            <a:pPr algn="l">
              <a:lnSpc>
                <a:spcPct val="150000"/>
              </a:lnSpc>
            </a:pPr>
            <a:r>
              <a:rPr lang="ko-KR" altLang="en-US" sz="1600" dirty="0" smtClean="0"/>
              <a:t>■ 참가비용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하프코스 </a:t>
            </a:r>
            <a:r>
              <a:rPr lang="en-US" altLang="ko-KR" sz="1600" dirty="0" smtClean="0"/>
              <a:t>(3</a:t>
            </a:r>
            <a:r>
              <a:rPr lang="ko-KR" altLang="en-US" sz="1600" dirty="0" smtClean="0"/>
              <a:t>만원</a:t>
            </a:r>
            <a:r>
              <a:rPr lang="en-US" altLang="ko-KR" sz="1600" dirty="0" smtClean="0"/>
              <a:t>), 10km(3</a:t>
            </a:r>
            <a:r>
              <a:rPr lang="ko-KR" altLang="en-US" sz="1600" dirty="0" smtClean="0"/>
              <a:t>만원</a:t>
            </a:r>
            <a:r>
              <a:rPr lang="en-US" altLang="ko-KR" sz="1600" dirty="0" smtClean="0"/>
              <a:t>), 5km(2</a:t>
            </a:r>
            <a:r>
              <a:rPr lang="ko-KR" altLang="en-US" sz="1600" dirty="0" smtClean="0"/>
              <a:t>만원</a:t>
            </a:r>
            <a:r>
              <a:rPr lang="en-US" altLang="ko-KR" sz="1600" dirty="0" smtClean="0"/>
              <a:t>)</a:t>
            </a:r>
          </a:p>
          <a:p>
            <a:pPr algn="l">
              <a:lnSpc>
                <a:spcPct val="150000"/>
              </a:lnSpc>
            </a:pPr>
            <a:r>
              <a:rPr lang="ko-KR" altLang="en-US" sz="1600" dirty="0" smtClean="0"/>
              <a:t>■ 접수기간 </a:t>
            </a:r>
            <a:r>
              <a:rPr lang="en-US" altLang="ko-KR" sz="1600" dirty="0" smtClean="0"/>
              <a:t>: 2013</a:t>
            </a:r>
            <a:r>
              <a:rPr lang="ko-KR" altLang="en-US" sz="1600" dirty="0" smtClean="0"/>
              <a:t>년 </a:t>
            </a:r>
            <a:r>
              <a:rPr lang="en-US" altLang="ko-KR" sz="1600" dirty="0" smtClean="0"/>
              <a:t>8</a:t>
            </a:r>
            <a:r>
              <a:rPr lang="ko-KR" altLang="en-US" sz="1600" dirty="0" smtClean="0"/>
              <a:t>월</a:t>
            </a:r>
            <a:r>
              <a:rPr lang="en-US" altLang="ko-KR" sz="1600" dirty="0" smtClean="0"/>
              <a:t>20</a:t>
            </a:r>
            <a:r>
              <a:rPr lang="ko-KR" altLang="en-US" sz="1600" dirty="0" smtClean="0"/>
              <a:t>일</a:t>
            </a:r>
            <a:r>
              <a:rPr lang="en-US" altLang="ko-KR" sz="1600" dirty="0" smtClean="0"/>
              <a:t> ~ 9</a:t>
            </a:r>
            <a:r>
              <a:rPr lang="ko-KR" altLang="en-US" sz="1600" dirty="0" smtClean="0"/>
              <a:t>월 </a:t>
            </a:r>
            <a:r>
              <a:rPr lang="en-US" altLang="ko-KR" sz="1600" dirty="0" smtClean="0"/>
              <a:t>20</a:t>
            </a:r>
            <a:r>
              <a:rPr lang="ko-KR" altLang="en-US" sz="1600" dirty="0" smtClean="0"/>
              <a:t>일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금</a:t>
            </a:r>
            <a:r>
              <a:rPr lang="en-US" altLang="ko-KR" sz="1600" dirty="0" smtClean="0"/>
              <a:t>)</a:t>
            </a:r>
          </a:p>
          <a:p>
            <a:pPr algn="l">
              <a:lnSpc>
                <a:spcPct val="150000"/>
              </a:lnSpc>
            </a:pPr>
            <a:r>
              <a:rPr lang="ko-KR" altLang="en-US" sz="1600" dirty="0" smtClean="0"/>
              <a:t>■ 시상내용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남</a:t>
            </a:r>
            <a:r>
              <a:rPr lang="en-US" altLang="ko-KR" sz="1600" dirty="0" smtClean="0"/>
              <a:t>/</a:t>
            </a:r>
            <a:r>
              <a:rPr lang="ko-KR" altLang="en-US" sz="1600" dirty="0" smtClean="0"/>
              <a:t>여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각 코스별 </a:t>
            </a:r>
            <a:r>
              <a:rPr lang="en-US" altLang="ko-KR" sz="1600" dirty="0" smtClean="0"/>
              <a:t>1,2,3</a:t>
            </a:r>
            <a:r>
              <a:rPr lang="ko-KR" altLang="en-US" sz="1600" dirty="0" smtClean="0"/>
              <a:t>위 </a:t>
            </a:r>
            <a:r>
              <a:rPr lang="en-US" altLang="ko-KR" sz="1600" dirty="0" smtClean="0"/>
              <a:t>(5km</a:t>
            </a:r>
            <a:r>
              <a:rPr lang="ko-KR" altLang="en-US" sz="1600" dirty="0" smtClean="0"/>
              <a:t>제외</a:t>
            </a:r>
            <a:r>
              <a:rPr lang="en-US" altLang="ko-KR" sz="1600" dirty="0" smtClean="0"/>
              <a:t>)</a:t>
            </a:r>
          </a:p>
          <a:p>
            <a:pPr algn="l">
              <a:lnSpc>
                <a:spcPct val="150000"/>
              </a:lnSpc>
            </a:pPr>
            <a:r>
              <a:rPr lang="en-US" altLang="ko-KR" sz="1200" dirty="0" smtClean="0"/>
              <a:t>                                * </a:t>
            </a:r>
            <a:r>
              <a:rPr lang="ko-KR" altLang="en-US" sz="1200" dirty="0" smtClean="0"/>
              <a:t>시상내역은 변경될 수 있습니다</a:t>
            </a:r>
            <a:r>
              <a:rPr lang="en-US" altLang="ko-KR" sz="1200" dirty="0" smtClean="0"/>
              <a:t>.</a:t>
            </a:r>
          </a:p>
          <a:p>
            <a:pPr algn="l">
              <a:lnSpc>
                <a:spcPct val="150000"/>
              </a:lnSpc>
            </a:pPr>
            <a:r>
              <a:rPr lang="ko-KR" altLang="en-US" sz="1600" dirty="0" smtClean="0"/>
              <a:t>■ 지급품목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티셔츠</a:t>
            </a:r>
            <a:r>
              <a:rPr lang="en-US" altLang="ko-KR" sz="1600" dirty="0" smtClean="0"/>
              <a:t>, </a:t>
            </a:r>
            <a:r>
              <a:rPr lang="ko-KR" altLang="en-US" sz="1600" dirty="0" err="1" smtClean="0"/>
              <a:t>배번호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대회안내책자</a:t>
            </a:r>
            <a:r>
              <a:rPr lang="en-US" altLang="ko-KR" sz="1600" dirty="0" smtClean="0"/>
              <a:t>, </a:t>
            </a:r>
            <a:r>
              <a:rPr lang="ko-KR" altLang="en-US" sz="1600" dirty="0" err="1" smtClean="0"/>
              <a:t>기록칩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하프코스</a:t>
            </a:r>
            <a:r>
              <a:rPr lang="en-US" altLang="ko-KR" sz="1600" dirty="0" smtClean="0"/>
              <a:t>, 10km), </a:t>
            </a:r>
            <a:r>
              <a:rPr lang="ko-KR" altLang="en-US" sz="1600" dirty="0" smtClean="0"/>
              <a:t>완주메달</a:t>
            </a:r>
            <a:endParaRPr lang="en-US" altLang="ko-KR" sz="1600" dirty="0" smtClean="0"/>
          </a:p>
          <a:p>
            <a:pPr algn="l">
              <a:lnSpc>
                <a:spcPct val="150000"/>
              </a:lnSpc>
            </a:pPr>
            <a:r>
              <a:rPr lang="ko-KR" altLang="en-US" sz="1600" dirty="0" smtClean="0"/>
              <a:t>■ 대회주최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한국과학기술단체총연합회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한국정보통신진흥협회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미래창조연합포럼</a:t>
            </a:r>
            <a:r>
              <a:rPr lang="en-US" altLang="ko-KR" sz="1600" dirty="0" smtClean="0"/>
              <a:t>, </a:t>
            </a:r>
          </a:p>
          <a:p>
            <a:pPr algn="l">
              <a:lnSpc>
                <a:spcPct val="150000"/>
              </a:lnSpc>
            </a:pPr>
            <a:r>
              <a:rPr lang="en-US" altLang="ko-KR" sz="1600" dirty="0" smtClean="0"/>
              <a:t>                          </a:t>
            </a:r>
            <a:r>
              <a:rPr lang="ko-KR" altLang="en-US" sz="1600" dirty="0" err="1" smtClean="0"/>
              <a:t>매일경제신문</a:t>
            </a:r>
            <a:r>
              <a:rPr lang="en-US" altLang="ko-KR" sz="1600" dirty="0" smtClean="0"/>
              <a:t>, MBN</a:t>
            </a:r>
          </a:p>
          <a:p>
            <a:pPr algn="l"/>
            <a:endParaRPr lang="ko-KR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416496" y="476672"/>
            <a:ext cx="25074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ko-KR" b="1" dirty="0" smtClean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b="1" dirty="0" smtClean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맑은 고딕" pitchFamily="50" charset="-127"/>
                <a:ea typeface="맑은 고딕" pitchFamily="50" charset="-127"/>
              </a:rPr>
              <a:t>프로그램 구성</a:t>
            </a:r>
            <a:endParaRPr lang="ko-KR" altLang="en-US" b="1" dirty="0">
              <a:solidFill>
                <a:srgbClr val="5F5F5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67886931"/>
              </p:ext>
            </p:extLst>
          </p:nvPr>
        </p:nvGraphicFramePr>
        <p:xfrm>
          <a:off x="632520" y="1124744"/>
          <a:ext cx="8712970" cy="4823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728192"/>
                <a:gridCol w="1296144"/>
                <a:gridCol w="3960440"/>
                <a:gridCol w="792090"/>
              </a:tblGrid>
              <a:tr h="21902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구 분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프로그램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시   간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내                 용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비 고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</a:tr>
              <a:tr h="1040372">
                <a:tc rowSpan="3">
                  <a:txBody>
                    <a:bodyPr/>
                    <a:lstStyle/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식전행사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참가자 집결 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/ 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접수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08:30~09:30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참가자 도착 시 행사장 안내</a:t>
                      </a:r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l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참가</a:t>
                      </a:r>
                      <a:r>
                        <a:rPr lang="ko-KR" altLang="en-US" sz="1000" baseline="0" dirty="0" smtClean="0">
                          <a:latin typeface="굴림" pitchFamily="50" charset="-127"/>
                          <a:ea typeface="굴림" pitchFamily="50" charset="-127"/>
                        </a:rPr>
                        <a:t> 코스별 집결</a:t>
                      </a:r>
                      <a:endParaRPr lang="en-US" altLang="ko-KR" sz="1000" baseline="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l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개인별 몸풀기 및 준비운동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컨디션 체크</a:t>
                      </a:r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l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사전접수자 확인</a:t>
                      </a:r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l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접수 물품 미 </a:t>
                      </a:r>
                      <a:r>
                        <a:rPr lang="ko-KR" altLang="en-US" sz="1000" dirty="0" err="1" smtClean="0">
                          <a:latin typeface="굴림" pitchFamily="50" charset="-127"/>
                          <a:ea typeface="굴림" pitchFamily="50" charset="-127"/>
                        </a:rPr>
                        <a:t>수령자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 확인 및 물품 배포</a:t>
                      </a:r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l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참가자 건강이상 </a:t>
                      </a:r>
                      <a:r>
                        <a:rPr lang="ko-KR" altLang="en-US" sz="1000" dirty="0" err="1" smtClean="0">
                          <a:latin typeface="굴림" pitchFamily="50" charset="-127"/>
                          <a:ea typeface="굴림" pitchFamily="50" charset="-127"/>
                        </a:rPr>
                        <a:t>판단시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 의료센터 현장 검진</a:t>
                      </a:r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l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행사장 안내 </a:t>
                      </a:r>
                      <a:endParaRPr lang="ko-KR" altLang="en-US" sz="1000" b="1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</a:tr>
              <a:tr h="3559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물품보관 및 탈의실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탈의실 및 물품보관소 운영</a:t>
                      </a:r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l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개인 물품보관 백 및 보관스티커 제공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296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대회규칙 안내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사회자의 대회규칙 및 행사일정 안내</a:t>
                      </a:r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l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구간별 코스 안내</a:t>
                      </a:r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l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주의사항 전달</a:t>
                      </a:r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l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기록측정 방법 및 기타 안전유의 사항 전달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55917">
                <a:tc rowSpan="6">
                  <a:txBody>
                    <a:bodyPr/>
                    <a:lstStyle/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공식행사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개회선언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09:30~09:31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마라톤 전문사회자에 의한 개회선언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3122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국민의례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09:31~09:32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국기에 대한 경례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2550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 smtClean="0">
                          <a:latin typeface="굴림" pitchFamily="50" charset="-127"/>
                          <a:ea typeface="굴림" pitchFamily="50" charset="-127"/>
                        </a:rPr>
                        <a:t>대회사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09:32~09:34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대회장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1978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내빈소개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09:34~09:36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주요 내빈 소개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8607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VIP1, 2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09:36~09:40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과학기술단체총연합회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정보통신진흥협회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lang="ko-KR" altLang="en-US" sz="1000" dirty="0" err="1" smtClean="0">
                          <a:latin typeface="굴림" pitchFamily="50" charset="-127"/>
                          <a:ea typeface="굴림" pitchFamily="50" charset="-127"/>
                        </a:rPr>
                        <a:t>매일경제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49541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준비운동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09:40~09:48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에어로빅 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/ </a:t>
                      </a:r>
                      <a:r>
                        <a:rPr lang="ko-KR" altLang="en-US" sz="1000" dirty="0" err="1" smtClean="0">
                          <a:latin typeface="굴림" pitchFamily="50" charset="-127"/>
                          <a:ea typeface="굴림" pitchFamily="50" charset="-127"/>
                        </a:rPr>
                        <a:t>스트레칭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개인별 컨디션 체크 및 몸풀기</a:t>
                      </a:r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latinLnBrk="1"/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(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코스별 유의사항 및 대회규칙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안전사항 안내방송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)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6810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94033825"/>
              </p:ext>
            </p:extLst>
          </p:nvPr>
        </p:nvGraphicFramePr>
        <p:xfrm>
          <a:off x="848544" y="1052736"/>
          <a:ext cx="8568953" cy="49863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0963"/>
                <a:gridCol w="1535598"/>
                <a:gridCol w="977199"/>
                <a:gridCol w="4373104"/>
                <a:gridCol w="792089"/>
              </a:tblGrid>
              <a:tr h="22798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구 분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프로그램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시  간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내                       용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비  고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</a:tr>
              <a:tr h="356840">
                <a:tc rowSpan="12">
                  <a:txBody>
                    <a:bodyPr/>
                    <a:lstStyle/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마라톤 대회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하프코스 참가자</a:t>
                      </a:r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출발지 이동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09:48~09:55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하프코스 참가자 스타트라인 이동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(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진행요원 대형현수막으로 이동 유도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)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</a:tr>
              <a:tr h="368032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출발</a:t>
                      </a:r>
                      <a:r>
                        <a:rPr lang="ko-KR" altLang="en-US" sz="1000" baseline="0" dirty="0" smtClean="0">
                          <a:latin typeface="굴림" pitchFamily="50" charset="-127"/>
                          <a:ea typeface="굴림" pitchFamily="50" charset="-127"/>
                        </a:rPr>
                        <a:t> 신호</a:t>
                      </a:r>
                      <a:r>
                        <a:rPr lang="en-US" altLang="ko-KR" sz="1000" baseline="0" dirty="0" smtClean="0">
                          <a:latin typeface="굴림" pitchFamily="50" charset="-127"/>
                          <a:ea typeface="굴림" pitchFamily="50" charset="-127"/>
                        </a:rPr>
                        <a:t>(</a:t>
                      </a:r>
                      <a:r>
                        <a:rPr lang="ko-KR" altLang="en-US" sz="1000" baseline="0" dirty="0" smtClean="0">
                          <a:latin typeface="굴림" pitchFamily="50" charset="-127"/>
                          <a:ea typeface="굴림" pitchFamily="50" charset="-127"/>
                        </a:rPr>
                        <a:t>하프코스</a:t>
                      </a:r>
                      <a:r>
                        <a:rPr lang="en-US" altLang="ko-KR" sz="1000" baseline="0" dirty="0" smtClean="0">
                          <a:latin typeface="굴림" pitchFamily="50" charset="-127"/>
                          <a:ea typeface="굴림" pitchFamily="50" charset="-127"/>
                        </a:rPr>
                        <a:t>)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10:00~10:05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사회자의 구령에 맞게 내빈 터치버튼 발파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하프코스 참가자 출발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</a:tr>
              <a:tr h="329312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10km 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참가자 출발지 이동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10:05~10:10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10km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코스 참가자 스타트라인 이동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(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진행요원 대형현수막으로 이동 유도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)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/>
                </a:tc>
              </a:tr>
              <a:tr h="395848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출발 신호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(10km)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10:10~10:15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10km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코스 참가자 출발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/>
                </a:tc>
              </a:tr>
              <a:tr h="310841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5km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참가자 출발지 이동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10:15~10:20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5km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코스 참가자 스타트라인 이동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(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진행요원 대형현수막으로 이동 유도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)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/>
                </a:tc>
              </a:tr>
              <a:tr h="202653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출발신호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(5km)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10:20~10:25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5km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코스 참가자 출발</a:t>
                      </a:r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/>
                </a:tc>
              </a:tr>
              <a:tr h="202653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운영요원 재배치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algn="ctr" latinLnBrk="1"/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10:40~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전체 운영요원 행사장 부문별 재배치</a:t>
                      </a:r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</a:tr>
              <a:tr h="202653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5km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참가자 도착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5km 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참가자 도착점 확인 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/ 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순위별 체크 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/ 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간식 </a:t>
                      </a:r>
                      <a:r>
                        <a:rPr lang="ko-KR" altLang="en-US" sz="1000" dirty="0" err="1" smtClean="0">
                          <a:latin typeface="굴림" pitchFamily="50" charset="-127"/>
                          <a:ea typeface="굴림" pitchFamily="50" charset="-127"/>
                        </a:rPr>
                        <a:t>지급처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확인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00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10km 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참가자 도착점 확인 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/ 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순위별 체크 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/ 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간식 </a:t>
                      </a:r>
                      <a:r>
                        <a:rPr lang="ko-KR" altLang="en-US" sz="1000" dirty="0" err="1" smtClean="0">
                          <a:latin typeface="굴림" pitchFamily="50" charset="-127"/>
                          <a:ea typeface="굴림" pitchFamily="50" charset="-127"/>
                        </a:rPr>
                        <a:t>지급처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확인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</a:tr>
              <a:tr h="1340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10km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참가자 도착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하프코스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참가자 도착점 확인 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/ 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순위별 체크 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/ 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간식 </a:t>
                      </a:r>
                      <a:r>
                        <a:rPr lang="ko-KR" altLang="en-US" sz="1000" dirty="0" err="1" smtClean="0">
                          <a:latin typeface="굴림" pitchFamily="50" charset="-127"/>
                          <a:ea typeface="굴림" pitchFamily="50" charset="-127"/>
                        </a:rPr>
                        <a:t>지급처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확인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</a:tr>
              <a:tr h="1618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하프코스 참가자 도착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2653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식후행사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축하공연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11:30~12:00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200000"/>
                        </a:lnSpc>
                      </a:pP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동호인밴드 </a:t>
                      </a: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기타 </a:t>
                      </a:r>
                      <a:r>
                        <a:rPr lang="ko-KR" altLang="en-US" sz="1000" dirty="0" err="1" smtClean="0">
                          <a:latin typeface="굴림" pitchFamily="50" charset="-127"/>
                          <a:ea typeface="굴림" pitchFamily="50" charset="-127"/>
                        </a:rPr>
                        <a:t>협의중</a:t>
                      </a:r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</a:tr>
              <a:tr h="2026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시상식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12:00~12:20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200000"/>
                        </a:lnSpc>
                      </a:pP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각 종목별 시상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</a:tr>
              <a:tr h="2026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경품추첨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12:20~12:30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200000"/>
                        </a:lnSpc>
                      </a:pP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경품추첨</a:t>
                      </a:r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</a:tr>
              <a:tr h="20265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폐회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200000"/>
                        </a:lnSpc>
                      </a:pPr>
                      <a:r>
                        <a:rPr lang="en-US" altLang="ko-KR" sz="1000" dirty="0" smtClean="0">
                          <a:latin typeface="굴림" pitchFamily="50" charset="-127"/>
                          <a:ea typeface="굴림" pitchFamily="50" charset="-127"/>
                        </a:rPr>
                        <a:t>12:30</a:t>
                      </a:r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200000"/>
                        </a:lnSpc>
                      </a:pPr>
                      <a:r>
                        <a:rPr lang="ko-KR" altLang="en-US" sz="1000" dirty="0" smtClean="0">
                          <a:latin typeface="굴림" pitchFamily="50" charset="-127"/>
                          <a:ea typeface="굴림" pitchFamily="50" charset="-127"/>
                        </a:rPr>
                        <a:t>∙ 폐회 선언</a:t>
                      </a:r>
                      <a:endParaRPr lang="en-US" altLang="ko-KR" sz="1000" dirty="0" smtClean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16496" y="476672"/>
            <a:ext cx="25074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ko-KR" b="1" dirty="0" smtClean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b="1" dirty="0" smtClean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맑은 고딕" pitchFamily="50" charset="-127"/>
                <a:ea typeface="맑은 고딕" pitchFamily="50" charset="-127"/>
              </a:rPr>
              <a:t>프로그램 구성</a:t>
            </a:r>
            <a:endParaRPr lang="ko-KR" altLang="en-US" b="1" dirty="0">
              <a:solidFill>
                <a:srgbClr val="5F5F5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33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28464" y="476672"/>
            <a:ext cx="25074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ko-KR" b="1" dirty="0" smtClean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b="1" dirty="0" smtClean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맑은 고딕" pitchFamily="50" charset="-127"/>
                <a:ea typeface="맑은 고딕" pitchFamily="50" charset="-127"/>
              </a:rPr>
              <a:t>행사장 배치도</a:t>
            </a:r>
            <a:endParaRPr lang="ko-KR" altLang="en-US" b="1" dirty="0">
              <a:solidFill>
                <a:srgbClr val="5F5F5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2" name="Picture 2" descr="C:\Users\posyko\Desktop\위성사진 복사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219209" y="1196751"/>
            <a:ext cx="5343565" cy="5112567"/>
          </a:xfrm>
          <a:prstGeom prst="rect">
            <a:avLst/>
          </a:prstGeom>
          <a:noFill/>
        </p:spPr>
      </p:pic>
      <p:pic>
        <p:nvPicPr>
          <p:cNvPr id="63" name="Picture 3" descr="C:\Users\posyko\Desktop\중앙무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164011">
            <a:off x="2340518" y="1719644"/>
            <a:ext cx="607303" cy="247062"/>
          </a:xfrm>
          <a:prstGeom prst="rect">
            <a:avLst/>
          </a:prstGeom>
          <a:noFill/>
        </p:spPr>
      </p:pic>
      <p:pic>
        <p:nvPicPr>
          <p:cNvPr id="112" name="Picture 5" descr="C:\Users\posyko\Desktop\ugcCAFTJVD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285947" flipV="1">
            <a:off x="4151585" y="4100120"/>
            <a:ext cx="212033" cy="249915"/>
          </a:xfrm>
          <a:prstGeom prst="rect">
            <a:avLst/>
          </a:prstGeom>
          <a:noFill/>
        </p:spPr>
      </p:pic>
      <p:pic>
        <p:nvPicPr>
          <p:cNvPr id="124" name="Picture 3" descr="C:\Users\posyko\Desktop\ugcCA6MQ2Q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8563446">
            <a:off x="3695771" y="4165092"/>
            <a:ext cx="416061" cy="312046"/>
          </a:xfrm>
          <a:prstGeom prst="rect">
            <a:avLst/>
          </a:prstGeom>
          <a:noFill/>
        </p:spPr>
      </p:pic>
      <p:sp>
        <p:nvSpPr>
          <p:cNvPr id="125" name="TextBox 124"/>
          <p:cNvSpPr txBox="1"/>
          <p:nvPr/>
        </p:nvSpPr>
        <p:spPr>
          <a:xfrm rot="18542711">
            <a:off x="3317404" y="4563936"/>
            <a:ext cx="535557" cy="20005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ko-KR" sz="7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START</a:t>
            </a:r>
            <a:endParaRPr lang="ko-KR" altLang="en-US" sz="7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26" name="Picture 4" descr="C:\Users\posyko\Desktop\ugcCA5UZ4WC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33612" y="4550290"/>
            <a:ext cx="288032" cy="216024"/>
          </a:xfrm>
          <a:prstGeom prst="rect">
            <a:avLst/>
          </a:prstGeom>
          <a:noFill/>
        </p:spPr>
      </p:pic>
      <p:sp>
        <p:nvSpPr>
          <p:cNvPr id="127" name="TextBox 126"/>
          <p:cNvSpPr txBox="1"/>
          <p:nvPr/>
        </p:nvSpPr>
        <p:spPr>
          <a:xfrm>
            <a:off x="3613787" y="4782129"/>
            <a:ext cx="648072" cy="2000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700" dirty="0" err="1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도착급수대</a:t>
            </a:r>
            <a:endParaRPr lang="ko-KR" altLang="en-US" sz="7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28" name="Picture 4" descr="C:\Users\posyko\Desktop\ugcCASQR9MV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2887091">
            <a:off x="446100" y="1609291"/>
            <a:ext cx="661933" cy="719721"/>
          </a:xfrm>
          <a:prstGeom prst="rect">
            <a:avLst/>
          </a:prstGeom>
          <a:noFill/>
        </p:spPr>
      </p:pic>
      <p:sp>
        <p:nvSpPr>
          <p:cNvPr id="129" name="TextBox 128"/>
          <p:cNvSpPr txBox="1"/>
          <p:nvPr/>
        </p:nvSpPr>
        <p:spPr>
          <a:xfrm rot="1891944">
            <a:off x="2427617" y="2123489"/>
            <a:ext cx="122340" cy="1205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800" b="1" dirty="0"/>
          </a:p>
        </p:txBody>
      </p:sp>
      <p:sp>
        <p:nvSpPr>
          <p:cNvPr id="130" name="순서도: 대체 처리 129"/>
          <p:cNvSpPr/>
          <p:nvPr/>
        </p:nvSpPr>
        <p:spPr>
          <a:xfrm rot="18525809" flipH="1">
            <a:off x="3293833" y="1434397"/>
            <a:ext cx="144016" cy="216024"/>
          </a:xfrm>
          <a:prstGeom prst="flowChartAlternateProcess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31" name="TextBox 130"/>
          <p:cNvSpPr txBox="1"/>
          <p:nvPr/>
        </p:nvSpPr>
        <p:spPr>
          <a:xfrm rot="1891944">
            <a:off x="2360491" y="2231131"/>
            <a:ext cx="122340" cy="1205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800" b="1" dirty="0"/>
          </a:p>
        </p:txBody>
      </p:sp>
      <p:sp>
        <p:nvSpPr>
          <p:cNvPr id="132" name="TextBox 131"/>
          <p:cNvSpPr txBox="1"/>
          <p:nvPr/>
        </p:nvSpPr>
        <p:spPr>
          <a:xfrm rot="1891944">
            <a:off x="2297881" y="2335761"/>
            <a:ext cx="122340" cy="1205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800" b="1" dirty="0"/>
          </a:p>
        </p:txBody>
      </p:sp>
      <p:sp>
        <p:nvSpPr>
          <p:cNvPr id="133" name="TextBox 132"/>
          <p:cNvSpPr txBox="1"/>
          <p:nvPr/>
        </p:nvSpPr>
        <p:spPr>
          <a:xfrm rot="1891944">
            <a:off x="2835078" y="1507876"/>
            <a:ext cx="122340" cy="1205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800" b="1" dirty="0"/>
          </a:p>
        </p:txBody>
      </p:sp>
      <p:sp>
        <p:nvSpPr>
          <p:cNvPr id="134" name="TextBox 133"/>
          <p:cNvSpPr txBox="1"/>
          <p:nvPr/>
        </p:nvSpPr>
        <p:spPr>
          <a:xfrm rot="1891944">
            <a:off x="2903821" y="1398786"/>
            <a:ext cx="122340" cy="1205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800" b="1" dirty="0"/>
          </a:p>
        </p:txBody>
      </p:sp>
      <p:sp>
        <p:nvSpPr>
          <p:cNvPr id="135" name="TextBox 134"/>
          <p:cNvSpPr txBox="1"/>
          <p:nvPr/>
        </p:nvSpPr>
        <p:spPr>
          <a:xfrm rot="1891944">
            <a:off x="2972564" y="1291852"/>
            <a:ext cx="122340" cy="1205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ko-KR" altLang="en-US" sz="800" b="1" dirty="0"/>
          </a:p>
        </p:txBody>
      </p:sp>
      <p:sp>
        <p:nvSpPr>
          <p:cNvPr id="136" name="순서도: 대체 처리 135"/>
          <p:cNvSpPr/>
          <p:nvPr/>
        </p:nvSpPr>
        <p:spPr>
          <a:xfrm rot="18525809" flipH="1">
            <a:off x="3463992" y="1566449"/>
            <a:ext cx="144016" cy="216024"/>
          </a:xfrm>
          <a:prstGeom prst="flowChartAlternateProcess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37" name="순서도: 대체 처리 136"/>
          <p:cNvSpPr/>
          <p:nvPr/>
        </p:nvSpPr>
        <p:spPr>
          <a:xfrm rot="18525809" flipH="1">
            <a:off x="3637074" y="1699904"/>
            <a:ext cx="144016" cy="216024"/>
          </a:xfrm>
          <a:prstGeom prst="flowChartAlternateProcess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38" name="순서도: 대체 처리 137"/>
          <p:cNvSpPr/>
          <p:nvPr/>
        </p:nvSpPr>
        <p:spPr>
          <a:xfrm rot="18525809" flipH="1">
            <a:off x="3807233" y="1831956"/>
            <a:ext cx="144016" cy="216024"/>
          </a:xfrm>
          <a:prstGeom prst="flowChartAlternateProcess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39" name="순서도: 대체 처리 138"/>
          <p:cNvSpPr/>
          <p:nvPr/>
        </p:nvSpPr>
        <p:spPr>
          <a:xfrm rot="18525809" flipH="1">
            <a:off x="4024201" y="2004603"/>
            <a:ext cx="144016" cy="216024"/>
          </a:xfrm>
          <a:prstGeom prst="flowChartAlternateProcess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40" name="순서도: 대체 처리 139"/>
          <p:cNvSpPr/>
          <p:nvPr/>
        </p:nvSpPr>
        <p:spPr>
          <a:xfrm rot="18525809" flipH="1">
            <a:off x="4194360" y="2136655"/>
            <a:ext cx="144016" cy="216024"/>
          </a:xfrm>
          <a:prstGeom prst="flowChartAlternateProcess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41" name="순서도: 대체 처리 140"/>
          <p:cNvSpPr/>
          <p:nvPr/>
        </p:nvSpPr>
        <p:spPr>
          <a:xfrm rot="18525809" flipH="1">
            <a:off x="4369059" y="2275454"/>
            <a:ext cx="144016" cy="216024"/>
          </a:xfrm>
          <a:prstGeom prst="flowChartAlternateProcess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42" name="순서도: 대체 처리 141"/>
          <p:cNvSpPr/>
          <p:nvPr/>
        </p:nvSpPr>
        <p:spPr>
          <a:xfrm rot="18525809" flipH="1">
            <a:off x="4539218" y="2407506"/>
            <a:ext cx="144016" cy="216024"/>
          </a:xfrm>
          <a:prstGeom prst="flowChartAlternateProcess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43" name="순서도: 대체 처리 142"/>
          <p:cNvSpPr/>
          <p:nvPr/>
        </p:nvSpPr>
        <p:spPr>
          <a:xfrm rot="18525809" flipH="1">
            <a:off x="3104896" y="1644563"/>
            <a:ext cx="144016" cy="216024"/>
          </a:xfrm>
          <a:prstGeom prst="flowChartAlternateProcess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44" name="순서도: 대체 처리 143"/>
          <p:cNvSpPr/>
          <p:nvPr/>
        </p:nvSpPr>
        <p:spPr>
          <a:xfrm rot="18525809" flipH="1">
            <a:off x="3275055" y="1776615"/>
            <a:ext cx="144016" cy="216024"/>
          </a:xfrm>
          <a:prstGeom prst="flowChartAlternateProcess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45" name="순서도: 대체 처리 144"/>
          <p:cNvSpPr/>
          <p:nvPr/>
        </p:nvSpPr>
        <p:spPr>
          <a:xfrm rot="18525809" flipH="1">
            <a:off x="3448137" y="1910070"/>
            <a:ext cx="144016" cy="216024"/>
          </a:xfrm>
          <a:prstGeom prst="flowChartAlternateProcess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46" name="순서도: 대체 처리 145"/>
          <p:cNvSpPr/>
          <p:nvPr/>
        </p:nvSpPr>
        <p:spPr>
          <a:xfrm rot="18525809" flipH="1">
            <a:off x="3618296" y="2042122"/>
            <a:ext cx="144016" cy="216024"/>
          </a:xfrm>
          <a:prstGeom prst="flowChartAlternateProcess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47" name="순서도: 대체 처리 146"/>
          <p:cNvSpPr/>
          <p:nvPr/>
        </p:nvSpPr>
        <p:spPr>
          <a:xfrm rot="18525809" flipH="1">
            <a:off x="3846428" y="2185490"/>
            <a:ext cx="144016" cy="216024"/>
          </a:xfrm>
          <a:prstGeom prst="flowChartAlternateProcess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48" name="순서도: 대체 처리 147"/>
          <p:cNvSpPr/>
          <p:nvPr/>
        </p:nvSpPr>
        <p:spPr>
          <a:xfrm rot="18525809" flipH="1">
            <a:off x="4016587" y="2317542"/>
            <a:ext cx="144016" cy="216024"/>
          </a:xfrm>
          <a:prstGeom prst="flowChartAlternateProcess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49" name="순서도: 대체 처리 148"/>
          <p:cNvSpPr/>
          <p:nvPr/>
        </p:nvSpPr>
        <p:spPr>
          <a:xfrm rot="18525809" flipH="1">
            <a:off x="4189669" y="2450997"/>
            <a:ext cx="144016" cy="216024"/>
          </a:xfrm>
          <a:prstGeom prst="flowChartAlternateProcess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50" name="순서도: 대체 처리 149"/>
          <p:cNvSpPr/>
          <p:nvPr/>
        </p:nvSpPr>
        <p:spPr>
          <a:xfrm rot="18525809" flipH="1">
            <a:off x="4359828" y="2583049"/>
            <a:ext cx="144016" cy="216024"/>
          </a:xfrm>
          <a:prstGeom prst="flowChartAlternateProcess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graphicFrame>
        <p:nvGraphicFramePr>
          <p:cNvPr id="151" name="표 1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69972633"/>
              </p:ext>
            </p:extLst>
          </p:nvPr>
        </p:nvGraphicFramePr>
        <p:xfrm>
          <a:off x="5763827" y="1772816"/>
          <a:ext cx="3024336" cy="4434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1"/>
                <a:gridCol w="648072"/>
                <a:gridCol w="1728193"/>
              </a:tblGrid>
              <a:tr h="35540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구분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위치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역할</a:t>
                      </a:r>
                      <a:endParaRPr lang="ko-KR" altLang="en-US" dirty="0"/>
                    </a:p>
                  </a:txBody>
                  <a:tcPr/>
                </a:tc>
              </a:tr>
              <a:tr h="355405">
                <a:tc rowSpan="6">
                  <a:txBody>
                    <a:bodyPr/>
                    <a:lstStyle/>
                    <a:p>
                      <a:pPr latinLnBrk="1"/>
                      <a:endParaRPr lang="en-US" altLang="ko-KR" dirty="0" smtClean="0"/>
                    </a:p>
                    <a:p>
                      <a:pPr latinLnBrk="1"/>
                      <a:endParaRPr lang="en-US" altLang="ko-KR" dirty="0" smtClean="0"/>
                    </a:p>
                    <a:p>
                      <a:pPr latinLnBrk="1"/>
                      <a:endParaRPr lang="en-US" altLang="ko-KR" dirty="0" smtClean="0"/>
                    </a:p>
                    <a:p>
                      <a:pPr latinLnBrk="1"/>
                      <a:endParaRPr lang="en-US" altLang="ko-KR" dirty="0" smtClean="0"/>
                    </a:p>
                    <a:p>
                      <a:pPr latinLnBrk="1"/>
                      <a:endParaRPr lang="en-US" altLang="ko-KR" dirty="0" smtClean="0"/>
                    </a:p>
                    <a:p>
                      <a:pPr latinLnBrk="1"/>
                      <a:r>
                        <a:rPr lang="en-US" altLang="ko-KR" dirty="0" smtClean="0"/>
                        <a:t> A</a:t>
                      </a:r>
                      <a:r>
                        <a:rPr lang="ko-KR" altLang="en-US" dirty="0" smtClean="0"/>
                        <a:t>동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VIP</a:t>
                      </a:r>
                      <a:r>
                        <a:rPr lang="ko-KR" altLang="en-US" sz="1200" dirty="0" smtClean="0"/>
                        <a:t>대기실</a:t>
                      </a:r>
                      <a:endParaRPr lang="ko-KR" altLang="en-US" sz="1200" dirty="0"/>
                    </a:p>
                  </a:txBody>
                  <a:tcPr/>
                </a:tc>
              </a:tr>
              <a:tr h="355405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운영본부</a:t>
                      </a:r>
                      <a:endParaRPr lang="ko-KR" altLang="en-US" sz="1200" dirty="0"/>
                    </a:p>
                  </a:txBody>
                  <a:tcPr/>
                </a:tc>
              </a:tr>
              <a:tr h="355405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주최측</a:t>
                      </a:r>
                      <a:endParaRPr lang="ko-KR" altLang="en-US" sz="1200" dirty="0"/>
                    </a:p>
                  </a:txBody>
                  <a:tcPr/>
                </a:tc>
              </a:tr>
              <a:tr h="355405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err="1" smtClean="0"/>
                        <a:t>후원사</a:t>
                      </a:r>
                      <a:endParaRPr lang="ko-KR" altLang="en-US" sz="1200" dirty="0"/>
                    </a:p>
                  </a:txBody>
                  <a:tcPr/>
                </a:tc>
              </a:tr>
              <a:tr h="36576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메인 </a:t>
                      </a:r>
                      <a:r>
                        <a:rPr lang="ko-KR" altLang="en-US" sz="1200" dirty="0" err="1" smtClean="0"/>
                        <a:t>협찬사</a:t>
                      </a:r>
                      <a:endParaRPr lang="ko-KR" altLang="en-US" sz="1200" dirty="0"/>
                    </a:p>
                  </a:txBody>
                  <a:tcPr/>
                </a:tc>
              </a:tr>
              <a:tr h="397728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err="1" smtClean="0"/>
                        <a:t>지원팀</a:t>
                      </a:r>
                      <a:endParaRPr lang="ko-KR" altLang="en-US" sz="1200" dirty="0"/>
                    </a:p>
                  </a:txBody>
                  <a:tcPr/>
                </a:tc>
              </a:tr>
              <a:tr h="653589">
                <a:tc>
                  <a:txBody>
                    <a:bodyPr/>
                    <a:lstStyle/>
                    <a:p>
                      <a:pPr latinLnBrk="1"/>
                      <a:endParaRPr lang="en-US" altLang="ko-KR" dirty="0" smtClean="0"/>
                    </a:p>
                    <a:p>
                      <a:pPr latinLnBrk="1"/>
                      <a:r>
                        <a:rPr lang="en-US" altLang="ko-KR" dirty="0" smtClean="0"/>
                        <a:t> B</a:t>
                      </a:r>
                      <a:r>
                        <a:rPr lang="ko-KR" altLang="en-US" dirty="0" smtClean="0"/>
                        <a:t>동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en-US" altLang="ko-KR" sz="1200" dirty="0" smtClean="0"/>
                    </a:p>
                    <a:p>
                      <a:pPr latinLnBrk="1"/>
                      <a:r>
                        <a:rPr lang="ko-KR" altLang="en-US" sz="1200" dirty="0" smtClean="0"/>
                        <a:t>스포츠마사지</a:t>
                      </a:r>
                      <a:endParaRPr lang="en-US" altLang="ko-KR" sz="1200" dirty="0" smtClean="0"/>
                    </a:p>
                    <a:p>
                      <a:pPr latinLnBrk="1"/>
                      <a:r>
                        <a:rPr lang="ko-KR" altLang="en-US" sz="1200" dirty="0" smtClean="0"/>
                        <a:t>서브 </a:t>
                      </a:r>
                      <a:r>
                        <a:rPr lang="ko-KR" altLang="en-US" sz="1200" dirty="0" err="1" smtClean="0"/>
                        <a:t>협찬사</a:t>
                      </a:r>
                      <a:r>
                        <a:rPr lang="ko-KR" altLang="en-US" sz="1200" dirty="0" smtClean="0"/>
                        <a:t> 부스</a:t>
                      </a:r>
                      <a:endParaRPr lang="en-US" altLang="ko-KR" sz="1200" dirty="0" smtClean="0"/>
                    </a:p>
                    <a:p>
                      <a:pPr latinLnBrk="1"/>
                      <a:r>
                        <a:rPr lang="ko-KR" altLang="en-US" sz="1200" dirty="0" smtClean="0"/>
                        <a:t>이벤트 부스</a:t>
                      </a:r>
                      <a:endParaRPr lang="en-US" altLang="ko-KR" sz="1200" dirty="0" smtClean="0"/>
                    </a:p>
                    <a:p>
                      <a:pPr latinLnBrk="1"/>
                      <a:r>
                        <a:rPr lang="ko-KR" altLang="en-US" sz="1200" dirty="0" smtClean="0"/>
                        <a:t>기념품 </a:t>
                      </a:r>
                      <a:r>
                        <a:rPr lang="ko-KR" altLang="en-US" sz="1200" dirty="0" err="1" smtClean="0"/>
                        <a:t>배부처</a:t>
                      </a:r>
                      <a:endParaRPr lang="en-US" altLang="ko-KR" sz="1200" dirty="0" smtClean="0"/>
                    </a:p>
                    <a:p>
                      <a:pPr latinLnBrk="1"/>
                      <a:endParaRPr lang="ko-KR" altLang="en-US" sz="1200" dirty="0"/>
                    </a:p>
                  </a:txBody>
                  <a:tcPr/>
                </a:tc>
              </a:tr>
              <a:tr h="653589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 C</a:t>
                      </a:r>
                      <a:r>
                        <a:rPr lang="ko-KR" altLang="en-US" dirty="0" smtClean="0"/>
                        <a:t>동</a:t>
                      </a:r>
                      <a:endParaRPr lang="en-US" altLang="ko-K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en-US" altLang="ko-KR" sz="1200" dirty="0" smtClean="0"/>
                    </a:p>
                    <a:p>
                      <a:pPr latinLnBrk="1"/>
                      <a:r>
                        <a:rPr lang="ko-KR" altLang="en-US" sz="1200" dirty="0" smtClean="0"/>
                        <a:t>동호인 단체 부스</a:t>
                      </a:r>
                      <a:endParaRPr lang="ko-KR" alt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2" name="TextBox 151"/>
          <p:cNvSpPr txBox="1"/>
          <p:nvPr/>
        </p:nvSpPr>
        <p:spPr>
          <a:xfrm>
            <a:off x="1784648" y="1969151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A</a:t>
            </a:r>
            <a:r>
              <a:rPr lang="ko-KR" altLang="en-US" dirty="0" smtClean="0">
                <a:solidFill>
                  <a:schemeClr val="bg1"/>
                </a:solidFill>
              </a:rPr>
              <a:t>동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033734" y="2097712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B</a:t>
            </a:r>
            <a:r>
              <a:rPr lang="ko-KR" altLang="en-US" dirty="0" smtClean="0">
                <a:solidFill>
                  <a:schemeClr val="bg1"/>
                </a:solidFill>
              </a:rPr>
              <a:t>동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3725083" y="2618185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C</a:t>
            </a:r>
            <a:r>
              <a:rPr lang="ko-KR" altLang="en-US" dirty="0" smtClean="0">
                <a:solidFill>
                  <a:schemeClr val="bg1"/>
                </a:solidFill>
              </a:rPr>
              <a:t>동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55" name="직사각형 154"/>
          <p:cNvSpPr/>
          <p:nvPr/>
        </p:nvSpPr>
        <p:spPr>
          <a:xfrm rot="1966857">
            <a:off x="3510640" y="8074146"/>
            <a:ext cx="352285" cy="288032"/>
          </a:xfrm>
          <a:prstGeom prst="rect">
            <a:avLst/>
          </a:prstGeom>
          <a:solidFill>
            <a:srgbClr val="E70303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30948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00472" y="476672"/>
            <a:ext cx="17828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ko-KR" b="1" dirty="0" smtClean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b="1" dirty="0" smtClean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맑은 고딕" pitchFamily="50" charset="-127"/>
                <a:ea typeface="맑은 고딕" pitchFamily="50" charset="-127"/>
              </a:rPr>
              <a:t>대회코스</a:t>
            </a:r>
            <a:endParaRPr lang="ko-KR" altLang="en-US" b="1" dirty="0">
              <a:solidFill>
                <a:srgbClr val="5F5F5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8504" y="836712"/>
            <a:ext cx="1748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800" dirty="0" smtClean="0">
                <a:solidFill>
                  <a:srgbClr val="0066FF"/>
                </a:solidFill>
              </a:rPr>
              <a:t>가</a:t>
            </a:r>
            <a:r>
              <a:rPr lang="en-US" altLang="ko-KR" sz="1800" dirty="0" smtClean="0">
                <a:solidFill>
                  <a:srgbClr val="0066FF"/>
                </a:solidFill>
              </a:rPr>
              <a:t>. </a:t>
            </a:r>
            <a:r>
              <a:rPr lang="ko-KR" altLang="en-US" sz="1800" dirty="0" smtClean="0">
                <a:solidFill>
                  <a:srgbClr val="0066FF"/>
                </a:solidFill>
              </a:rPr>
              <a:t>하프코스</a:t>
            </a:r>
            <a:endParaRPr lang="en-US" altLang="ko-KR" sz="1800" dirty="0" smtClean="0">
              <a:solidFill>
                <a:srgbClr val="0066FF"/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12" y="1236822"/>
            <a:ext cx="8784976" cy="50004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6721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0512" y="836712"/>
            <a:ext cx="1466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800" dirty="0" smtClean="0">
                <a:solidFill>
                  <a:srgbClr val="0066FF"/>
                </a:solidFill>
              </a:rPr>
              <a:t>나</a:t>
            </a:r>
            <a:r>
              <a:rPr lang="en-US" altLang="ko-KR" sz="1800" dirty="0" smtClean="0">
                <a:solidFill>
                  <a:srgbClr val="0066FF"/>
                </a:solidFill>
              </a:rPr>
              <a:t>.10km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20" y="1242890"/>
            <a:ext cx="8640960" cy="50664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5629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0512" y="836712"/>
            <a:ext cx="181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800" dirty="0" smtClean="0">
                <a:solidFill>
                  <a:srgbClr val="0066FF"/>
                </a:solidFill>
              </a:rPr>
              <a:t>다</a:t>
            </a:r>
            <a:r>
              <a:rPr lang="en-US" altLang="ko-KR" sz="1800" dirty="0" smtClean="0">
                <a:solidFill>
                  <a:srgbClr val="0066FF"/>
                </a:solidFill>
              </a:rPr>
              <a:t>. 5km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87" y="1236822"/>
            <a:ext cx="8627193" cy="50004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5369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416496" y="476672"/>
            <a:ext cx="17828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ko-KR" b="1" dirty="0" smtClean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맑은 고딕" pitchFamily="50" charset="-127"/>
                <a:ea typeface="맑은 고딕" pitchFamily="50" charset="-127"/>
              </a:rPr>
              <a:t>5. </a:t>
            </a:r>
            <a:r>
              <a:rPr lang="ko-KR" altLang="en-US" b="1" dirty="0" smtClean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맑은 고딕" pitchFamily="50" charset="-127"/>
                <a:ea typeface="맑은 고딕" pitchFamily="50" charset="-127"/>
              </a:rPr>
              <a:t>협조사항</a:t>
            </a:r>
            <a:endParaRPr lang="ko-KR" altLang="en-US" b="1" dirty="0">
              <a:solidFill>
                <a:srgbClr val="5F5F5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521" y="1052736"/>
            <a:ext cx="8640960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400" b="1" dirty="0" smtClean="0"/>
              <a:t>1.</a:t>
            </a:r>
            <a:r>
              <a:rPr lang="ko-KR" altLang="en-US" sz="1400" b="1" dirty="0" smtClean="0"/>
              <a:t> 대회참석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기관장 및 직원 등 참석 독려</a:t>
            </a:r>
            <a:endParaRPr lang="en-US" altLang="ko-KR" sz="1400" b="1" dirty="0" smtClean="0"/>
          </a:p>
          <a:p>
            <a:pPr algn="l"/>
            <a:endParaRPr lang="en-US" altLang="ko-KR" sz="1300" dirty="0" smtClean="0"/>
          </a:p>
          <a:p>
            <a:pPr algn="l"/>
            <a:r>
              <a:rPr lang="en-US" altLang="ko-KR" sz="1400" b="1" dirty="0" smtClean="0"/>
              <a:t>2. </a:t>
            </a:r>
            <a:r>
              <a:rPr lang="ko-KR" altLang="en-US" sz="1400" b="1" dirty="0" smtClean="0"/>
              <a:t>참가신청</a:t>
            </a:r>
            <a:endParaRPr lang="en-US" altLang="ko-KR" sz="1400" b="1" dirty="0" smtClean="0"/>
          </a:p>
          <a:p>
            <a:pPr algn="l"/>
            <a:r>
              <a:rPr lang="en-US" altLang="ko-KR" sz="1300" dirty="0"/>
              <a:t> </a:t>
            </a:r>
            <a:r>
              <a:rPr lang="en-US" altLang="ko-KR" sz="1300" dirty="0" smtClean="0"/>
              <a:t>- </a:t>
            </a:r>
            <a:r>
              <a:rPr lang="ko-KR" altLang="en-US" sz="1300" dirty="0" smtClean="0"/>
              <a:t>대회 홈페이지를 통한 참가자 신청</a:t>
            </a:r>
            <a:r>
              <a:rPr lang="en-US" altLang="ko-KR" sz="1300" dirty="0" smtClean="0"/>
              <a:t>(http://run.kofst.or.kr)</a:t>
            </a:r>
          </a:p>
          <a:p>
            <a:pPr algn="l"/>
            <a:r>
              <a:rPr lang="en-US" altLang="ko-KR" sz="1300" dirty="0" smtClean="0"/>
              <a:t> - </a:t>
            </a:r>
            <a:r>
              <a:rPr lang="ko-KR" altLang="en-US" sz="1300" dirty="0" smtClean="0"/>
              <a:t>참가비 </a:t>
            </a:r>
            <a:r>
              <a:rPr lang="en-US" altLang="ko-KR" sz="1300" dirty="0" smtClean="0"/>
              <a:t>: Half, 10 km(3</a:t>
            </a:r>
            <a:r>
              <a:rPr lang="ko-KR" altLang="en-US" sz="1300" dirty="0" smtClean="0"/>
              <a:t>만원</a:t>
            </a:r>
            <a:r>
              <a:rPr lang="en-US" altLang="ko-KR" sz="1300" dirty="0" smtClean="0"/>
              <a:t>) / 5 km(2</a:t>
            </a:r>
            <a:r>
              <a:rPr lang="ko-KR" altLang="en-US" sz="1300" dirty="0" smtClean="0"/>
              <a:t>만원</a:t>
            </a:r>
            <a:r>
              <a:rPr lang="en-US" altLang="ko-KR" sz="1300" dirty="0" smtClean="0"/>
              <a:t>)</a:t>
            </a:r>
          </a:p>
          <a:p>
            <a:pPr algn="l"/>
            <a:endParaRPr lang="en-US" altLang="ko-KR" sz="1300" dirty="0"/>
          </a:p>
          <a:p>
            <a:pPr algn="l"/>
            <a:r>
              <a:rPr lang="en-US" altLang="ko-KR" sz="1400" b="1" dirty="0" smtClean="0"/>
              <a:t>3.</a:t>
            </a:r>
            <a:r>
              <a:rPr lang="ko-KR" altLang="en-US" sz="1400" b="1" dirty="0" smtClean="0"/>
              <a:t>접수 문의 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대회 운영 사무국</a:t>
            </a:r>
            <a:r>
              <a:rPr lang="en-US" altLang="ko-KR" sz="1400" b="1" dirty="0" smtClean="0"/>
              <a:t>)</a:t>
            </a:r>
          </a:p>
          <a:p>
            <a:pPr algn="l"/>
            <a:r>
              <a:rPr lang="en-US" altLang="ko-KR" sz="1300" dirty="0"/>
              <a:t> </a:t>
            </a:r>
            <a:r>
              <a:rPr lang="en-US" altLang="ko-KR" sz="1300" dirty="0" smtClean="0"/>
              <a:t>- Tel : 02-2207-2062 </a:t>
            </a:r>
            <a:r>
              <a:rPr lang="ko-KR" altLang="en-US" sz="1300" dirty="0" smtClean="0"/>
              <a:t>양용길 팀장</a:t>
            </a:r>
            <a:r>
              <a:rPr lang="en-US" altLang="ko-KR" sz="1300" dirty="0" smtClean="0"/>
              <a:t> / Fax : 02-6499-2063</a:t>
            </a:r>
          </a:p>
        </p:txBody>
      </p:sp>
    </p:spTree>
    <p:extLst>
      <p:ext uri="{BB962C8B-B14F-4D97-AF65-F5344CB8AC3E}">
        <p14:creationId xmlns="" xmlns:p14="http://schemas.microsoft.com/office/powerpoint/2010/main" val="424338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도시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도시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도시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12813</TotalTime>
  <Words>659</Words>
  <Application>Microsoft Office PowerPoint</Application>
  <PresentationFormat>A4 용지(210x297mm)</PresentationFormat>
  <Paragraphs>206</Paragraphs>
  <Slides>9</Slides>
  <Notes>9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도시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</vt:vector>
  </TitlesOfParts>
  <Company>Run114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이윤희</dc:creator>
  <cp:lastModifiedBy>김영란</cp:lastModifiedBy>
  <cp:revision>631</cp:revision>
  <cp:lastPrinted>2013-08-13T04:45:38Z</cp:lastPrinted>
  <dcterms:created xsi:type="dcterms:W3CDTF">2003-08-12T07:58:49Z</dcterms:created>
  <dcterms:modified xsi:type="dcterms:W3CDTF">2013-09-04T06:25:32Z</dcterms:modified>
</cp:coreProperties>
</file>