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64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B9A6B-3E70-40B3-9B70-A0A1807D006D}" type="datetimeFigureOut">
              <a:rPr lang="ko-KR" altLang="en-US" smtClean="0"/>
              <a:pPr/>
              <a:t>2013-08-28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805DC-DAE6-44B1-9420-94BC9D90F98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38E9C2-FB40-4FC7-B849-13A5C6533418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2" descr="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3"/>
          <p:cNvSpPr>
            <a:spLocks noChangeArrowheads="1"/>
          </p:cNvSpPr>
          <p:nvPr/>
        </p:nvSpPr>
        <p:spPr bwMode="auto">
          <a:xfrm>
            <a:off x="0" y="3933825"/>
            <a:ext cx="9144000" cy="752475"/>
          </a:xfrm>
          <a:prstGeom prst="rect">
            <a:avLst/>
          </a:prstGeom>
          <a:solidFill>
            <a:srgbClr val="5A66D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0" y="4652963"/>
            <a:ext cx="9153525" cy="712787"/>
          </a:xfrm>
          <a:prstGeom prst="rect">
            <a:avLst/>
          </a:prstGeom>
          <a:solidFill>
            <a:srgbClr val="939BE7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Rectangle 45"/>
          <p:cNvSpPr>
            <a:spLocks noChangeArrowheads="1"/>
          </p:cNvSpPr>
          <p:nvPr/>
        </p:nvSpPr>
        <p:spPr bwMode="auto">
          <a:xfrm>
            <a:off x="0" y="5364163"/>
            <a:ext cx="9153525" cy="512762"/>
          </a:xfrm>
          <a:prstGeom prst="rect">
            <a:avLst/>
          </a:prstGeom>
          <a:solidFill>
            <a:srgbClr val="C4C8F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Rectangle 46"/>
          <p:cNvSpPr>
            <a:spLocks noChangeArrowheads="1"/>
          </p:cNvSpPr>
          <p:nvPr/>
        </p:nvSpPr>
        <p:spPr bwMode="auto">
          <a:xfrm>
            <a:off x="0" y="5876925"/>
            <a:ext cx="9153525" cy="9810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Rectangle 47" descr="넓은 상향 대각선"/>
          <p:cNvSpPr>
            <a:spLocks noChangeArrowheads="1"/>
          </p:cNvSpPr>
          <p:nvPr/>
        </p:nvSpPr>
        <p:spPr bwMode="auto">
          <a:xfrm>
            <a:off x="-7938" y="2420938"/>
            <a:ext cx="9144001" cy="647700"/>
          </a:xfrm>
          <a:prstGeom prst="rect">
            <a:avLst/>
          </a:prstGeom>
          <a:pattFill prst="wdUpDiag">
            <a:fgClr>
              <a:srgbClr val="0066FF">
                <a:alpha val="50000"/>
              </a:srgbClr>
            </a:fgClr>
            <a:bgClr>
              <a:srgbClr val="003399">
                <a:alpha val="50000"/>
              </a:srgbClr>
            </a:bgClr>
          </a:patt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8" name="Rectangle 48"/>
          <p:cNvSpPr>
            <a:spLocks noChangeArrowheads="1"/>
          </p:cNvSpPr>
          <p:nvPr/>
        </p:nvSpPr>
        <p:spPr bwMode="auto">
          <a:xfrm>
            <a:off x="-9525" y="2420938"/>
            <a:ext cx="9153525" cy="647700"/>
          </a:xfrm>
          <a:prstGeom prst="rect">
            <a:avLst/>
          </a:prstGeom>
          <a:solidFill>
            <a:srgbClr val="000000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Rectangle 49"/>
          <p:cNvSpPr>
            <a:spLocks noChangeArrowheads="1"/>
          </p:cNvSpPr>
          <p:nvPr/>
        </p:nvSpPr>
        <p:spPr bwMode="auto">
          <a:xfrm flipV="1">
            <a:off x="0" y="5229225"/>
            <a:ext cx="9144000" cy="144463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0" name="Rectangle 50"/>
          <p:cNvSpPr>
            <a:spLocks noChangeArrowheads="1"/>
          </p:cNvSpPr>
          <p:nvPr/>
        </p:nvSpPr>
        <p:spPr bwMode="auto">
          <a:xfrm flipV="1">
            <a:off x="0" y="2852738"/>
            <a:ext cx="9144000" cy="215900"/>
          </a:xfrm>
          <a:prstGeom prst="rect">
            <a:avLst/>
          </a:prstGeom>
          <a:gradFill rotWithShape="1">
            <a:gsLst>
              <a:gs pos="0">
                <a:srgbClr val="000000">
                  <a:alpha val="39999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1" name="Rectangle 51"/>
          <p:cNvSpPr>
            <a:spLocks noChangeArrowheads="1"/>
          </p:cNvSpPr>
          <p:nvPr/>
        </p:nvSpPr>
        <p:spPr bwMode="auto">
          <a:xfrm flipV="1">
            <a:off x="0" y="2276475"/>
            <a:ext cx="9144000" cy="144463"/>
          </a:xfrm>
          <a:prstGeom prst="rect">
            <a:avLst/>
          </a:prstGeom>
          <a:gradFill rotWithShape="1">
            <a:gsLst>
              <a:gs pos="0">
                <a:srgbClr val="000000">
                  <a:alpha val="39999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2" name="Rectangle 52"/>
          <p:cNvSpPr>
            <a:spLocks noChangeArrowheads="1"/>
          </p:cNvSpPr>
          <p:nvPr/>
        </p:nvSpPr>
        <p:spPr bwMode="auto">
          <a:xfrm flipV="1">
            <a:off x="0" y="4437063"/>
            <a:ext cx="9144000" cy="215900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3" name="Rectangle 53"/>
          <p:cNvSpPr>
            <a:spLocks noChangeArrowheads="1"/>
          </p:cNvSpPr>
          <p:nvPr/>
        </p:nvSpPr>
        <p:spPr bwMode="auto">
          <a:xfrm flipV="1">
            <a:off x="0" y="5734050"/>
            <a:ext cx="9144000" cy="144463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4" name="Rectangle 54"/>
          <p:cNvSpPr>
            <a:spLocks noChangeArrowheads="1"/>
          </p:cNvSpPr>
          <p:nvPr/>
        </p:nvSpPr>
        <p:spPr bwMode="auto">
          <a:xfrm flipV="1">
            <a:off x="0" y="3500438"/>
            <a:ext cx="9144000" cy="360362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5" name="Rectangle 55"/>
          <p:cNvSpPr>
            <a:spLocks noChangeArrowheads="1"/>
          </p:cNvSpPr>
          <p:nvPr/>
        </p:nvSpPr>
        <p:spPr bwMode="auto">
          <a:xfrm rot="10800000" flipV="1">
            <a:off x="0" y="3068638"/>
            <a:ext cx="9144000" cy="360362"/>
          </a:xfrm>
          <a:prstGeom prst="rect">
            <a:avLst/>
          </a:prstGeom>
          <a:gradFill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6" name="Rectangle 56"/>
          <p:cNvSpPr>
            <a:spLocks noChangeArrowheads="1"/>
          </p:cNvSpPr>
          <p:nvPr/>
        </p:nvSpPr>
        <p:spPr bwMode="auto">
          <a:xfrm flipV="1">
            <a:off x="-7938" y="3870325"/>
            <a:ext cx="9144001" cy="71438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7" name="Rectangle 57"/>
          <p:cNvSpPr>
            <a:spLocks noChangeArrowheads="1"/>
          </p:cNvSpPr>
          <p:nvPr/>
        </p:nvSpPr>
        <p:spPr bwMode="auto">
          <a:xfrm flipV="1">
            <a:off x="0" y="2420938"/>
            <a:ext cx="9144000" cy="71437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pic>
        <p:nvPicPr>
          <p:cNvPr id="18" name="Picture 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6225" y="3141663"/>
            <a:ext cx="8636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8163" y="3141663"/>
            <a:ext cx="8651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5"/>
          <p:cNvPicPr>
            <a:picLocks noChangeAspect="1" noChangeArrowheads="1"/>
          </p:cNvPicPr>
          <p:nvPr/>
        </p:nvPicPr>
        <p:blipFill>
          <a:blip r:embed="rId5" cstate="print"/>
          <a:srcRect r="5670"/>
          <a:stretch>
            <a:fillRect/>
          </a:stretch>
        </p:blipFill>
        <p:spPr bwMode="auto">
          <a:xfrm>
            <a:off x="5095875" y="3141663"/>
            <a:ext cx="863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0"/>
            <a:ext cx="916305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144463"/>
          </a:xfrm>
          <a:prstGeom prst="rect">
            <a:avLst/>
          </a:prstGeom>
          <a:solidFill>
            <a:srgbClr val="5A66D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1052513"/>
            <a:ext cx="9153525" cy="73025"/>
          </a:xfrm>
          <a:prstGeom prst="rect">
            <a:avLst/>
          </a:prstGeom>
          <a:solidFill>
            <a:srgbClr val="939BE7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125538"/>
            <a:ext cx="9144000" cy="5399087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 flipV="1">
            <a:off x="0" y="692150"/>
            <a:ext cx="9144000" cy="215900"/>
          </a:xfrm>
          <a:prstGeom prst="rect">
            <a:avLst/>
          </a:prstGeom>
          <a:gradFill rotWithShape="1">
            <a:gsLst>
              <a:gs pos="0">
                <a:srgbClr val="000000">
                  <a:alpha val="39999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 flipV="1">
            <a:off x="0" y="908050"/>
            <a:ext cx="9144000" cy="144463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 flipV="1">
            <a:off x="-17463" y="1052513"/>
            <a:ext cx="9144001" cy="73025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 flipV="1">
            <a:off x="0" y="6381750"/>
            <a:ext cx="9153525" cy="152400"/>
          </a:xfrm>
          <a:prstGeom prst="rect">
            <a:avLst/>
          </a:prstGeom>
          <a:gradFill rotWithShape="1">
            <a:gsLst>
              <a:gs pos="0">
                <a:srgbClr val="000000">
                  <a:alpha val="39999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white">
          <a:xfrm>
            <a:off x="6134100" y="573088"/>
            <a:ext cx="3000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altLang="ko-KR" sz="2000" b="1">
                <a:solidFill>
                  <a:srgbClr val="FF6600"/>
                </a:solidFill>
                <a:latin typeface="Arial Black" pitchFamily="34" charset="0"/>
                <a:ea typeface="HY견고딕" pitchFamily="18" charset="-127"/>
              </a:rPr>
              <a:t>KOBIC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407988"/>
            <a:ext cx="21431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F6F5CB-80AF-4AEE-93A7-B7B5CE2E915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lu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0"/>
            <a:ext cx="916305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908050"/>
            <a:ext cx="9144000" cy="144463"/>
          </a:xfrm>
          <a:prstGeom prst="rect">
            <a:avLst/>
          </a:prstGeom>
          <a:solidFill>
            <a:srgbClr val="5A66D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auto">
          <a:xfrm>
            <a:off x="0" y="1052513"/>
            <a:ext cx="9153525" cy="73025"/>
          </a:xfrm>
          <a:prstGeom prst="rect">
            <a:avLst/>
          </a:prstGeom>
          <a:solidFill>
            <a:srgbClr val="939BE7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1125538"/>
            <a:ext cx="9144000" cy="5399087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 flipV="1">
            <a:off x="0" y="692150"/>
            <a:ext cx="9144000" cy="215900"/>
          </a:xfrm>
          <a:prstGeom prst="rect">
            <a:avLst/>
          </a:prstGeom>
          <a:gradFill rotWithShape="1">
            <a:gsLst>
              <a:gs pos="0">
                <a:srgbClr val="000000">
                  <a:alpha val="39999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 flipV="1">
            <a:off x="0" y="908050"/>
            <a:ext cx="9144000" cy="144463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 flipV="1">
            <a:off x="-17463" y="1052513"/>
            <a:ext cx="9144001" cy="73025"/>
          </a:xfrm>
          <a:prstGeom prst="rect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 flipV="1">
            <a:off x="0" y="6381750"/>
            <a:ext cx="9153525" cy="152400"/>
          </a:xfrm>
          <a:prstGeom prst="rect">
            <a:avLst/>
          </a:prstGeom>
          <a:gradFill rotWithShape="1">
            <a:gsLst>
              <a:gs pos="0">
                <a:srgbClr val="000000">
                  <a:alpha val="39999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white">
          <a:xfrm>
            <a:off x="6134100" y="573088"/>
            <a:ext cx="3000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altLang="ko-KR" sz="2000" b="1">
                <a:solidFill>
                  <a:srgbClr val="FF6600"/>
                </a:solidFill>
                <a:latin typeface="Arial Black" pitchFamily="34" charset="0"/>
                <a:ea typeface="HY견고딕" pitchFamily="18" charset="-127"/>
              </a:rPr>
              <a:t>KOBIC</a:t>
            </a: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50722-70E4-47E5-A60E-6D0AA7BAC22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fld id="{EEA13DEF-3571-437F-9722-73D53728FD9C}" type="datetimeFigureOut">
              <a:rPr lang="ko-KR" altLang="en-US" smtClean="0"/>
              <a:pPr/>
              <a:t>2013-08-28</a:t>
            </a:fld>
            <a:endParaRPr lang="ko-KR" altLang="en-US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98925" y="6518275"/>
            <a:ext cx="982663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>
              <a:defRPr kumimoji="0" sz="1000">
                <a:solidFill>
                  <a:schemeClr val="bg1"/>
                </a:solidFill>
                <a:latin typeface="굴림" charset="-127"/>
                <a:ea typeface="굴림" charset="-127"/>
              </a:defRPr>
            </a:lvl1pPr>
          </a:lstStyle>
          <a:p>
            <a:fld id="{BFF6F5CB-80AF-4AEE-93A7-B7B5CE2E915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</p:sldLayoutIdLst>
  <p:txStyles>
    <p:titleStyle>
      <a:lvl1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굴림" charset="-127"/>
        </a:defRPr>
      </a:lvl2pPr>
      <a:lvl3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굴림" charset="-127"/>
        </a:defRPr>
      </a:lvl3pPr>
      <a:lvl4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굴림" charset="-127"/>
        </a:defRPr>
      </a:lvl4pPr>
      <a:lvl5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굴림" charset="-127"/>
        </a:defRPr>
      </a:lvl5pPr>
      <a:lvl6pPr marL="4572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6pPr>
      <a:lvl7pPr marL="9144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7pPr>
      <a:lvl8pPr marL="13716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8pPr>
      <a:lvl9pPr marL="18288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£"/>
        <a:defRPr kumimoji="1" sz="24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£"/>
        <a:defRPr kumimoji="1"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86313"/>
            <a:ext cx="9144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6927850" y="20669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ko-KR" altLang="ko-KR"/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7143750" y="21383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ko-KR" altLang="ko-KR"/>
          </a:p>
        </p:txBody>
      </p:sp>
      <p:sp>
        <p:nvSpPr>
          <p:cNvPr id="5125" name="TextBox 17"/>
          <p:cNvSpPr txBox="1">
            <a:spLocks noChangeArrowheads="1"/>
          </p:cNvSpPr>
          <p:nvPr/>
        </p:nvSpPr>
        <p:spPr bwMode="auto">
          <a:xfrm>
            <a:off x="2843808" y="3501008"/>
            <a:ext cx="36726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 smtClean="0">
                <a:latin typeface="굴림" pitchFamily="50" charset="-127"/>
                <a:ea typeface="굴림" pitchFamily="50" charset="-127"/>
              </a:rPr>
              <a:t>발표자 </a:t>
            </a:r>
            <a:r>
              <a:rPr lang="ko-KR" altLang="en-US" sz="2400" dirty="0" err="1" smtClean="0">
                <a:latin typeface="굴림" pitchFamily="50" charset="-127"/>
                <a:ea typeface="굴림" pitchFamily="50" charset="-127"/>
              </a:rPr>
              <a:t>오근엽</a:t>
            </a:r>
            <a:endParaRPr lang="ko-KR" altLang="en-US" sz="2400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27" name="직사각형 7"/>
          <p:cNvSpPr>
            <a:spLocks noChangeArrowheads="1"/>
          </p:cNvSpPr>
          <p:nvPr/>
        </p:nvSpPr>
        <p:spPr bwMode="auto">
          <a:xfrm>
            <a:off x="0" y="0"/>
            <a:ext cx="9144000" cy="2333625"/>
          </a:xfrm>
          <a:prstGeom prst="rect">
            <a:avLst/>
          </a:prstGeom>
          <a:solidFill>
            <a:srgbClr val="0A1AB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ko-KR" sz="1000"/>
          </a:p>
          <a:p>
            <a:pPr algn="ctr">
              <a:lnSpc>
                <a:spcPct val="150000"/>
              </a:lnSpc>
            </a:pPr>
            <a:endParaRPr lang="en-US" altLang="ko-KR" sz="1000"/>
          </a:p>
          <a:p>
            <a:pPr algn="ctr">
              <a:lnSpc>
                <a:spcPct val="150000"/>
              </a:lnSpc>
            </a:pPr>
            <a:endParaRPr lang="en-US" altLang="ko-KR" sz="1000"/>
          </a:p>
          <a:p>
            <a:pPr algn="ctr">
              <a:lnSpc>
                <a:spcPct val="150000"/>
              </a:lnSpc>
            </a:pPr>
            <a:endParaRPr lang="en-US" altLang="ko-KR" sz="1000"/>
          </a:p>
          <a:p>
            <a:pPr algn="ctr">
              <a:lnSpc>
                <a:spcPct val="150000"/>
              </a:lnSpc>
            </a:pPr>
            <a:endParaRPr lang="ko-KR" altLang="en-US" sz="4000">
              <a:solidFill>
                <a:schemeClr val="bg1"/>
              </a:solidFill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endParaRPr lang="en-US" altLang="ko-KR"/>
          </a:p>
        </p:txBody>
      </p:sp>
      <p:sp>
        <p:nvSpPr>
          <p:cNvPr id="11" name="AutoShape 26"/>
          <p:cNvSpPr>
            <a:spLocks noChangeArrowheads="1"/>
          </p:cNvSpPr>
          <p:nvPr/>
        </p:nvSpPr>
        <p:spPr bwMode="gray">
          <a:xfrm>
            <a:off x="1403648" y="692696"/>
            <a:ext cx="6481763" cy="1376363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B2B2B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o-KR" altLang="en-US" sz="4400" b="1" dirty="0"/>
              <a:t>학교 소식 보고 및 토의</a:t>
            </a:r>
            <a:endParaRPr lang="ko-KR" altLang="en-US" sz="4400" b="1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1663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2013.8.23 </a:t>
            </a:r>
            <a:r>
              <a:rPr lang="ko-KR" altLang="en-US" dirty="0" smtClean="0">
                <a:solidFill>
                  <a:schemeClr val="bg1"/>
                </a:solidFill>
              </a:rPr>
              <a:t>수요세미나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ko-KR" altLang="en-US" sz="4400" dirty="0" smtClean="0"/>
              <a:t> 교수 임용 </a:t>
            </a:r>
            <a:r>
              <a:rPr lang="ko-KR" altLang="en-US" sz="4400" dirty="0"/>
              <a:t>및 </a:t>
            </a:r>
            <a:r>
              <a:rPr lang="ko-KR" altLang="en-US" sz="4400" dirty="0" smtClean="0"/>
              <a:t>동향</a:t>
            </a:r>
            <a:endParaRPr lang="ko-KR" altLang="en-US" sz="4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신임교수 </a:t>
            </a:r>
            <a:r>
              <a:rPr lang="en-US" altLang="ko-KR" dirty="0"/>
              <a:t>: </a:t>
            </a:r>
            <a:r>
              <a:rPr lang="ko-KR" altLang="en-US" dirty="0"/>
              <a:t>최향미</a:t>
            </a:r>
            <a:r>
              <a:rPr lang="en-US" altLang="ko-KR" dirty="0"/>
              <a:t>(</a:t>
            </a:r>
            <a:r>
              <a:rPr lang="ko-KR" altLang="en-US" dirty="0"/>
              <a:t>재무관리</a:t>
            </a:r>
            <a:r>
              <a:rPr lang="en-US" altLang="ko-KR" dirty="0"/>
              <a:t>), </a:t>
            </a:r>
            <a:r>
              <a:rPr lang="ko-KR" altLang="en-US" dirty="0"/>
              <a:t>정혜욱</a:t>
            </a:r>
            <a:r>
              <a:rPr lang="en-US" altLang="ko-KR" dirty="0"/>
              <a:t>(</a:t>
            </a:r>
            <a:r>
              <a:rPr lang="ko-KR" altLang="en-US" dirty="0"/>
              <a:t>마케팅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초빙교수 </a:t>
            </a:r>
            <a:r>
              <a:rPr lang="en-US" altLang="ko-KR" dirty="0"/>
              <a:t>: </a:t>
            </a:r>
            <a:r>
              <a:rPr lang="ko-KR" altLang="en-US" dirty="0"/>
              <a:t>김두현</a:t>
            </a:r>
            <a:r>
              <a:rPr lang="en-US" altLang="ko-KR" dirty="0"/>
              <a:t>(</a:t>
            </a:r>
            <a:r>
              <a:rPr lang="ko-KR" altLang="en-US" dirty="0" smtClean="0"/>
              <a:t>국제경영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ko-KR" altLang="en-US" dirty="0"/>
              <a:t>복귀 </a:t>
            </a:r>
            <a:r>
              <a:rPr lang="ko-KR" altLang="en-US" dirty="0" smtClean="0"/>
              <a:t>    </a:t>
            </a:r>
            <a:r>
              <a:rPr lang="en-US" altLang="ko-KR" dirty="0" smtClean="0"/>
              <a:t>: 	</a:t>
            </a:r>
            <a:r>
              <a:rPr lang="ko-KR" altLang="en-US" dirty="0" smtClean="0"/>
              <a:t>박진도 </a:t>
            </a:r>
            <a:r>
              <a:rPr lang="ko-KR" altLang="en-US" dirty="0"/>
              <a:t>충남발전연구원장</a:t>
            </a:r>
          </a:p>
          <a:p>
            <a:r>
              <a:rPr lang="ko-KR" altLang="en-US" dirty="0"/>
              <a:t>휴직 </a:t>
            </a:r>
            <a:r>
              <a:rPr lang="ko-KR" altLang="en-US" dirty="0" smtClean="0"/>
              <a:t>    </a:t>
            </a:r>
            <a:r>
              <a:rPr lang="en-US" altLang="ko-KR" dirty="0" smtClean="0"/>
              <a:t>: 	</a:t>
            </a:r>
            <a:r>
              <a:rPr lang="ko-KR" altLang="en-US" dirty="0" err="1" smtClean="0"/>
              <a:t>김능진</a:t>
            </a:r>
            <a:r>
              <a:rPr lang="ko-KR" altLang="en-US" dirty="0" smtClean="0"/>
              <a:t> </a:t>
            </a:r>
            <a:r>
              <a:rPr lang="ko-KR" altLang="en-US" dirty="0"/>
              <a:t>독립기념관장</a:t>
            </a:r>
          </a:p>
          <a:p>
            <a:r>
              <a:rPr lang="ko-KR" altLang="en-US" dirty="0"/>
              <a:t>연구년 </a:t>
            </a:r>
            <a:r>
              <a:rPr lang="ko-KR" altLang="en-US" dirty="0" smtClean="0"/>
              <a:t> </a:t>
            </a:r>
            <a:r>
              <a:rPr lang="en-US" altLang="ko-KR" dirty="0" smtClean="0"/>
              <a:t>: 	</a:t>
            </a:r>
            <a:r>
              <a:rPr lang="ko-KR" altLang="en-US" dirty="0" smtClean="0"/>
              <a:t>홍성표</a:t>
            </a:r>
            <a:r>
              <a:rPr lang="en-US" altLang="ko-KR" dirty="0"/>
              <a:t>(</a:t>
            </a:r>
            <a:r>
              <a:rPr lang="ko-KR" altLang="en-US" dirty="0"/>
              <a:t>국내</a:t>
            </a:r>
            <a:r>
              <a:rPr lang="en-US" altLang="ko-KR" dirty="0"/>
              <a:t>)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	</a:t>
            </a:r>
            <a:r>
              <a:rPr lang="en-US" altLang="ko-KR" dirty="0" smtClean="0"/>
              <a:t>		</a:t>
            </a:r>
            <a:r>
              <a:rPr lang="ko-KR" altLang="en-US" dirty="0" smtClean="0"/>
              <a:t>정용길</a:t>
            </a:r>
            <a:r>
              <a:rPr lang="en-US" altLang="ko-KR" dirty="0"/>
              <a:t>(Michigan State U.)</a:t>
            </a:r>
          </a:p>
          <a:p>
            <a:r>
              <a:rPr lang="ko-KR" altLang="en-US" dirty="0"/>
              <a:t>파견 </a:t>
            </a:r>
            <a:r>
              <a:rPr lang="ko-KR" altLang="en-US" dirty="0" smtClean="0"/>
              <a:t>    </a:t>
            </a:r>
            <a:r>
              <a:rPr lang="en-US" altLang="ko-KR" dirty="0" smtClean="0"/>
              <a:t>: 	</a:t>
            </a:r>
            <a:r>
              <a:rPr lang="ko-KR" altLang="en-US" dirty="0" smtClean="0"/>
              <a:t>이병채 </a:t>
            </a:r>
            <a:r>
              <a:rPr lang="en-US" altLang="ko-KR" dirty="0"/>
              <a:t>(U. Oregon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// </a:t>
            </a:r>
            <a:r>
              <a:rPr lang="ko-KR" altLang="en-US" dirty="0" smtClean="0"/>
              <a:t>예정  </a:t>
            </a:r>
            <a:r>
              <a:rPr lang="en-US" altLang="ko-KR" dirty="0" smtClean="0"/>
              <a:t>: 	</a:t>
            </a:r>
            <a:r>
              <a:rPr lang="ko-KR" altLang="en-US" dirty="0" smtClean="0"/>
              <a:t>강선아</a:t>
            </a:r>
            <a:r>
              <a:rPr lang="en-US" altLang="ko-KR" dirty="0"/>
              <a:t>(UC San Diego) </a:t>
            </a:r>
          </a:p>
          <a:p>
            <a:r>
              <a:rPr lang="ko-KR" altLang="en-US" dirty="0"/>
              <a:t>문희철 </a:t>
            </a:r>
            <a:r>
              <a:rPr lang="ko-KR" altLang="en-US" dirty="0" smtClean="0"/>
              <a:t> </a:t>
            </a:r>
            <a:r>
              <a:rPr lang="en-US" altLang="ko-KR" dirty="0" smtClean="0"/>
              <a:t>: 	</a:t>
            </a:r>
            <a:r>
              <a:rPr lang="ko-KR" altLang="en-US" dirty="0" smtClean="0"/>
              <a:t>경영대학원부원장 부임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400" dirty="0" smtClean="0"/>
              <a:t> 최근 </a:t>
            </a:r>
            <a:r>
              <a:rPr lang="ko-KR" altLang="en-US" sz="4400" dirty="0"/>
              <a:t>학교 </a:t>
            </a:r>
            <a:r>
              <a:rPr lang="ko-KR" altLang="en-US" sz="4400" dirty="0" smtClean="0"/>
              <a:t>이슈</a:t>
            </a:r>
            <a:endParaRPr lang="ko-KR" altLang="en-US" sz="4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>
            <a:normAutofit fontScale="92500"/>
          </a:bodyPr>
          <a:lstStyle/>
          <a:p>
            <a:r>
              <a:rPr lang="ko-KR" altLang="en-US" dirty="0" err="1" smtClean="0"/>
              <a:t>세종시</a:t>
            </a:r>
            <a:r>
              <a:rPr lang="ko-KR" altLang="en-US" dirty="0" smtClean="0"/>
              <a:t> </a:t>
            </a:r>
            <a:r>
              <a:rPr lang="ko-KR" altLang="en-US" dirty="0"/>
              <a:t>캠퍼스 </a:t>
            </a:r>
            <a:r>
              <a:rPr lang="en-US" altLang="ko-KR" dirty="0"/>
              <a:t>: </a:t>
            </a:r>
            <a:r>
              <a:rPr lang="ko-KR" altLang="en-US" dirty="0" err="1" smtClean="0"/>
              <a:t>의약바이오특화캠퍼스</a:t>
            </a:r>
            <a:endParaRPr lang="ko-KR" altLang="en-US" dirty="0"/>
          </a:p>
          <a:p>
            <a:r>
              <a:rPr lang="ko-KR" altLang="en-US" dirty="0" smtClean="0"/>
              <a:t>전임교수 강의담당비율 </a:t>
            </a:r>
            <a:r>
              <a:rPr lang="en-US" altLang="ko-KR" dirty="0"/>
              <a:t>: </a:t>
            </a:r>
            <a:r>
              <a:rPr lang="ko-KR" altLang="en-US" dirty="0"/>
              <a:t>논문연구과목 </a:t>
            </a:r>
            <a:r>
              <a:rPr lang="ko-KR" altLang="en-US" dirty="0" err="1"/>
              <a:t>시수</a:t>
            </a:r>
            <a:r>
              <a:rPr lang="ko-KR" altLang="en-US" dirty="0"/>
              <a:t> 불인정</a:t>
            </a:r>
            <a:r>
              <a:rPr lang="en-US" altLang="ko-KR" dirty="0"/>
              <a:t>, </a:t>
            </a:r>
            <a:r>
              <a:rPr lang="en-US" altLang="ko-KR" dirty="0" smtClean="0"/>
              <a:t>  </a:t>
            </a:r>
          </a:p>
          <a:p>
            <a:pPr>
              <a:buNone/>
            </a:pPr>
            <a:r>
              <a:rPr lang="en-US" altLang="ko-KR" dirty="0" smtClean="0"/>
              <a:t>       </a:t>
            </a:r>
            <a:r>
              <a:rPr lang="ko-KR" altLang="en-US" dirty="0" err="1" smtClean="0"/>
              <a:t>보직자</a:t>
            </a:r>
            <a:r>
              <a:rPr lang="ko-KR" altLang="en-US" dirty="0" smtClean="0"/>
              <a:t> </a:t>
            </a:r>
            <a:r>
              <a:rPr lang="ko-KR" altLang="en-US" dirty="0"/>
              <a:t>및 원로교수 </a:t>
            </a:r>
            <a:r>
              <a:rPr lang="ko-KR" altLang="en-US" dirty="0" err="1"/>
              <a:t>책임시수</a:t>
            </a:r>
            <a:r>
              <a:rPr lang="ko-KR" altLang="en-US" dirty="0"/>
              <a:t> 조정</a:t>
            </a:r>
          </a:p>
          <a:p>
            <a:r>
              <a:rPr lang="en-US" altLang="ko-KR" dirty="0" smtClean="0"/>
              <a:t>BK</a:t>
            </a:r>
            <a:r>
              <a:rPr lang="ko-KR" altLang="en-US" dirty="0"/>
              <a:t>플러스 저조</a:t>
            </a:r>
            <a:r>
              <a:rPr lang="en-US" altLang="ko-KR" dirty="0"/>
              <a:t>: </a:t>
            </a:r>
            <a:r>
              <a:rPr lang="ko-KR" altLang="en-US" dirty="0"/>
              <a:t>무역학과 선정</a:t>
            </a:r>
          </a:p>
          <a:p>
            <a:r>
              <a:rPr lang="ko-KR" altLang="en-US" dirty="0" smtClean="0"/>
              <a:t>기성회비에서 </a:t>
            </a:r>
            <a:r>
              <a:rPr lang="ko-KR" altLang="en-US" dirty="0"/>
              <a:t>인건비 </a:t>
            </a:r>
            <a:r>
              <a:rPr lang="ko-KR" altLang="en-US" dirty="0" smtClean="0"/>
              <a:t>지급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</a:t>
            </a:r>
            <a:r>
              <a:rPr lang="ko-KR" altLang="en-US" dirty="0" smtClean="0"/>
              <a:t>직원 </a:t>
            </a:r>
            <a:r>
              <a:rPr lang="en-US" altLang="ko-KR" dirty="0"/>
              <a:t>(</a:t>
            </a:r>
            <a:r>
              <a:rPr lang="ko-KR" altLang="en-US" dirty="0"/>
              <a:t>폐지</a:t>
            </a:r>
            <a:r>
              <a:rPr lang="en-US" altLang="ko-KR" dirty="0"/>
              <a:t>)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</a:t>
            </a:r>
            <a:r>
              <a:rPr lang="ko-KR" altLang="en-US" dirty="0" smtClean="0"/>
              <a:t>교수 </a:t>
            </a:r>
            <a:r>
              <a:rPr lang="en-US" altLang="ko-KR" dirty="0"/>
              <a:t>(</a:t>
            </a:r>
            <a:r>
              <a:rPr lang="ko-KR" altLang="en-US" dirty="0"/>
              <a:t>연구비로 차등지급</a:t>
            </a:r>
            <a:r>
              <a:rPr lang="en-US" altLang="ko-KR" dirty="0"/>
              <a:t>) </a:t>
            </a:r>
            <a:endParaRPr lang="ko-KR" altLang="en-US" dirty="0"/>
          </a:p>
          <a:p>
            <a:r>
              <a:rPr lang="ko-KR" altLang="en-US" dirty="0" smtClean="0"/>
              <a:t>수강신청 </a:t>
            </a:r>
            <a:r>
              <a:rPr lang="ko-KR" altLang="en-US" dirty="0"/>
              <a:t>문제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충대신문</a:t>
            </a:r>
            <a:r>
              <a:rPr lang="ko-KR" altLang="en-US" dirty="0" smtClean="0"/>
              <a:t> </a:t>
            </a:r>
            <a:r>
              <a:rPr lang="en-US" altLang="ko-KR" dirty="0" smtClean="0"/>
              <a:t>8.26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445224"/>
            <a:ext cx="4817718" cy="10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400" dirty="0" smtClean="0"/>
              <a:t>강의환경 </a:t>
            </a:r>
            <a:r>
              <a:rPr lang="ko-KR" altLang="en-US" sz="4400" dirty="0" smtClean="0"/>
              <a:t>및 시설</a:t>
            </a:r>
            <a:endParaRPr lang="ko-KR" altLang="en-US" sz="4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강의용 컴퓨터 지급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</a:t>
            </a:r>
            <a:r>
              <a:rPr lang="ko-KR" altLang="en-US" dirty="0" err="1" smtClean="0"/>
              <a:t>울트라북</a:t>
            </a:r>
            <a:r>
              <a:rPr lang="ko-KR" altLang="en-US" dirty="0" smtClean="0"/>
              <a:t> </a:t>
            </a:r>
            <a:r>
              <a:rPr lang="en-US" altLang="ko-KR" dirty="0"/>
              <a:t>33, </a:t>
            </a:r>
            <a:r>
              <a:rPr lang="ko-KR" altLang="en-US" dirty="0" err="1"/>
              <a:t>탭북</a:t>
            </a:r>
            <a:r>
              <a:rPr lang="ko-KR" altLang="en-US" dirty="0"/>
              <a:t> </a:t>
            </a:r>
            <a:r>
              <a:rPr lang="en-US" altLang="ko-KR" dirty="0"/>
              <a:t>3, </a:t>
            </a:r>
            <a:r>
              <a:rPr lang="ko-KR" altLang="en-US" dirty="0" err="1"/>
              <a:t>아티브프로</a:t>
            </a:r>
            <a:r>
              <a:rPr lang="ko-KR" altLang="en-US" dirty="0"/>
              <a:t> </a:t>
            </a:r>
            <a:r>
              <a:rPr lang="en-US" altLang="ko-KR" dirty="0"/>
              <a:t>13</a:t>
            </a:r>
            <a:r>
              <a:rPr lang="ko-KR" altLang="en-US" dirty="0" smtClean="0"/>
              <a:t>대</a:t>
            </a:r>
            <a:r>
              <a:rPr lang="en-US" altLang="ko-KR" dirty="0" smtClean="0"/>
              <a:t>, </a:t>
            </a:r>
            <a:r>
              <a:rPr lang="ko-KR" altLang="en-US" dirty="0"/>
              <a:t>어댑터</a:t>
            </a:r>
          </a:p>
          <a:p>
            <a:r>
              <a:rPr lang="ko-KR" altLang="en-US" dirty="0" err="1" smtClean="0"/>
              <a:t>빔프로젝터</a:t>
            </a:r>
            <a:r>
              <a:rPr lang="ko-KR" altLang="en-US" dirty="0" smtClean="0"/>
              <a:t> </a:t>
            </a:r>
            <a:r>
              <a:rPr lang="ko-KR" altLang="en-US" dirty="0"/>
              <a:t>구입 및 무선화</a:t>
            </a:r>
          </a:p>
          <a:p>
            <a:r>
              <a:rPr lang="en-US" altLang="ko-KR" dirty="0" smtClean="0"/>
              <a:t>WIFI </a:t>
            </a:r>
            <a:r>
              <a:rPr lang="ko-KR" altLang="en-US" dirty="0" smtClean="0"/>
              <a:t>개선</a:t>
            </a:r>
            <a:endParaRPr lang="en-US" altLang="ko-KR" dirty="0" smtClean="0"/>
          </a:p>
          <a:p>
            <a:endParaRPr lang="ko-KR" altLang="en-US" dirty="0"/>
          </a:p>
          <a:p>
            <a:r>
              <a:rPr lang="en-US" altLang="ko-KR" dirty="0" smtClean="0"/>
              <a:t>1</a:t>
            </a:r>
            <a:r>
              <a:rPr lang="ko-KR" altLang="en-US" dirty="0"/>
              <a:t>층 전산실 </a:t>
            </a:r>
            <a:r>
              <a:rPr lang="ko-KR" altLang="en-US" dirty="0" smtClean="0"/>
              <a:t>폐쇄 및 강의실 </a:t>
            </a:r>
            <a:r>
              <a:rPr lang="ko-KR" altLang="en-US" dirty="0" smtClean="0"/>
              <a:t>전환</a:t>
            </a:r>
            <a:endParaRPr lang="en-US" altLang="ko-KR" dirty="0" smtClean="0"/>
          </a:p>
          <a:p>
            <a:r>
              <a:rPr lang="ko-KR" altLang="en-US" dirty="0" smtClean="0"/>
              <a:t>디지털 </a:t>
            </a:r>
            <a:r>
              <a:rPr lang="ko-KR" altLang="en-US" dirty="0" err="1" smtClean="0"/>
              <a:t>번호키</a:t>
            </a:r>
            <a:r>
              <a:rPr lang="ko-KR" altLang="en-US" dirty="0" smtClean="0"/>
              <a:t> 설치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기존 열쇠 학과에 반납 요망</a:t>
            </a:r>
            <a:endParaRPr lang="ko-KR" altLang="en-US" dirty="0"/>
          </a:p>
          <a:p>
            <a:r>
              <a:rPr lang="ko-KR" altLang="en-US" dirty="0" smtClean="0"/>
              <a:t>내년 </a:t>
            </a:r>
            <a:r>
              <a:rPr lang="ko-KR" altLang="en-US" dirty="0" err="1"/>
              <a:t>리모델링</a:t>
            </a:r>
            <a:r>
              <a:rPr lang="ko-KR" altLang="en-US" dirty="0"/>
              <a:t> 설계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400" dirty="0" smtClean="0"/>
              <a:t>학생</a:t>
            </a:r>
            <a:r>
              <a:rPr lang="en-US" altLang="ko-KR" sz="4400" dirty="0"/>
              <a:t>, </a:t>
            </a:r>
            <a:r>
              <a:rPr lang="ko-KR" altLang="en-US" sz="4400" dirty="0"/>
              <a:t>국제교류</a:t>
            </a:r>
            <a:r>
              <a:rPr lang="en-US" altLang="ko-KR" sz="4400" dirty="0"/>
              <a:t>, </a:t>
            </a:r>
            <a:r>
              <a:rPr lang="ko-KR" altLang="en-US" sz="4400" dirty="0" smtClean="0"/>
              <a:t>정보</a:t>
            </a:r>
            <a:endParaRPr lang="ko-KR" altLang="en-US" sz="4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경상축전 </a:t>
            </a:r>
            <a:r>
              <a:rPr lang="en-US" altLang="ko-KR" dirty="0"/>
              <a:t>: 9</a:t>
            </a:r>
            <a:r>
              <a:rPr lang="ko-KR" altLang="en-US" dirty="0"/>
              <a:t>월 </a:t>
            </a:r>
            <a:r>
              <a:rPr lang="ko-KR" altLang="en-US" dirty="0" err="1"/>
              <a:t>둘째주</a:t>
            </a:r>
            <a:endParaRPr lang="ko-KR" altLang="en-US" dirty="0"/>
          </a:p>
          <a:p>
            <a:r>
              <a:rPr lang="ko-KR" altLang="en-US" dirty="0" smtClean="0"/>
              <a:t>동아리평가 </a:t>
            </a:r>
            <a:r>
              <a:rPr lang="ko-KR" altLang="en-US" dirty="0"/>
              <a:t>및 </a:t>
            </a:r>
            <a:r>
              <a:rPr lang="ko-KR" altLang="en-US" dirty="0" err="1" smtClean="0"/>
              <a:t>방배정</a:t>
            </a:r>
            <a:endParaRPr lang="en-US" altLang="ko-KR" dirty="0" smtClean="0"/>
          </a:p>
          <a:p>
            <a:endParaRPr lang="ko-KR" altLang="en-US" dirty="0"/>
          </a:p>
          <a:p>
            <a:r>
              <a:rPr lang="ko-KR" altLang="en-US" dirty="0" smtClean="0"/>
              <a:t>홈페이지 </a:t>
            </a:r>
            <a:r>
              <a:rPr lang="en-US" altLang="ko-KR" dirty="0"/>
              <a:t>: </a:t>
            </a:r>
            <a:r>
              <a:rPr lang="ko-KR" altLang="en-US" dirty="0"/>
              <a:t>교수 </a:t>
            </a:r>
            <a:r>
              <a:rPr lang="ko-KR" altLang="en-US" dirty="0" smtClean="0"/>
              <a:t>데이터 업데이트 및 영문</a:t>
            </a:r>
            <a:endParaRPr lang="en-US" altLang="ko-KR" dirty="0" smtClean="0"/>
          </a:p>
          <a:p>
            <a:endParaRPr lang="ko-KR" altLang="en-US" dirty="0"/>
          </a:p>
          <a:p>
            <a:r>
              <a:rPr lang="ko-KR" altLang="en-US" dirty="0" smtClean="0"/>
              <a:t>국제교류 </a:t>
            </a:r>
            <a:r>
              <a:rPr lang="en-US" altLang="ko-KR" dirty="0"/>
              <a:t>: </a:t>
            </a:r>
            <a:r>
              <a:rPr lang="ko-KR" altLang="en-US" dirty="0" err="1"/>
              <a:t>동북재경대</a:t>
            </a:r>
            <a:r>
              <a:rPr lang="ko-KR" altLang="en-US" dirty="0"/>
              <a:t> 방문 교수 모집</a:t>
            </a:r>
          </a:p>
          <a:p>
            <a:r>
              <a:rPr lang="ko-KR" altLang="en-US" dirty="0" smtClean="0"/>
              <a:t>베트남과의 </a:t>
            </a:r>
            <a:r>
              <a:rPr lang="ko-KR" altLang="en-US" dirty="0"/>
              <a:t>새 프로그램 </a:t>
            </a:r>
            <a:r>
              <a:rPr lang="en-US" altLang="ko-KR" dirty="0"/>
              <a:t>: </a:t>
            </a:r>
            <a:r>
              <a:rPr lang="ko-KR" altLang="en-US" dirty="0"/>
              <a:t>추가 예산 없이 추진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143000"/>
          </a:xfrm>
        </p:spPr>
        <p:txBody>
          <a:bodyPr>
            <a:normAutofit/>
          </a:bodyPr>
          <a:lstStyle/>
          <a:p>
            <a:r>
              <a:rPr lang="ko-KR" altLang="en-US" sz="4000" spc="-100" dirty="0" smtClean="0"/>
              <a:t>취업지원 </a:t>
            </a:r>
            <a:r>
              <a:rPr lang="ko-KR" altLang="en-US" sz="4000" spc="-100" dirty="0"/>
              <a:t>및 </a:t>
            </a:r>
            <a:r>
              <a:rPr lang="ko-KR" altLang="en-US" sz="4000" spc="-100" dirty="0" smtClean="0"/>
              <a:t>기업가정신사업</a:t>
            </a:r>
            <a:endParaRPr lang="ko-KR" altLang="en-US" sz="4000" spc="-1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</a:t>
            </a:r>
            <a:r>
              <a:rPr lang="ko-KR" altLang="en-US" dirty="0"/>
              <a:t>학년 </a:t>
            </a:r>
            <a:r>
              <a:rPr lang="ko-KR" altLang="en-US" dirty="0" err="1"/>
              <a:t>취업특강시</a:t>
            </a:r>
            <a:r>
              <a:rPr lang="ko-KR" altLang="en-US" dirty="0"/>
              <a:t> 시간조정</a:t>
            </a:r>
          </a:p>
          <a:p>
            <a:r>
              <a:rPr lang="ko-KR" altLang="en-US" dirty="0" smtClean="0"/>
              <a:t>동문데이터 </a:t>
            </a:r>
            <a:r>
              <a:rPr lang="ko-KR" altLang="en-US" dirty="0"/>
              <a:t>베이스 </a:t>
            </a:r>
            <a:r>
              <a:rPr lang="ko-KR" altLang="en-US" dirty="0" err="1"/>
              <a:t>추진중</a:t>
            </a:r>
            <a:endParaRPr lang="ko-KR" altLang="en-US" dirty="0"/>
          </a:p>
          <a:p>
            <a:r>
              <a:rPr lang="ko-KR" altLang="en-US" dirty="0" smtClean="0"/>
              <a:t>홍보동영상</a:t>
            </a:r>
            <a:r>
              <a:rPr lang="en-US" altLang="ko-KR" dirty="0"/>
              <a:t>, </a:t>
            </a:r>
            <a:r>
              <a:rPr lang="ko-KR" altLang="en-US" dirty="0" err="1"/>
              <a:t>브로셔</a:t>
            </a:r>
            <a:r>
              <a:rPr lang="ko-KR" altLang="en-US" dirty="0"/>
              <a:t> </a:t>
            </a:r>
            <a:r>
              <a:rPr lang="ko-KR" altLang="en-US" dirty="0" smtClean="0"/>
              <a:t>제작</a:t>
            </a:r>
            <a:endParaRPr lang="en-US" altLang="ko-KR" dirty="0" smtClean="0"/>
          </a:p>
          <a:p>
            <a:pPr>
              <a:buNone/>
            </a:pPr>
            <a:endParaRPr lang="ko-KR" altLang="en-US" dirty="0"/>
          </a:p>
          <a:p>
            <a:r>
              <a:rPr lang="ko-KR" altLang="en-US" dirty="0" smtClean="0"/>
              <a:t>창업아이디어 </a:t>
            </a:r>
            <a:r>
              <a:rPr lang="ko-KR" altLang="en-US" dirty="0"/>
              <a:t>경진대회</a:t>
            </a:r>
            <a:r>
              <a:rPr lang="en-US" altLang="ko-KR" dirty="0"/>
              <a:t>(10</a:t>
            </a:r>
            <a:r>
              <a:rPr lang="ko-KR" altLang="en-US" dirty="0"/>
              <a:t>월말</a:t>
            </a:r>
            <a:r>
              <a:rPr lang="en-US" altLang="ko-KR" dirty="0"/>
              <a:t>, </a:t>
            </a:r>
            <a:r>
              <a:rPr lang="en-US" altLang="ko-KR" dirty="0" smtClean="0"/>
              <a:t>LINC</a:t>
            </a:r>
            <a:r>
              <a:rPr lang="ko-KR" altLang="en-US" dirty="0" smtClean="0"/>
              <a:t>사업 </a:t>
            </a:r>
            <a:r>
              <a:rPr lang="ko-KR" altLang="en-US" dirty="0"/>
              <a:t>지원</a:t>
            </a:r>
            <a:r>
              <a:rPr lang="en-US" altLang="ko-KR" dirty="0"/>
              <a:t>)</a:t>
            </a:r>
            <a:endParaRPr lang="ko-KR" altLang="en-US" dirty="0"/>
          </a:p>
          <a:p>
            <a:r>
              <a:rPr lang="ko-KR" altLang="en-US" dirty="0" smtClean="0"/>
              <a:t>창업캠프</a:t>
            </a:r>
            <a:r>
              <a:rPr lang="en-US" altLang="ko-KR" dirty="0"/>
              <a:t>(LINC</a:t>
            </a:r>
            <a:r>
              <a:rPr lang="ko-KR" altLang="en-US" dirty="0"/>
              <a:t>사업의 지원</a:t>
            </a:r>
            <a:r>
              <a:rPr lang="en-US" altLang="ko-KR" dirty="0"/>
              <a:t>)</a:t>
            </a:r>
            <a:endParaRPr lang="ko-KR" altLang="en-US" dirty="0"/>
          </a:p>
          <a:p>
            <a:r>
              <a:rPr lang="en-US" altLang="ko-KR" dirty="0" smtClean="0"/>
              <a:t>『</a:t>
            </a:r>
            <a:r>
              <a:rPr lang="ko-KR" altLang="en-US" dirty="0"/>
              <a:t>기업가정신 </a:t>
            </a:r>
            <a:r>
              <a:rPr lang="en-US" altLang="ko-KR" dirty="0"/>
              <a:t>II』</a:t>
            </a:r>
            <a:r>
              <a:rPr lang="ko-KR" altLang="en-US" dirty="0"/>
              <a:t>발간을 위한 </a:t>
            </a:r>
            <a:r>
              <a:rPr lang="ko-KR" altLang="en-US" dirty="0" smtClean="0"/>
              <a:t>집필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충남대학교 테마">
  <a:themeElements>
    <a:clrScheme name="1_기본 디자인 3">
      <a:dk1>
        <a:srgbClr val="000000"/>
      </a:dk1>
      <a:lt1>
        <a:srgbClr val="FFFFFF"/>
      </a:lt1>
      <a:dk2>
        <a:srgbClr val="FFFFFF"/>
      </a:dk2>
      <a:lt2>
        <a:srgbClr val="4D4D4D"/>
      </a:lt2>
      <a:accent1>
        <a:srgbClr val="7067AF"/>
      </a:accent1>
      <a:accent2>
        <a:srgbClr val="99CCFF"/>
      </a:accent2>
      <a:accent3>
        <a:srgbClr val="FFFFFF"/>
      </a:accent3>
      <a:accent4>
        <a:srgbClr val="000000"/>
      </a:accent4>
      <a:accent5>
        <a:srgbClr val="BBB8D4"/>
      </a:accent5>
      <a:accent6>
        <a:srgbClr val="8AB9E7"/>
      </a:accent6>
      <a:hlink>
        <a:srgbClr val="CCCCFF"/>
      </a:hlink>
      <a:folHlink>
        <a:srgbClr val="C68DFF"/>
      </a:folHlink>
    </a:clrScheme>
    <a:fontScheme name="5_기본 디자인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FFFFCC"/>
        </a:dk2>
        <a:lt2>
          <a:srgbClr val="5F5F5F"/>
        </a:lt2>
        <a:accent1>
          <a:srgbClr val="5A9E65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B5CCB8"/>
        </a:accent5>
        <a:accent6>
          <a:srgbClr val="B9B900"/>
        </a:accent6>
        <a:hlink>
          <a:srgbClr val="DB8647"/>
        </a:hlink>
        <a:folHlink>
          <a:srgbClr val="90B7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FFFFFF"/>
        </a:dk2>
        <a:lt2>
          <a:srgbClr val="4D4D4D"/>
        </a:lt2>
        <a:accent1>
          <a:srgbClr val="7067A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BB8D4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FF"/>
        </a:lt1>
        <a:dk2>
          <a:srgbClr val="FEE9DE"/>
        </a:dk2>
        <a:lt2>
          <a:srgbClr val="777777"/>
        </a:lt2>
        <a:accent1>
          <a:srgbClr val="6D5484"/>
        </a:accent1>
        <a:accent2>
          <a:srgbClr val="D88EC6"/>
        </a:accent2>
        <a:accent3>
          <a:srgbClr val="FFFFFF"/>
        </a:accent3>
        <a:accent4>
          <a:srgbClr val="000000"/>
        </a:accent4>
        <a:accent5>
          <a:srgbClr val="BAB3C2"/>
        </a:accent5>
        <a:accent6>
          <a:srgbClr val="C480B3"/>
        </a:accent6>
        <a:hlink>
          <a:srgbClr val="EA8484"/>
        </a:hlink>
        <a:folHlink>
          <a:srgbClr val="8BCF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충남대학교 테마</Template>
  <TotalTime>72</TotalTime>
  <Words>193</Words>
  <Application>Microsoft Office PowerPoint</Application>
  <PresentationFormat>화면 슬라이드 쇼(4:3)</PresentationFormat>
  <Paragraphs>53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충남대학교 테마</vt:lpstr>
      <vt:lpstr>슬라이드 1</vt:lpstr>
      <vt:lpstr> 교수 임용 및 동향</vt:lpstr>
      <vt:lpstr> 최근 학교 이슈</vt:lpstr>
      <vt:lpstr>강의환경 및 시설</vt:lpstr>
      <vt:lpstr>학생, 국제교류, 정보</vt:lpstr>
      <vt:lpstr>취업지원 및 기업가정신사업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학교 소식 보고 및 토의</dc:title>
  <dc:creator>OKY</dc:creator>
  <cp:lastModifiedBy>user</cp:lastModifiedBy>
  <cp:revision>11</cp:revision>
  <dcterms:created xsi:type="dcterms:W3CDTF">2013-08-27T22:53:48Z</dcterms:created>
  <dcterms:modified xsi:type="dcterms:W3CDTF">2013-08-28T01:41:25Z</dcterms:modified>
</cp:coreProperties>
</file>