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88" r:id="rId2"/>
    <p:sldId id="269" r:id="rId3"/>
    <p:sldId id="289" r:id="rId4"/>
    <p:sldId id="257" r:id="rId5"/>
    <p:sldId id="290" r:id="rId6"/>
    <p:sldId id="291" r:id="rId7"/>
    <p:sldId id="292" r:id="rId8"/>
    <p:sldId id="293" r:id="rId9"/>
    <p:sldId id="294" r:id="rId10"/>
    <p:sldId id="295" r:id="rId11"/>
    <p:sldId id="299" r:id="rId12"/>
    <p:sldId id="297" r:id="rId13"/>
    <p:sldId id="298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11" r:id="rId23"/>
    <p:sldId id="308" r:id="rId24"/>
    <p:sldId id="309" r:id="rId25"/>
    <p:sldId id="310" r:id="rId26"/>
    <p:sldId id="312" r:id="rId27"/>
    <p:sldId id="313" r:id="rId28"/>
    <p:sldId id="316" r:id="rId29"/>
    <p:sldId id="317" r:id="rId30"/>
    <p:sldId id="318" r:id="rId31"/>
    <p:sldId id="267" r:id="rId32"/>
    <p:sldId id="287" r:id="rId33"/>
  </p:sldIdLst>
  <p:sldSz cx="9144000" cy="6858000" type="screen4x3"/>
  <p:notesSz cx="6794500" cy="99314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4F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197" autoAdjust="0"/>
  </p:normalViewPr>
  <p:slideViewPr>
    <p:cSldViewPr showGuides="1">
      <p:cViewPr varScale="1">
        <p:scale>
          <a:sx n="86" d="100"/>
          <a:sy n="86" d="100"/>
        </p:scale>
        <p:origin x="-68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4283" cy="496570"/>
          </a:xfrm>
          <a:prstGeom prst="rect">
            <a:avLst/>
          </a:prstGeom>
        </p:spPr>
        <p:txBody>
          <a:bodyPr vert="horz" lIns="91330" tIns="45665" rIns="91330" bIns="45665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8645" y="1"/>
            <a:ext cx="2944283" cy="496570"/>
          </a:xfrm>
          <a:prstGeom prst="rect">
            <a:avLst/>
          </a:prstGeom>
        </p:spPr>
        <p:txBody>
          <a:bodyPr vert="horz" lIns="91330" tIns="45665" rIns="91330" bIns="45665" rtlCol="0"/>
          <a:lstStyle>
            <a:lvl1pPr algn="r">
              <a:defRPr sz="1200"/>
            </a:lvl1pPr>
          </a:lstStyle>
          <a:p>
            <a:fld id="{F5881826-CD64-4A39-A616-1A50782DA1A7}" type="datetimeFigureOut">
              <a:rPr lang="ko-KR" altLang="en-US" smtClean="0"/>
              <a:pPr/>
              <a:t>2013-05-15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433107"/>
            <a:ext cx="2944283" cy="496570"/>
          </a:xfrm>
          <a:prstGeom prst="rect">
            <a:avLst/>
          </a:prstGeom>
        </p:spPr>
        <p:txBody>
          <a:bodyPr vert="horz" lIns="91330" tIns="45665" rIns="91330" bIns="45665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8645" y="9433107"/>
            <a:ext cx="2944283" cy="496570"/>
          </a:xfrm>
          <a:prstGeom prst="rect">
            <a:avLst/>
          </a:prstGeom>
        </p:spPr>
        <p:txBody>
          <a:bodyPr vert="horz" lIns="91330" tIns="45665" rIns="91330" bIns="45665" rtlCol="0" anchor="b"/>
          <a:lstStyle>
            <a:lvl1pPr algn="r">
              <a:defRPr sz="1200"/>
            </a:lvl1pPr>
          </a:lstStyle>
          <a:p>
            <a:fld id="{633F8595-8FFF-4B21-B513-47AACC193B6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89564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4283" cy="496570"/>
          </a:xfrm>
          <a:prstGeom prst="rect">
            <a:avLst/>
          </a:prstGeom>
        </p:spPr>
        <p:txBody>
          <a:bodyPr vert="horz" lIns="91330" tIns="45665" rIns="91330" bIns="45665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8645" y="1"/>
            <a:ext cx="2944283" cy="496570"/>
          </a:xfrm>
          <a:prstGeom prst="rect">
            <a:avLst/>
          </a:prstGeom>
        </p:spPr>
        <p:txBody>
          <a:bodyPr vert="horz" lIns="91330" tIns="45665" rIns="91330" bIns="45665" rtlCol="0"/>
          <a:lstStyle>
            <a:lvl1pPr algn="r">
              <a:defRPr sz="1200"/>
            </a:lvl1pPr>
          </a:lstStyle>
          <a:p>
            <a:fld id="{244D705D-7D1C-4C02-BD85-9E2F4E91C139}" type="datetimeFigureOut">
              <a:rPr lang="ko-KR" altLang="en-US" smtClean="0"/>
              <a:pPr/>
              <a:t>2013-05-15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0938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30" tIns="45665" rIns="91330" bIns="45665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330" tIns="45665" rIns="91330" bIns="45665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33107"/>
            <a:ext cx="2944283" cy="496570"/>
          </a:xfrm>
          <a:prstGeom prst="rect">
            <a:avLst/>
          </a:prstGeom>
        </p:spPr>
        <p:txBody>
          <a:bodyPr vert="horz" lIns="91330" tIns="45665" rIns="91330" bIns="45665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8645" y="9433107"/>
            <a:ext cx="2944283" cy="496570"/>
          </a:xfrm>
          <a:prstGeom prst="rect">
            <a:avLst/>
          </a:prstGeom>
        </p:spPr>
        <p:txBody>
          <a:bodyPr vert="horz" lIns="91330" tIns="45665" rIns="91330" bIns="45665" rtlCol="0" anchor="b"/>
          <a:lstStyle>
            <a:lvl1pPr algn="r">
              <a:defRPr sz="1200"/>
            </a:lvl1pPr>
          </a:lstStyle>
          <a:p>
            <a:fld id="{D7512FCD-CF8B-4E15-A771-4C19866A5C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23163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303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303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303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303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303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303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303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303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18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19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303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73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73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303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303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303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303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303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303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303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31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32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303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303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303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303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303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303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12FCD-CF8B-4E15-A771-4C19866A5C7F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A254-FF68-4E9C-8150-6A62AB626894}" type="datetimeFigureOut">
              <a:rPr lang="ko-KR" altLang="en-US" smtClean="0"/>
              <a:pPr/>
              <a:t>2013-05-15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EF4F-BF5D-475F-8138-74175888011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2835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A254-FF68-4E9C-8150-6A62AB626894}" type="datetimeFigureOut">
              <a:rPr lang="ko-KR" altLang="en-US" smtClean="0"/>
              <a:pPr/>
              <a:t>2013-05-15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EF4F-BF5D-475F-8138-74175888011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2448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A254-FF68-4E9C-8150-6A62AB626894}" type="datetimeFigureOut">
              <a:rPr lang="ko-KR" altLang="en-US" smtClean="0"/>
              <a:pPr/>
              <a:t>2013-05-15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EF4F-BF5D-475F-8138-74175888011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96268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A254-FF68-4E9C-8150-6A62AB626894}" type="datetimeFigureOut">
              <a:rPr lang="ko-KR" altLang="en-US" smtClean="0"/>
              <a:pPr/>
              <a:t>2013-05-15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EF4F-BF5D-475F-8138-74175888011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4533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A254-FF68-4E9C-8150-6A62AB626894}" type="datetimeFigureOut">
              <a:rPr lang="ko-KR" altLang="en-US" smtClean="0"/>
              <a:pPr/>
              <a:t>2013-05-15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EF4F-BF5D-475F-8138-74175888011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0419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A254-FF68-4E9C-8150-6A62AB626894}" type="datetimeFigureOut">
              <a:rPr lang="ko-KR" altLang="en-US" smtClean="0"/>
              <a:pPr/>
              <a:t>2013-05-15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EF4F-BF5D-475F-8138-74175888011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523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A254-FF68-4E9C-8150-6A62AB626894}" type="datetimeFigureOut">
              <a:rPr lang="ko-KR" altLang="en-US" smtClean="0"/>
              <a:pPr/>
              <a:t>2013-05-15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EF4F-BF5D-475F-8138-74175888011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2545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A254-FF68-4E9C-8150-6A62AB626894}" type="datetimeFigureOut">
              <a:rPr lang="ko-KR" altLang="en-US" smtClean="0"/>
              <a:pPr/>
              <a:t>2013-05-15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EF4F-BF5D-475F-8138-74175888011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8314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A254-FF68-4E9C-8150-6A62AB626894}" type="datetimeFigureOut">
              <a:rPr lang="ko-KR" altLang="en-US" smtClean="0"/>
              <a:pPr/>
              <a:t>2013-05-15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EF4F-BF5D-475F-8138-74175888011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98266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A254-FF68-4E9C-8150-6A62AB626894}" type="datetimeFigureOut">
              <a:rPr lang="ko-KR" altLang="en-US" smtClean="0"/>
              <a:pPr/>
              <a:t>2013-05-15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EF4F-BF5D-475F-8138-74175888011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30888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A254-FF68-4E9C-8150-6A62AB626894}" type="datetimeFigureOut">
              <a:rPr lang="ko-KR" altLang="en-US" smtClean="0"/>
              <a:pPr/>
              <a:t>2013-05-15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EF4F-BF5D-475F-8138-74175888011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7194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B4FA0"/>
            </a:gs>
            <a:gs pos="39999">
              <a:srgbClr val="85C2FF"/>
            </a:gs>
            <a:gs pos="70000">
              <a:srgbClr val="C4D6EB"/>
            </a:gs>
            <a:gs pos="100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6A254-FF68-4E9C-8150-6A62AB626894}" type="datetimeFigureOut">
              <a:rPr lang="ko-KR" altLang="en-US" smtClean="0"/>
              <a:pPr/>
              <a:t>2013-05-15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5EF4F-BF5D-475F-8138-74175888011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1854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이등변 삼각형 4"/>
          <p:cNvSpPr/>
          <p:nvPr/>
        </p:nvSpPr>
        <p:spPr>
          <a:xfrm rot="16200000">
            <a:off x="8424000" y="0"/>
            <a:ext cx="720000" cy="720000"/>
          </a:xfrm>
          <a:prstGeom prst="triangle">
            <a:avLst>
              <a:gd name="adj" fmla="val 100000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 rot="2700000">
            <a:off x="7899104" y="404197"/>
            <a:ext cx="1512168" cy="116712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 rot="2700000">
            <a:off x="7279812" y="518895"/>
            <a:ext cx="2415750" cy="360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499992" y="6525344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2"/>
                </a:solidFill>
              </a:rPr>
              <a:t>1</a:t>
            </a:r>
            <a:endParaRPr lang="ko-KR" altLang="en-US" sz="1200" b="1" dirty="0">
              <a:solidFill>
                <a:schemeClr val="tx2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288501" y="4469050"/>
            <a:ext cx="2820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한국은행 대전충남본부</a:t>
            </a:r>
            <a:endParaRPr lang="ko-KR" altLang="en-US" sz="2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300192" y="4869160"/>
            <a:ext cx="17940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장광수 본부장</a:t>
            </a:r>
            <a:endParaRPr lang="ko-KR" altLang="en-US" sz="2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8" name="그룹 17"/>
          <p:cNvGrpSpPr/>
          <p:nvPr/>
        </p:nvGrpSpPr>
        <p:grpSpPr>
          <a:xfrm>
            <a:off x="2455297" y="2924945"/>
            <a:ext cx="6775788" cy="1368152"/>
            <a:chOff x="2499619" y="3086962"/>
            <a:chExt cx="1847917" cy="360040"/>
          </a:xfrm>
        </p:grpSpPr>
        <p:sp>
          <p:nvSpPr>
            <p:cNvPr id="19" name="직사각형 18"/>
            <p:cNvSpPr/>
            <p:nvPr/>
          </p:nvSpPr>
          <p:spPr>
            <a:xfrm>
              <a:off x="2499619" y="3086962"/>
              <a:ext cx="1847917" cy="360040"/>
            </a:xfrm>
            <a:prstGeom prst="rect">
              <a:avLst/>
            </a:prstGeom>
            <a:solidFill>
              <a:srgbClr val="0B4FA0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2499619" y="3386869"/>
              <a:ext cx="1835696" cy="45719"/>
            </a:xfrm>
            <a:prstGeom prst="rect">
              <a:avLst/>
            </a:prstGeom>
            <a:solidFill>
              <a:srgbClr val="0B4FA0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2649172" y="3121804"/>
            <a:ext cx="4155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국내외 경제 여건 변화와</a:t>
            </a:r>
            <a:endParaRPr lang="ko-KR" altLang="en-US" sz="28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137775" y="3574758"/>
            <a:ext cx="3672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우리 경제의 과제</a:t>
            </a:r>
            <a:endParaRPr lang="ko-KR" altLang="en-US" sz="36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10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052736"/>
            <a:ext cx="1835696" cy="45719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13750" y="570746"/>
            <a:ext cx="23166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1.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해외 경제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499992" y="6525344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10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순서도: 연결자 15"/>
          <p:cNvSpPr/>
          <p:nvPr/>
        </p:nvSpPr>
        <p:spPr>
          <a:xfrm>
            <a:off x="255734" y="1628800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/>
          <p:cNvSpPr txBox="1"/>
          <p:nvPr/>
        </p:nvSpPr>
        <p:spPr>
          <a:xfrm>
            <a:off x="1307828" y="2915652"/>
            <a:ext cx="29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일본의 주요 심리지표</a:t>
            </a:r>
            <a:endParaRPr lang="ko-KR" altLang="en-US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TextBox 1"/>
          <p:cNvSpPr txBox="1"/>
          <p:nvPr/>
        </p:nvSpPr>
        <p:spPr>
          <a:xfrm>
            <a:off x="251520" y="5994559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노무라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300" b="1" dirty="0" err="1" smtClean="0">
                <a:latin typeface="맑은 고딕" pitchFamily="50" charset="-127"/>
                <a:ea typeface="맑은 고딕" pitchFamily="50" charset="-127"/>
              </a:rPr>
              <a:t>내각부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431033" y="1449134"/>
            <a:ext cx="8712967" cy="539706"/>
          </a:xfrm>
          <a:prstGeom prst="rect">
            <a:avLst/>
          </a:prstGeom>
        </p:spPr>
        <p:txBody>
          <a:bodyPr lIns="91430" tIns="45715" rIns="91430" bIns="45715"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+mj-lt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2"/>
                </a:solidFill>
                <a:latin typeface="+mj-lt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9pPr>
          </a:lstStyle>
          <a:p>
            <a:pPr marL="0" indent="0">
              <a:lnSpc>
                <a:spcPct val="110000"/>
              </a:lnSpc>
              <a:buClr>
                <a:srgbClr val="3333CC"/>
              </a:buClr>
              <a:buNone/>
            </a:pPr>
            <a:r>
              <a:rPr lang="en-US" altLang="ko-KR" sz="2300" b="0" dirty="0" smtClean="0">
                <a:latin typeface="한컴 윤고딕 250" pitchFamily="18" charset="-127"/>
                <a:ea typeface="한컴 윤고딕 250" pitchFamily="18" charset="-127"/>
              </a:rPr>
              <a:t>(</a:t>
            </a:r>
            <a:r>
              <a:rPr lang="ko-KR" altLang="en-US" sz="2300" b="0" dirty="0" smtClean="0">
                <a:latin typeface="한컴 윤고딕 250" pitchFamily="18" charset="-127"/>
                <a:ea typeface="한컴 윤고딕 250" pitchFamily="18" charset="-127"/>
              </a:rPr>
              <a:t>일본</a:t>
            </a:r>
            <a:r>
              <a:rPr lang="en-US" altLang="ko-KR" sz="2300" b="0" dirty="0" smtClean="0">
                <a:latin typeface="한컴 윤고딕 250" pitchFamily="18" charset="-127"/>
                <a:ea typeface="한컴 윤고딕 250" pitchFamily="18" charset="-127"/>
              </a:rPr>
              <a:t>) </a:t>
            </a:r>
            <a:r>
              <a:rPr lang="ko-KR" altLang="en-US" sz="2300" b="0" dirty="0" smtClean="0">
                <a:latin typeface="한컴 윤고딕 250" pitchFamily="18" charset="-127"/>
                <a:ea typeface="한컴 윤고딕 250" pitchFamily="18" charset="-127"/>
              </a:rPr>
              <a:t>적극적인 경기부양대책에 힘입어 주가가 상승하고 심리지표가 개선되는 등 부진에서 벗어나 회복세를 나타낼 전망 </a:t>
            </a:r>
            <a:endParaRPr lang="en-US" altLang="ko-KR" sz="500" b="0" spc="-100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8100392" y="3068960"/>
            <a:ext cx="409545" cy="283803"/>
          </a:xfrm>
          <a:prstGeom prst="rect">
            <a:avLst/>
          </a:prstGeom>
        </p:spPr>
        <p:txBody>
          <a:bodyPr wrap="none" lIns="82936" tIns="41469" rIns="82936" bIns="41469">
            <a:spAutoFit/>
          </a:bodyPr>
          <a:lstStyle/>
          <a:p>
            <a:r>
              <a:rPr lang="en-US" altLang="ko-KR" sz="1300" dirty="0" smtClean="0">
                <a:latin typeface="맑은 고딕" pitchFamily="50" charset="-127"/>
                <a:ea typeface="맑은 고딕" pitchFamily="50" charset="-127"/>
              </a:rPr>
              <a:t>(%)</a:t>
            </a:r>
            <a:endParaRPr lang="ko-KR" altLang="en-US" sz="13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19572" y="2411596"/>
            <a:ext cx="82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ü"/>
            </a:pP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  일본은행은 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실물경제가 금년 하반기부터 완만한 회복경로에 진입할 것으로 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전망</a:t>
            </a:r>
            <a:endParaRPr lang="en-US" altLang="ko-KR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145" name="_x186650096" descr="EMB00001de824c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41" y="3352763"/>
            <a:ext cx="3888432" cy="252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359424"/>
              </p:ext>
            </p:extLst>
          </p:nvPr>
        </p:nvGraphicFramePr>
        <p:xfrm>
          <a:off x="4737602" y="3352762"/>
          <a:ext cx="3866845" cy="2601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745"/>
                <a:gridCol w="989475"/>
                <a:gridCol w="745171"/>
                <a:gridCol w="785454"/>
              </a:tblGrid>
              <a:tr h="52036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전망시점</a:t>
                      </a:r>
                      <a:endParaRPr lang="ko-KR" altLang="en-US" sz="1400" kern="0" spc="0" dirty="0"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2013</a:t>
                      </a:r>
                      <a:endParaRPr lang="ko-KR" altLang="en-US" sz="1400" kern="0" spc="0" dirty="0"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2014</a:t>
                      </a:r>
                      <a:endParaRPr lang="ko-KR" altLang="en-US" sz="1400" kern="0" spc="0" dirty="0"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</a:tr>
              <a:tr h="520364">
                <a:tc>
                  <a:txBody>
                    <a:bodyPr/>
                    <a:lstStyle/>
                    <a:p>
                      <a:pPr marL="1270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IMF(CY)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1270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2013.4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1270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1.6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1270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 smtClean="0">
                          <a:solidFill>
                            <a:schemeClr val="dk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1.4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</a:tr>
              <a:tr h="520364">
                <a:tc>
                  <a:txBody>
                    <a:bodyPr/>
                    <a:lstStyle/>
                    <a:p>
                      <a:pPr marL="1270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다이와</a:t>
                      </a:r>
                      <a:r>
                        <a:rPr lang="en-US" altLang="ko-KR" sz="1400" b="1" kern="0" spc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en-US" sz="1400" b="1" kern="0" spc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CY)</a:t>
                      </a:r>
                      <a:endParaRPr lang="en-US" sz="1400" b="1" kern="0" spc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1270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2013.3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1270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1.4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1270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1.6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</a:tr>
              <a:tr h="520364">
                <a:tc>
                  <a:txBody>
                    <a:bodyPr/>
                    <a:lstStyle/>
                    <a:p>
                      <a:pPr marL="12700" marR="0" indent="0" algn="l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내각부</a:t>
                      </a:r>
                      <a:r>
                        <a:rPr lang="en-US" altLang="ko-KR" sz="1400" b="1" kern="0" spc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en-US" sz="1400" b="1" kern="0" spc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FY)</a:t>
                      </a:r>
                      <a:endParaRPr lang="en-US" sz="1400" b="1" kern="0" spc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1270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2013.2</a:t>
                      </a:r>
                      <a:endParaRPr lang="en-US" sz="1400" b="1" kern="0" spc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1270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2.5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1270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</a:tr>
              <a:tr h="520364">
                <a:tc>
                  <a:txBody>
                    <a:bodyPr/>
                    <a:lstStyle/>
                    <a:p>
                      <a:pPr marL="12700" marR="0" indent="0" algn="l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-3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일본은행</a:t>
                      </a:r>
                      <a:r>
                        <a:rPr lang="en-US" altLang="ko-KR" sz="1400" b="1" kern="0" spc="-30" baseline="300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2)</a:t>
                      </a:r>
                      <a:r>
                        <a:rPr lang="en-US" altLang="ko-KR" sz="1400" b="1" kern="0" spc="-5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en-US" sz="1400" b="1" kern="0" spc="-5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FY)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1270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2013.1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1270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2.3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1270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0.8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30" name="TextBox 10"/>
          <p:cNvSpPr txBox="1">
            <a:spLocks noChangeArrowheads="1"/>
          </p:cNvSpPr>
          <p:nvPr/>
        </p:nvSpPr>
        <p:spPr bwMode="auto">
          <a:xfrm>
            <a:off x="5364088" y="2924237"/>
            <a:ext cx="2664296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36" tIns="41469" rIns="82936" bIns="41469">
            <a:spAutoFit/>
          </a:bodyPr>
          <a:lstStyle/>
          <a:p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일본 경제성장률 전망</a:t>
            </a:r>
            <a:r>
              <a:rPr lang="en-US" altLang="ko-KR" b="1" u="sng" baseline="30000" dirty="0" smtClean="0">
                <a:latin typeface="맑은 고딕" pitchFamily="50" charset="-127"/>
                <a:ea typeface="맑은 고딕" pitchFamily="50" charset="-127"/>
              </a:rPr>
              <a:t>1)</a:t>
            </a:r>
            <a:endParaRPr lang="ko-KR" altLang="en-US" baseline="30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TextBox 1"/>
          <p:cNvSpPr txBox="1"/>
          <p:nvPr/>
        </p:nvSpPr>
        <p:spPr>
          <a:xfrm>
            <a:off x="4696718" y="6025841"/>
            <a:ext cx="3240361" cy="41084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주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: 1) FY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는 회계연도</a:t>
            </a:r>
            <a:endParaRPr lang="en-US" altLang="ko-KR" sz="13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l"/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     2)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정책위원 전망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8553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052736"/>
            <a:ext cx="1835696" cy="45719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13750" y="570746"/>
            <a:ext cx="23166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1.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해외 경제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499992" y="652534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11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순서도: 연결자 15"/>
          <p:cNvSpPr/>
          <p:nvPr/>
        </p:nvSpPr>
        <p:spPr>
          <a:xfrm>
            <a:off x="255734" y="1628800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/>
          <p:cNvSpPr txBox="1"/>
          <p:nvPr/>
        </p:nvSpPr>
        <p:spPr>
          <a:xfrm>
            <a:off x="1907704" y="3131676"/>
            <a:ext cx="1488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smtClean="0">
                <a:latin typeface="맑은 고딕" pitchFamily="50" charset="-127"/>
                <a:ea typeface="맑은 고딕" pitchFamily="50" charset="-127"/>
              </a:rPr>
              <a:t>국제 유가</a:t>
            </a:r>
            <a:endParaRPr lang="ko-KR" altLang="en-US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TextBox 1"/>
          <p:cNvSpPr txBox="1"/>
          <p:nvPr/>
        </p:nvSpPr>
        <p:spPr>
          <a:xfrm>
            <a:off x="251520" y="5994559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: Bloomberg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431033" y="1449134"/>
            <a:ext cx="8712967" cy="539706"/>
          </a:xfrm>
          <a:prstGeom prst="rect">
            <a:avLst/>
          </a:prstGeom>
        </p:spPr>
        <p:txBody>
          <a:bodyPr lIns="91430" tIns="45715" rIns="91430" bIns="45715"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+mj-lt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2"/>
                </a:solidFill>
                <a:latin typeface="+mj-lt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9pPr>
          </a:lstStyle>
          <a:p>
            <a:pPr marL="0" indent="0">
              <a:lnSpc>
                <a:spcPct val="110000"/>
              </a:lnSpc>
              <a:buClr>
                <a:srgbClr val="3333CC"/>
              </a:buClr>
              <a:buNone/>
            </a:pPr>
            <a:r>
              <a:rPr lang="en-US" altLang="ko-KR" sz="2300" b="0" dirty="0" smtClean="0">
                <a:latin typeface="한컴 윤고딕 250" pitchFamily="18" charset="-127"/>
                <a:ea typeface="한컴 윤고딕 250" pitchFamily="18" charset="-127"/>
              </a:rPr>
              <a:t>(</a:t>
            </a:r>
            <a:r>
              <a:rPr lang="ko-KR" altLang="en-US" sz="2300" b="0" dirty="0" smtClean="0">
                <a:latin typeface="한컴 윤고딕 250" pitchFamily="18" charset="-127"/>
                <a:ea typeface="한컴 윤고딕 250" pitchFamily="18" charset="-127"/>
              </a:rPr>
              <a:t>국제유가</a:t>
            </a:r>
            <a:r>
              <a:rPr lang="en-US" altLang="ko-KR" sz="2300" b="0" dirty="0" smtClean="0">
                <a:latin typeface="한컴 윤고딕 250" pitchFamily="18" charset="-127"/>
                <a:ea typeface="한컴 윤고딕 250" pitchFamily="18" charset="-127"/>
              </a:rPr>
              <a:t>) </a:t>
            </a:r>
            <a:r>
              <a:rPr lang="ko-KR" altLang="en-US" sz="2300" b="0" dirty="0" smtClean="0">
                <a:latin typeface="한컴 윤고딕 250" pitchFamily="18" charset="-127"/>
                <a:ea typeface="한컴 윤고딕 250" pitchFamily="18" charset="-127"/>
              </a:rPr>
              <a:t>국제유가는 산유국의 원유공급 확대</a:t>
            </a:r>
            <a:r>
              <a:rPr lang="en-US" altLang="ko-KR" sz="2300" b="0" dirty="0" smtClean="0">
                <a:latin typeface="한컴 윤고딕 250" pitchFamily="18" charset="-127"/>
                <a:ea typeface="한컴 윤고딕 250" pitchFamily="18" charset="-127"/>
              </a:rPr>
              <a:t>, </a:t>
            </a:r>
            <a:r>
              <a:rPr lang="ko-KR" altLang="en-US" sz="2300" b="0" dirty="0" smtClean="0">
                <a:latin typeface="한컴 윤고딕 250" pitchFamily="18" charset="-127"/>
                <a:ea typeface="한컴 윤고딕 250" pitchFamily="18" charset="-127"/>
              </a:rPr>
              <a:t>수요부진 전망 등의 영향으로 하락할 것으로 전망</a:t>
            </a:r>
            <a:endParaRPr lang="en-US" altLang="ko-KR" sz="500" b="0" spc="-100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19572" y="2348880"/>
            <a:ext cx="8208312" cy="710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ü"/>
            </a:pP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  </a:t>
            </a: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4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월 원유생산량은 비</a:t>
            </a:r>
            <a:r>
              <a:rPr lang="en-US" altLang="ko-KR" dirty="0">
                <a:latin typeface="한컴 윤고딕 250" pitchFamily="18" charset="-127"/>
                <a:ea typeface="한컴 윤고딕 250" pitchFamily="18" charset="-127"/>
              </a:rPr>
              <a:t>OPEC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국가를 중심으로 </a:t>
            </a:r>
            <a:r>
              <a:rPr lang="ko-KR" altLang="en-US" dirty="0" err="1">
                <a:latin typeface="한컴 윤고딕 250" pitchFamily="18" charset="-127"/>
                <a:ea typeface="한컴 윤고딕 250" pitchFamily="18" charset="-127"/>
              </a:rPr>
              <a:t>전월대비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en-US" altLang="ko-KR" dirty="0">
                <a:latin typeface="한컴 윤고딕 250" pitchFamily="18" charset="-127"/>
                <a:ea typeface="한컴 윤고딕 250" pitchFamily="18" charset="-127"/>
              </a:rPr>
              <a:t>30</a:t>
            </a:r>
            <a:r>
              <a:rPr lang="ko-KR" altLang="en-US" dirty="0" err="1">
                <a:latin typeface="한컴 윤고딕 250" pitchFamily="18" charset="-127"/>
                <a:ea typeface="한컴 윤고딕 250" pitchFamily="18" charset="-127"/>
              </a:rPr>
              <a:t>만배럴</a:t>
            </a:r>
            <a:r>
              <a:rPr lang="en-US" altLang="ko-KR" sz="1600" dirty="0">
                <a:latin typeface="한컴 윤고딕 250" pitchFamily="18" charset="-127"/>
                <a:ea typeface="한컴 윤고딕 250" pitchFamily="18" charset="-127"/>
              </a:rPr>
              <a:t>(</a:t>
            </a:r>
            <a:r>
              <a:rPr lang="ko-KR" altLang="en-US" sz="1600" dirty="0" err="1">
                <a:latin typeface="한컴 윤고딕 250" pitchFamily="18" charset="-127"/>
                <a:ea typeface="한컴 윤고딕 250" pitchFamily="18" charset="-127"/>
              </a:rPr>
              <a:t>일평균</a:t>
            </a:r>
            <a:r>
              <a:rPr lang="en-US" altLang="ko-KR" sz="1600" dirty="0">
                <a:latin typeface="한컴 윤고딕 250" pitchFamily="18" charset="-127"/>
                <a:ea typeface="한컴 윤고딕 250" pitchFamily="18" charset="-127"/>
              </a:rPr>
              <a:t>)</a:t>
            </a:r>
            <a:r>
              <a:rPr lang="ko-KR" altLang="en-US" sz="1600" dirty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증가</a:t>
            </a:r>
            <a:endParaRPr lang="en-US" altLang="ko-KR" dirty="0" smtClean="0">
              <a:latin typeface="한컴 윤고딕 250" pitchFamily="18" charset="-127"/>
              <a:ea typeface="한컴 윤고딕 250" pitchFamily="18" charset="-127"/>
            </a:endParaRPr>
          </a:p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</a:pPr>
            <a:r>
              <a:rPr lang="en-US" altLang="ko-KR" dirty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   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한 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것으로 추정</a:t>
            </a:r>
            <a:r>
              <a:rPr lang="en-US" altLang="ko-KR" sz="1600" dirty="0">
                <a:latin typeface="한컴 윤고딕 250" pitchFamily="18" charset="-127"/>
                <a:ea typeface="한컴 윤고딕 250" pitchFamily="18" charset="-127"/>
              </a:rPr>
              <a:t>(EIA)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되며 미국의 석유재고도 </a:t>
            </a:r>
            <a:r>
              <a:rPr lang="en-US" altLang="ko-KR" dirty="0">
                <a:latin typeface="한컴 윤고딕 250" pitchFamily="18" charset="-127"/>
                <a:ea typeface="한컴 윤고딕 250" pitchFamily="18" charset="-127"/>
              </a:rPr>
              <a:t>1982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년 이후 가장 높은 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수준</a:t>
            </a:r>
            <a:endParaRPr lang="en-US" altLang="ko-KR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" name="TextBox 10"/>
          <p:cNvSpPr txBox="1">
            <a:spLocks noChangeArrowheads="1"/>
          </p:cNvSpPr>
          <p:nvPr/>
        </p:nvSpPr>
        <p:spPr bwMode="auto">
          <a:xfrm>
            <a:off x="5652120" y="3140261"/>
            <a:ext cx="2664296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36" tIns="41469" rIns="82936" bIns="41469">
            <a:spAutoFit/>
          </a:bodyPr>
          <a:lstStyle/>
          <a:p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미국의 석유재고량</a:t>
            </a:r>
            <a:r>
              <a:rPr lang="en-US" altLang="ko-KR" b="1" u="sng" baseline="30000" dirty="0" smtClean="0">
                <a:latin typeface="맑은 고딕" pitchFamily="50" charset="-127"/>
                <a:ea typeface="맑은 고딕" pitchFamily="50" charset="-127"/>
              </a:rPr>
              <a:t>1)</a:t>
            </a:r>
            <a:endParaRPr lang="ko-KR" altLang="en-US" baseline="30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TextBox 1"/>
          <p:cNvSpPr txBox="1"/>
          <p:nvPr/>
        </p:nvSpPr>
        <p:spPr>
          <a:xfrm>
            <a:off x="4696718" y="6025841"/>
            <a:ext cx="3240361" cy="41084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  주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: 1)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월말기준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300" b="1" dirty="0" err="1" smtClean="0">
                <a:latin typeface="맑은 고딕" pitchFamily="50" charset="-127"/>
                <a:ea typeface="맑은 고딕" pitchFamily="50" charset="-127"/>
              </a:rPr>
              <a:t>전략적비축유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 미포함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: EIA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169" name="_x186650016" descr="EMB00001de824c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60" y="3573015"/>
            <a:ext cx="3972632" cy="2421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171" name="_x186650096" descr="EMB00001de824c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73015"/>
            <a:ext cx="3888432" cy="2421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39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499992" y="6525344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2"/>
                </a:solidFill>
              </a:rPr>
              <a:t>3</a:t>
            </a:r>
            <a:endParaRPr lang="ko-KR" altLang="en-US" sz="1200" b="1" dirty="0">
              <a:solidFill>
                <a:schemeClr val="tx2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B4FA0">
              <a:alpha val="95000"/>
            </a:srgbClr>
          </a:solidFill>
          <a:ln>
            <a:solidFill>
              <a:srgbClr val="0B4F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4644008" y="3284984"/>
            <a:ext cx="44486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4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국내외 경제 여건</a:t>
            </a:r>
            <a:endParaRPr lang="ko-KR" altLang="en-US" sz="44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2771800" y="3356992"/>
            <a:ext cx="6224206" cy="1526039"/>
            <a:chOff x="373596" y="2293954"/>
            <a:chExt cx="2686236" cy="1310015"/>
          </a:xfrm>
        </p:grpSpPr>
        <p:cxnSp>
          <p:nvCxnSpPr>
            <p:cNvPr id="18" name="직선 연결선 17"/>
            <p:cNvCxnSpPr/>
            <p:nvPr/>
          </p:nvCxnSpPr>
          <p:spPr>
            <a:xfrm>
              <a:off x="373596" y="3041776"/>
              <a:ext cx="2686236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>
              <a:off x="805644" y="2293954"/>
              <a:ext cx="1250" cy="1310015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직사각형 19"/>
          <p:cNvSpPr/>
          <p:nvPr/>
        </p:nvSpPr>
        <p:spPr>
          <a:xfrm>
            <a:off x="6948264" y="4345940"/>
            <a:ext cx="21194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altLang="ko-KR" sz="28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ko-KR" altLang="en-US" sz="28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국내 경제</a:t>
            </a:r>
            <a:endParaRPr lang="ko-KR" altLang="en-US" sz="28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직사각형 20"/>
          <p:cNvSpPr/>
          <p:nvPr/>
        </p:nvSpPr>
        <p:spPr>
          <a:xfrm rot="2700000">
            <a:off x="7279812" y="518895"/>
            <a:ext cx="2415750" cy="360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 rot="2700000">
            <a:off x="7899104" y="404197"/>
            <a:ext cx="1512168" cy="116712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16200000">
            <a:off x="8424000" y="0"/>
            <a:ext cx="720000" cy="720000"/>
          </a:xfrm>
          <a:prstGeom prst="triangle">
            <a:avLst>
              <a:gd name="adj" fmla="val 100000"/>
            </a:avLst>
          </a:prstGeom>
          <a:solidFill>
            <a:schemeClr val="bg1">
              <a:alpha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4499992" y="652534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12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870176" y="3307631"/>
            <a:ext cx="1133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kern="0" dirty="0" smtClean="0">
                <a:solidFill>
                  <a:schemeClr val="bg1"/>
                </a:solidFill>
                <a:latin typeface="한컴 윤고딕 250" pitchFamily="18" charset="-127"/>
                <a:ea typeface="한컴 윤고딕 250" pitchFamily="18" charset="-127"/>
              </a:rPr>
              <a:t>Ⅰ</a:t>
            </a:r>
            <a:r>
              <a:rPr lang="en-US" altLang="ko-KR" sz="4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한컴 윤고딕 250" pitchFamily="18" charset="-127"/>
                <a:ea typeface="한컴 윤고딕 250" pitchFamily="18" charset="-127"/>
              </a:rPr>
              <a:t>.</a:t>
            </a:r>
            <a:endParaRPr lang="ko-KR" altLang="en-US" sz="4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한컴 윤고딕 250" pitchFamily="18" charset="-127"/>
              <a:ea typeface="한컴 윤고딕 25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929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052736"/>
            <a:ext cx="1835696" cy="45719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13750" y="570746"/>
            <a:ext cx="23166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2</a:t>
            </a:r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국내 경제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499992" y="652534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13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순서도: 연결자 15"/>
          <p:cNvSpPr/>
          <p:nvPr/>
        </p:nvSpPr>
        <p:spPr>
          <a:xfrm>
            <a:off x="255734" y="1556792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/>
          <p:cNvSpPr txBox="1"/>
          <p:nvPr/>
        </p:nvSpPr>
        <p:spPr>
          <a:xfrm>
            <a:off x="1475656" y="23395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소매 판매액 지수</a:t>
            </a:r>
            <a:endParaRPr lang="ko-KR" altLang="en-US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TextBox 1"/>
          <p:cNvSpPr txBox="1"/>
          <p:nvPr/>
        </p:nvSpPr>
        <p:spPr>
          <a:xfrm>
            <a:off x="179512" y="5949280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통계청</a:t>
            </a:r>
            <a:endParaRPr lang="ko-KR" altLang="en-US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431033" y="1412776"/>
            <a:ext cx="9037511" cy="827738"/>
          </a:xfrm>
          <a:prstGeom prst="rect">
            <a:avLst/>
          </a:prstGeom>
        </p:spPr>
        <p:txBody>
          <a:bodyPr lIns="91430" tIns="45715" rIns="91430" bIns="45715"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+mj-lt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2"/>
                </a:solidFill>
                <a:latin typeface="+mj-lt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9pPr>
          </a:lstStyle>
          <a:p>
            <a:pPr marL="0" indent="0">
              <a:buNone/>
            </a:pPr>
            <a:r>
              <a:rPr lang="en-US" altLang="ko-KR" sz="2300" b="0" dirty="0" smtClean="0">
                <a:latin typeface="한컴 윤고딕 250" pitchFamily="18" charset="-127"/>
                <a:ea typeface="한컴 윤고딕 250" pitchFamily="18" charset="-127"/>
              </a:rPr>
              <a:t>(</a:t>
            </a:r>
            <a:r>
              <a:rPr lang="ko-KR" altLang="en-US" sz="2300" b="0" dirty="0" smtClean="0">
                <a:latin typeface="한컴 윤고딕 250" pitchFamily="18" charset="-127"/>
                <a:ea typeface="한컴 윤고딕 250" pitchFamily="18" charset="-127"/>
              </a:rPr>
              <a:t>민간소비</a:t>
            </a:r>
            <a:r>
              <a:rPr lang="en-US" altLang="ko-KR" sz="2300" b="0" dirty="0" smtClean="0">
                <a:latin typeface="한컴 윤고딕 250" pitchFamily="18" charset="-127"/>
                <a:ea typeface="한컴 윤고딕 250" pitchFamily="18" charset="-127"/>
              </a:rPr>
              <a:t>) </a:t>
            </a:r>
            <a:r>
              <a:rPr lang="ko-KR" altLang="en-US" sz="2300" b="0" dirty="0" smtClean="0">
                <a:latin typeface="한컴 윤고딕 250" pitchFamily="18" charset="-127"/>
                <a:ea typeface="한컴 윤고딕 250" pitchFamily="18" charset="-127"/>
              </a:rPr>
              <a:t>개별소비세 </a:t>
            </a:r>
            <a:r>
              <a:rPr lang="ko-KR" altLang="en-US" sz="2300" b="0" dirty="0">
                <a:latin typeface="한컴 윤고딕 250" pitchFamily="18" charset="-127"/>
                <a:ea typeface="한컴 윤고딕 250" pitchFamily="18" charset="-127"/>
              </a:rPr>
              <a:t>인하 </a:t>
            </a:r>
            <a:r>
              <a:rPr lang="ko-KR" altLang="en-US" sz="2300" b="0" dirty="0" smtClean="0">
                <a:latin typeface="한컴 윤고딕 250" pitchFamily="18" charset="-127"/>
                <a:ea typeface="한컴 윤고딕 250" pitchFamily="18" charset="-127"/>
              </a:rPr>
              <a:t>종료</a:t>
            </a:r>
            <a:r>
              <a:rPr lang="en-US" altLang="ko-KR" sz="1800" b="0" dirty="0" smtClean="0">
                <a:latin typeface="한컴 윤고딕 250" pitchFamily="18" charset="-127"/>
                <a:ea typeface="한컴 윤고딕 250" pitchFamily="18" charset="-127"/>
              </a:rPr>
              <a:t>(2012.12</a:t>
            </a:r>
            <a:r>
              <a:rPr lang="ko-KR" altLang="en-US" sz="1800" b="0" dirty="0" smtClean="0">
                <a:latin typeface="한컴 윤고딕 250" pitchFamily="18" charset="-127"/>
                <a:ea typeface="한컴 윤고딕 250" pitchFamily="18" charset="-127"/>
              </a:rPr>
              <a:t>월말</a:t>
            </a:r>
            <a:r>
              <a:rPr lang="en-US" altLang="ko-KR" sz="1800" b="0" dirty="0" smtClean="0">
                <a:latin typeface="한컴 윤고딕 250" pitchFamily="18" charset="-127"/>
                <a:ea typeface="한컴 윤고딕 250" pitchFamily="18" charset="-127"/>
              </a:rPr>
              <a:t>), </a:t>
            </a:r>
            <a:r>
              <a:rPr lang="ko-KR" altLang="en-US" sz="2300" b="0" dirty="0">
                <a:latin typeface="한컴 윤고딕 250" pitchFamily="18" charset="-127"/>
                <a:ea typeface="한컴 윤고딕 250" pitchFamily="18" charset="-127"/>
              </a:rPr>
              <a:t>폭설 등 </a:t>
            </a:r>
            <a:r>
              <a:rPr lang="en-US" altLang="ko-KR" sz="2300" b="0" dirty="0" smtClean="0">
                <a:latin typeface="한컴 윤고딕 250" pitchFamily="18" charset="-127"/>
                <a:ea typeface="한컴 윤고딕 250" pitchFamily="18" charset="-127"/>
              </a:rPr>
              <a:t>1~2</a:t>
            </a:r>
            <a:r>
              <a:rPr lang="ko-KR" altLang="en-US" sz="2300" b="0" dirty="0" err="1">
                <a:latin typeface="한컴 윤고딕 250" pitchFamily="18" charset="-127"/>
                <a:ea typeface="한컴 윤고딕 250" pitchFamily="18" charset="-127"/>
              </a:rPr>
              <a:t>월중</a:t>
            </a:r>
            <a:r>
              <a:rPr lang="ko-KR" altLang="en-US" sz="2300" b="0" dirty="0">
                <a:latin typeface="한컴 윤고딕 250" pitchFamily="18" charset="-127"/>
                <a:ea typeface="한컴 윤고딕 250" pitchFamily="18" charset="-127"/>
              </a:rPr>
              <a:t> </a:t>
            </a:r>
            <a:endParaRPr lang="en-US" altLang="ko-KR" sz="2300" b="0" dirty="0" smtClean="0">
              <a:latin typeface="한컴 윤고딕 250" pitchFamily="18" charset="-127"/>
              <a:ea typeface="한컴 윤고딕 250" pitchFamily="18" charset="-127"/>
            </a:endParaRPr>
          </a:p>
          <a:p>
            <a:pPr marL="0" indent="0">
              <a:buNone/>
            </a:pPr>
            <a:r>
              <a:rPr lang="ko-KR" altLang="en-US" sz="2300" b="0" dirty="0" smtClean="0">
                <a:latin typeface="한컴 윤고딕 250" pitchFamily="18" charset="-127"/>
                <a:ea typeface="한컴 윤고딕 250" pitchFamily="18" charset="-127"/>
              </a:rPr>
              <a:t>특이요인이 해소되면서 완만하나마 증가세를 지속</a:t>
            </a:r>
            <a:endParaRPr lang="ko-KR" altLang="en-US" sz="2300" b="0" dirty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" name="TextBox 10"/>
          <p:cNvSpPr txBox="1">
            <a:spLocks noChangeArrowheads="1"/>
          </p:cNvSpPr>
          <p:nvPr/>
        </p:nvSpPr>
        <p:spPr bwMode="auto">
          <a:xfrm>
            <a:off x="5004048" y="2348880"/>
            <a:ext cx="3707904" cy="637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36" tIns="41469" rIns="82936" bIns="41469">
            <a:spAutoFit/>
          </a:bodyPr>
          <a:lstStyle/>
          <a:p>
            <a:pPr algn="ctr" fontAlgn="base" latinLnBrk="0"/>
            <a:r>
              <a:rPr lang="ko-KR" altLang="en-US" b="1" u="sng" dirty="0"/>
              <a:t>소매유통업 경기전망지수</a:t>
            </a:r>
            <a:r>
              <a:rPr lang="en-US" altLang="ko-KR" b="1" u="sng" baseline="30000" dirty="0"/>
              <a:t>1)</a:t>
            </a:r>
            <a:r>
              <a:rPr lang="ko-KR" altLang="en-US" b="1" u="sng" dirty="0"/>
              <a:t> 및</a:t>
            </a:r>
            <a:endParaRPr lang="ko-KR" altLang="en-US" dirty="0"/>
          </a:p>
          <a:p>
            <a:pPr algn="ctr" fontAlgn="base" latinLnBrk="0"/>
            <a:r>
              <a:rPr lang="ko-KR" altLang="en-US" b="1" u="sng" dirty="0"/>
              <a:t>소매판매 증가율</a:t>
            </a:r>
            <a:endParaRPr lang="ko-KR" altLang="en-US" dirty="0"/>
          </a:p>
        </p:txBody>
      </p:sp>
      <p:sp>
        <p:nvSpPr>
          <p:cNvPr id="31" name="TextBox 1"/>
          <p:cNvSpPr txBox="1"/>
          <p:nvPr/>
        </p:nvSpPr>
        <p:spPr>
          <a:xfrm>
            <a:off x="4696718" y="5949280"/>
            <a:ext cx="4051746" cy="41084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주 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: 1</a:t>
            </a:r>
            <a:r>
              <a:rPr lang="en-US" altLang="ko-KR" b="1" dirty="0" smtClean="0">
                <a:latin typeface="+mj-lt"/>
                <a:ea typeface="맑은 고딕" pitchFamily="50" charset="-127"/>
              </a:rPr>
              <a:t>) </a:t>
            </a:r>
            <a:r>
              <a:rPr lang="ko-KR" altLang="en-US" b="1" dirty="0">
                <a:latin typeface="+mj-lt"/>
              </a:rPr>
              <a:t>백화점</a:t>
            </a:r>
            <a:r>
              <a:rPr lang="en-US" altLang="ko-KR" b="1" dirty="0">
                <a:latin typeface="+mj-lt"/>
              </a:rPr>
              <a:t>, </a:t>
            </a:r>
            <a:r>
              <a:rPr lang="ko-KR" altLang="en-US" b="1" dirty="0" err="1">
                <a:latin typeface="+mj-lt"/>
              </a:rPr>
              <a:t>대형마트</a:t>
            </a:r>
            <a:r>
              <a:rPr lang="ko-KR" altLang="en-US" b="1" dirty="0">
                <a:latin typeface="+mj-lt"/>
              </a:rPr>
              <a:t> 등 소매유통업체</a:t>
            </a:r>
            <a:r>
              <a:rPr lang="en-US" altLang="ko-KR" b="1" dirty="0">
                <a:latin typeface="+mj-lt"/>
              </a:rPr>
              <a:t>(950</a:t>
            </a:r>
            <a:r>
              <a:rPr lang="ko-KR" altLang="en-US" b="1" dirty="0" err="1">
                <a:latin typeface="+mj-lt"/>
              </a:rPr>
              <a:t>여개</a:t>
            </a:r>
            <a:r>
              <a:rPr lang="en-US" altLang="ko-KR" b="1" dirty="0">
                <a:latin typeface="+mj-lt"/>
              </a:rPr>
              <a:t>)</a:t>
            </a:r>
            <a:r>
              <a:rPr lang="ko-KR" altLang="en-US" b="1" dirty="0">
                <a:latin typeface="+mj-lt"/>
              </a:rPr>
              <a:t>들의 </a:t>
            </a:r>
            <a:r>
              <a:rPr lang="ko-KR" altLang="en-US" b="1" dirty="0" err="1">
                <a:latin typeface="+mj-lt"/>
              </a:rPr>
              <a:t>업황</a:t>
            </a:r>
            <a:r>
              <a:rPr lang="ko-KR" altLang="en-US" b="1" dirty="0">
                <a:latin typeface="+mj-lt"/>
              </a:rPr>
              <a:t> </a:t>
            </a:r>
            <a:endParaRPr lang="en-US" altLang="ko-KR" b="1" dirty="0" smtClean="0">
              <a:latin typeface="+mj-lt"/>
            </a:endParaRPr>
          </a:p>
          <a:p>
            <a:pPr fontAlgn="base"/>
            <a:r>
              <a:rPr lang="en-US" altLang="ko-KR" b="1" dirty="0">
                <a:latin typeface="+mj-lt"/>
              </a:rPr>
              <a:t> </a:t>
            </a:r>
            <a:r>
              <a:rPr lang="en-US" altLang="ko-KR" b="1" dirty="0" smtClean="0">
                <a:latin typeface="+mj-lt"/>
              </a:rPr>
              <a:t>         </a:t>
            </a:r>
            <a:r>
              <a:rPr lang="ko-KR" altLang="en-US" b="1" dirty="0" smtClean="0">
                <a:latin typeface="+mj-lt"/>
              </a:rPr>
              <a:t>전망을 </a:t>
            </a:r>
            <a:r>
              <a:rPr lang="ko-KR" altLang="en-US" b="1" dirty="0">
                <a:latin typeface="+mj-lt"/>
              </a:rPr>
              <a:t>나타내는 </a:t>
            </a:r>
            <a:r>
              <a:rPr lang="ko-KR" altLang="en-US" b="1" dirty="0" smtClean="0">
                <a:latin typeface="+mj-lt"/>
              </a:rPr>
              <a:t>지수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    </a:t>
            </a:r>
            <a:endParaRPr lang="ko-KR" altLang="en-US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193" name="_x185946200" descr="EMB00001de824e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33" y="2998538"/>
            <a:ext cx="4032876" cy="295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195" name="_x185946760" descr="EMB00001de824e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614" y="2996952"/>
            <a:ext cx="404485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1"/>
          <p:cNvSpPr txBox="1"/>
          <p:nvPr/>
        </p:nvSpPr>
        <p:spPr>
          <a:xfrm>
            <a:off x="4427984" y="6330528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대한상공회의소</a:t>
            </a:r>
            <a:endParaRPr lang="ko-KR" altLang="en-US" b="1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0944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052736"/>
            <a:ext cx="1835696" cy="45719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13750" y="570746"/>
            <a:ext cx="23166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2</a:t>
            </a:r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국내 경제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499992" y="6525344"/>
            <a:ext cx="593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14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순서도: 연결자 15"/>
          <p:cNvSpPr/>
          <p:nvPr/>
        </p:nvSpPr>
        <p:spPr>
          <a:xfrm>
            <a:off x="255734" y="1484784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/>
          <p:cNvSpPr txBox="1"/>
          <p:nvPr/>
        </p:nvSpPr>
        <p:spPr>
          <a:xfrm>
            <a:off x="1691680" y="305966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설비투자지수</a:t>
            </a:r>
            <a:endParaRPr lang="ko-KR" altLang="en-US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TextBox 1"/>
          <p:cNvSpPr txBox="1"/>
          <p:nvPr/>
        </p:nvSpPr>
        <p:spPr>
          <a:xfrm>
            <a:off x="251520" y="5949280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통계청</a:t>
            </a:r>
            <a:endParaRPr lang="ko-KR" altLang="en-US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431033" y="1340768"/>
            <a:ext cx="9325543" cy="576064"/>
          </a:xfrm>
          <a:prstGeom prst="rect">
            <a:avLst/>
          </a:prstGeom>
        </p:spPr>
        <p:txBody>
          <a:bodyPr lIns="91430" tIns="45715" rIns="91430" bIns="45715"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+mj-lt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2"/>
                </a:solidFill>
                <a:latin typeface="+mj-lt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9pPr>
          </a:lstStyle>
          <a:p>
            <a:pPr marL="0" indent="0">
              <a:buNone/>
            </a:pPr>
            <a:r>
              <a:rPr lang="en-US" altLang="ko-KR" sz="2200" b="0" dirty="0" smtClean="0">
                <a:latin typeface="한컴 윤고딕 250" pitchFamily="18" charset="-127"/>
                <a:ea typeface="한컴 윤고딕 250" pitchFamily="18" charset="-127"/>
              </a:rPr>
              <a:t>(</a:t>
            </a:r>
            <a:r>
              <a:rPr lang="ko-KR" altLang="en-US" sz="2200" b="0" dirty="0" smtClean="0">
                <a:latin typeface="한컴 윤고딕 250" pitchFamily="18" charset="-127"/>
                <a:ea typeface="한컴 윤고딕 250" pitchFamily="18" charset="-127"/>
              </a:rPr>
              <a:t>설비투자</a:t>
            </a:r>
            <a:r>
              <a:rPr lang="en-US" altLang="ko-KR" sz="2200" b="0" dirty="0" smtClean="0">
                <a:latin typeface="한컴 윤고딕 250" pitchFamily="18" charset="-127"/>
                <a:ea typeface="한컴 윤고딕 250" pitchFamily="18" charset="-127"/>
              </a:rPr>
              <a:t>) </a:t>
            </a:r>
            <a:r>
              <a:rPr lang="ko-KR" altLang="en-US" sz="2200" b="0" dirty="0" smtClean="0">
                <a:latin typeface="한컴 윤고딕 250" pitchFamily="18" charset="-127"/>
                <a:ea typeface="한컴 윤고딕 250" pitchFamily="18" charset="-127"/>
              </a:rPr>
              <a:t>선행지표 및 투자심리 개선 등으로 완만한 회복세</a:t>
            </a:r>
            <a:endParaRPr lang="ko-KR" altLang="en-US" sz="2200" b="0" dirty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" name="TextBox 1"/>
          <p:cNvSpPr txBox="1"/>
          <p:nvPr/>
        </p:nvSpPr>
        <p:spPr>
          <a:xfrm>
            <a:off x="4840734" y="6021288"/>
            <a:ext cx="4051746" cy="20542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주 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: 1</a:t>
            </a:r>
            <a:r>
              <a:rPr lang="en-US" altLang="ko-KR" b="1" dirty="0" smtClean="0">
                <a:latin typeface="+mj-lt"/>
                <a:ea typeface="맑은 고딕" pitchFamily="50" charset="-127"/>
              </a:rPr>
              <a:t>) (  )</a:t>
            </a:r>
            <a:r>
              <a:rPr lang="ko-KR" altLang="en-US" b="1" dirty="0" smtClean="0">
                <a:latin typeface="+mj-lt"/>
                <a:ea typeface="맑은 고딕" pitchFamily="50" charset="-127"/>
              </a:rPr>
              <a:t>내는 전기대비 증감률</a:t>
            </a:r>
            <a:endParaRPr lang="ko-KR" altLang="en-US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7" name="TextBox 1"/>
          <p:cNvSpPr txBox="1"/>
          <p:nvPr/>
        </p:nvSpPr>
        <p:spPr>
          <a:xfrm>
            <a:off x="4572000" y="6258520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통계청</a:t>
            </a:r>
            <a:endParaRPr lang="ko-KR" altLang="en-US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217" name="_x185948680" descr="EMB00001de824f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73016"/>
            <a:ext cx="3960439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219" name="_x185945880" descr="EMB00001de824f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813" y="3573016"/>
            <a:ext cx="3807651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6012160" y="305966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국내 기계수주 </a:t>
            </a:r>
            <a:endParaRPr lang="ko-KR" altLang="en-US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19572" y="1916832"/>
            <a:ext cx="8208312" cy="710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ü"/>
            </a:pP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  기계수주 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등 선행지표가 개선 추세를 보이고 있으며 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대기업의 투자규모가 확대</a:t>
            </a: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*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될 </a:t>
            </a:r>
            <a:endParaRPr lang="en-US" altLang="ko-KR" dirty="0" smtClean="0">
              <a:latin typeface="한컴 윤고딕 250" pitchFamily="18" charset="-127"/>
              <a:ea typeface="한컴 윤고딕 250" pitchFamily="18" charset="-127"/>
            </a:endParaRPr>
          </a:p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</a:pP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    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것으로 예상</a:t>
            </a:r>
            <a:endParaRPr lang="en-US" altLang="ko-KR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971600" y="2636912"/>
            <a:ext cx="743882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200" b="1" dirty="0" smtClean="0">
                <a:latin typeface="+mj-lt"/>
              </a:rPr>
              <a:t>* 30</a:t>
            </a:r>
            <a:r>
              <a:rPr lang="ko-KR" altLang="en-US" sz="1200" b="1" dirty="0" err="1">
                <a:latin typeface="+mj-lt"/>
              </a:rPr>
              <a:t>대그룹의</a:t>
            </a:r>
            <a:r>
              <a:rPr lang="ko-KR" altLang="en-US" sz="1200" b="1" dirty="0">
                <a:latin typeface="+mj-lt"/>
              </a:rPr>
              <a:t> </a:t>
            </a:r>
            <a:r>
              <a:rPr lang="ko-KR" altLang="en-US" sz="1200" b="1" dirty="0" err="1">
                <a:latin typeface="+mj-lt"/>
              </a:rPr>
              <a:t>금년중</a:t>
            </a:r>
            <a:r>
              <a:rPr lang="ko-KR" altLang="en-US" sz="1200" b="1" dirty="0">
                <a:latin typeface="+mj-lt"/>
              </a:rPr>
              <a:t> 설비투자규모는 전년대비 </a:t>
            </a:r>
            <a:r>
              <a:rPr lang="en-US" altLang="ko-KR" sz="1200" b="1" dirty="0">
                <a:latin typeface="+mj-lt"/>
              </a:rPr>
              <a:t>9.6% </a:t>
            </a:r>
            <a:r>
              <a:rPr lang="ko-KR" altLang="en-US" sz="1200" b="1" dirty="0">
                <a:latin typeface="+mj-lt"/>
              </a:rPr>
              <a:t>늘어난 </a:t>
            </a:r>
            <a:r>
              <a:rPr lang="en-US" altLang="ko-KR" sz="1200" b="1" dirty="0">
                <a:latin typeface="+mj-lt"/>
              </a:rPr>
              <a:t>91.1</a:t>
            </a:r>
            <a:r>
              <a:rPr lang="ko-KR" altLang="en-US" sz="1200" b="1" dirty="0">
                <a:latin typeface="+mj-lt"/>
              </a:rPr>
              <a:t>조원으로 조사</a:t>
            </a:r>
            <a:r>
              <a:rPr lang="en-US" altLang="ko-KR" sz="1200" b="1" dirty="0">
                <a:latin typeface="+mj-lt"/>
              </a:rPr>
              <a:t>(</a:t>
            </a:r>
            <a:r>
              <a:rPr lang="ko-KR" altLang="en-US" sz="1100" b="1" dirty="0">
                <a:latin typeface="+mj-lt"/>
              </a:rPr>
              <a:t>산업통상자원부</a:t>
            </a:r>
            <a:r>
              <a:rPr lang="en-US" altLang="ko-KR" sz="1100" b="1" dirty="0">
                <a:latin typeface="+mj-lt"/>
              </a:rPr>
              <a:t>, 4.4</a:t>
            </a:r>
            <a:r>
              <a:rPr lang="ko-KR" altLang="en-US" sz="1100" b="1" dirty="0">
                <a:latin typeface="+mj-lt"/>
              </a:rPr>
              <a:t>일</a:t>
            </a:r>
            <a:r>
              <a:rPr lang="en-US" altLang="ko-KR" sz="1100" b="1" dirty="0">
                <a:latin typeface="+mj-lt"/>
              </a:rPr>
              <a:t>)</a:t>
            </a:r>
            <a:r>
              <a:rPr lang="ko-KR" altLang="en-US" sz="1100" b="1" dirty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3112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052736"/>
            <a:ext cx="1835696" cy="45719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13750" y="570746"/>
            <a:ext cx="23166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2</a:t>
            </a:r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국내 경제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499992" y="6525344"/>
            <a:ext cx="593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15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순서도: 연결자 15"/>
          <p:cNvSpPr/>
          <p:nvPr/>
        </p:nvSpPr>
        <p:spPr>
          <a:xfrm>
            <a:off x="255734" y="1484784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/>
          <p:cNvSpPr txBox="1"/>
          <p:nvPr/>
        </p:nvSpPr>
        <p:spPr>
          <a:xfrm>
            <a:off x="1835696" y="284364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dirty="0" err="1" smtClean="0">
                <a:latin typeface="맑은 고딕" pitchFamily="50" charset="-127"/>
                <a:ea typeface="맑은 고딕" pitchFamily="50" charset="-127"/>
              </a:rPr>
              <a:t>건설기성액</a:t>
            </a:r>
            <a:endParaRPr lang="ko-KR" altLang="en-US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TextBox 1"/>
          <p:cNvSpPr txBox="1"/>
          <p:nvPr/>
        </p:nvSpPr>
        <p:spPr>
          <a:xfrm>
            <a:off x="251520" y="5949280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통계청</a:t>
            </a:r>
            <a:endParaRPr lang="ko-KR" altLang="en-US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431033" y="1340768"/>
            <a:ext cx="9325543" cy="576064"/>
          </a:xfrm>
          <a:prstGeom prst="rect">
            <a:avLst/>
          </a:prstGeom>
        </p:spPr>
        <p:txBody>
          <a:bodyPr lIns="91430" tIns="45715" rIns="91430" bIns="45715"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+mj-lt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2"/>
                </a:solidFill>
                <a:latin typeface="+mj-lt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9pPr>
          </a:lstStyle>
          <a:p>
            <a:pPr marL="0" indent="0">
              <a:buNone/>
            </a:pPr>
            <a:r>
              <a:rPr lang="en-US" altLang="ko-KR" sz="2200" b="0" dirty="0" smtClean="0">
                <a:latin typeface="한컴 윤고딕 250" pitchFamily="18" charset="-127"/>
                <a:ea typeface="한컴 윤고딕 250" pitchFamily="18" charset="-127"/>
              </a:rPr>
              <a:t>(</a:t>
            </a:r>
            <a:r>
              <a:rPr lang="ko-KR" altLang="en-US" sz="2200" b="0" dirty="0" smtClean="0">
                <a:latin typeface="한컴 윤고딕 250" pitchFamily="18" charset="-127"/>
                <a:ea typeface="한컴 윤고딕 250" pitchFamily="18" charset="-127"/>
              </a:rPr>
              <a:t>건설투자</a:t>
            </a:r>
            <a:r>
              <a:rPr lang="en-US" altLang="ko-KR" sz="2200" b="0" dirty="0" smtClean="0">
                <a:latin typeface="한컴 윤고딕 250" pitchFamily="18" charset="-127"/>
                <a:ea typeface="한컴 윤고딕 250" pitchFamily="18" charset="-127"/>
              </a:rPr>
              <a:t>) SOC </a:t>
            </a:r>
            <a:r>
              <a:rPr lang="ko-KR" altLang="en-US" sz="2200" b="0" dirty="0">
                <a:latin typeface="한컴 윤고딕 250" pitchFamily="18" charset="-127"/>
                <a:ea typeface="한컴 윤고딕 250" pitchFamily="18" charset="-127"/>
              </a:rPr>
              <a:t>관련 재정집행 </a:t>
            </a:r>
            <a:r>
              <a:rPr lang="ko-KR" altLang="en-US" sz="2200" b="0" dirty="0" smtClean="0">
                <a:latin typeface="한컴 윤고딕 250" pitchFamily="18" charset="-127"/>
                <a:ea typeface="한컴 윤고딕 250" pitchFamily="18" charset="-127"/>
              </a:rPr>
              <a:t>지연 </a:t>
            </a:r>
            <a:r>
              <a:rPr lang="ko-KR" altLang="en-US" sz="2200" b="0" dirty="0">
                <a:latin typeface="한컴 윤고딕 250" pitchFamily="18" charset="-127"/>
                <a:ea typeface="한컴 윤고딕 250" pitchFamily="18" charset="-127"/>
              </a:rPr>
              <a:t>등에 따른 토목부문의 감소로 </a:t>
            </a:r>
            <a:endParaRPr lang="en-US" altLang="ko-KR" sz="2200" b="0" dirty="0" smtClean="0">
              <a:latin typeface="한컴 윤고딕 250" pitchFamily="18" charset="-127"/>
              <a:ea typeface="한컴 윤고딕 250" pitchFamily="18" charset="-127"/>
            </a:endParaRPr>
          </a:p>
          <a:p>
            <a:pPr marL="0" indent="0">
              <a:buNone/>
            </a:pPr>
            <a:r>
              <a:rPr lang="ko-KR" altLang="en-US" sz="2200" b="0" dirty="0" smtClean="0">
                <a:latin typeface="한컴 윤고딕 250" pitchFamily="18" charset="-127"/>
                <a:ea typeface="한컴 윤고딕 250" pitchFamily="18" charset="-127"/>
              </a:rPr>
              <a:t>회복세가 </a:t>
            </a:r>
            <a:r>
              <a:rPr lang="ko-KR" altLang="en-US" sz="2200" b="0" dirty="0">
                <a:latin typeface="한컴 윤고딕 250" pitchFamily="18" charset="-127"/>
                <a:ea typeface="한컴 윤고딕 250" pitchFamily="18" charset="-127"/>
              </a:rPr>
              <a:t>주춤하는 </a:t>
            </a:r>
            <a:r>
              <a:rPr lang="ko-KR" altLang="en-US" sz="2200" b="0" dirty="0" smtClean="0">
                <a:latin typeface="한컴 윤고딕 250" pitchFamily="18" charset="-127"/>
                <a:ea typeface="한컴 윤고딕 250" pitchFamily="18" charset="-127"/>
              </a:rPr>
              <a:t>모습</a:t>
            </a:r>
            <a:endParaRPr lang="ko-KR" altLang="en-US" sz="2200" b="0" dirty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" name="TextBox 1"/>
          <p:cNvSpPr txBox="1"/>
          <p:nvPr/>
        </p:nvSpPr>
        <p:spPr>
          <a:xfrm>
            <a:off x="4644008" y="5959884"/>
            <a:ext cx="4499992" cy="20542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ko-KR" altLang="en-US" b="1" dirty="0" smtClean="0">
                <a:latin typeface="+mj-lt"/>
                <a:ea typeface="맑은 고딕" pitchFamily="50" charset="-127"/>
              </a:rPr>
              <a:t>주 </a:t>
            </a:r>
            <a:r>
              <a:rPr lang="en-US" altLang="ko-KR" b="1" dirty="0" smtClean="0">
                <a:latin typeface="+mj-lt"/>
                <a:ea typeface="맑은 고딕" pitchFamily="50" charset="-127"/>
              </a:rPr>
              <a:t>: </a:t>
            </a:r>
            <a:r>
              <a:rPr lang="en-US" altLang="ko-KR" b="1" dirty="0">
                <a:latin typeface="+mj-lt"/>
              </a:rPr>
              <a:t>1) </a:t>
            </a:r>
            <a:r>
              <a:rPr lang="ko-KR" altLang="en-US" b="1" dirty="0">
                <a:latin typeface="+mj-lt"/>
              </a:rPr>
              <a:t>중앙정부 및 공공기관 </a:t>
            </a:r>
            <a:r>
              <a:rPr lang="ko-KR" altLang="en-US" b="1" dirty="0" smtClean="0">
                <a:latin typeface="+mj-lt"/>
              </a:rPr>
              <a:t>기준</a:t>
            </a:r>
            <a:r>
              <a:rPr lang="en-US" altLang="ko-KR" b="1" dirty="0" smtClean="0">
                <a:latin typeface="+mj-lt"/>
              </a:rPr>
              <a:t>, 2</a:t>
            </a:r>
            <a:r>
              <a:rPr lang="en-US" altLang="ko-KR" b="1" dirty="0">
                <a:latin typeface="+mj-lt"/>
              </a:rPr>
              <a:t>) 2013.2/4~4/4</a:t>
            </a:r>
            <a:r>
              <a:rPr lang="ko-KR" altLang="en-US" b="1" dirty="0">
                <a:latin typeface="+mj-lt"/>
              </a:rPr>
              <a:t>분기 균등 배분</a:t>
            </a:r>
          </a:p>
          <a:p>
            <a:pPr fontAlgn="base"/>
            <a:r>
              <a:rPr lang="en-US" altLang="ko-KR" b="1" dirty="0" smtClean="0">
                <a:latin typeface="+mj-lt"/>
              </a:rPr>
              <a:t>      3</a:t>
            </a:r>
            <a:r>
              <a:rPr lang="en-US" altLang="ko-KR" b="1" dirty="0">
                <a:latin typeface="+mj-lt"/>
              </a:rPr>
              <a:t>) 2013.1/4</a:t>
            </a:r>
            <a:r>
              <a:rPr lang="ko-KR" altLang="en-US" b="1" dirty="0">
                <a:latin typeface="+mj-lt"/>
              </a:rPr>
              <a:t>분기는 잠정치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7" name="TextBox 1"/>
          <p:cNvSpPr txBox="1"/>
          <p:nvPr/>
        </p:nvSpPr>
        <p:spPr>
          <a:xfrm>
            <a:off x="4355976" y="6330528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b="1" dirty="0" err="1" smtClean="0">
                <a:latin typeface="맑은 고딕" pitchFamily="50" charset="-127"/>
                <a:ea typeface="맑은 고딕" pitchFamily="50" charset="-127"/>
              </a:rPr>
              <a:t>기획재정부</a:t>
            </a:r>
            <a:endParaRPr lang="ko-KR" altLang="en-US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5220072" y="2852936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u="sng" dirty="0" smtClean="0">
                <a:latin typeface="맑은 고딕" pitchFamily="50" charset="-127"/>
                <a:ea typeface="맑은 고딕" pitchFamily="50" charset="-127"/>
              </a:rPr>
              <a:t>SOC </a:t>
            </a:r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재정집행 실적 및 계획 </a:t>
            </a:r>
            <a:endParaRPr lang="ko-KR" altLang="en-US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19572" y="2358509"/>
            <a:ext cx="82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ü"/>
            </a:pP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  </a:t>
            </a: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1/4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분기중 정부예산 기준 </a:t>
            </a:r>
            <a:r>
              <a:rPr lang="ko-KR" altLang="en-US" dirty="0" err="1">
                <a:latin typeface="한컴 윤고딕 250" pitchFamily="18" charset="-127"/>
                <a:ea typeface="한컴 윤고딕 250" pitchFamily="18" charset="-127"/>
              </a:rPr>
              <a:t>재정집행률이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en-US" altLang="ko-KR" dirty="0">
                <a:latin typeface="한컴 윤고딕 250" pitchFamily="18" charset="-127"/>
                <a:ea typeface="한컴 윤고딕 250" pitchFamily="18" charset="-127"/>
              </a:rPr>
              <a:t>28.2%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로 당초 계획</a:t>
            </a:r>
            <a:r>
              <a:rPr lang="en-US" altLang="ko-KR" sz="1600" dirty="0">
                <a:latin typeface="한컴 윤고딕 250" pitchFamily="18" charset="-127"/>
                <a:ea typeface="한컴 윤고딕 250" pitchFamily="18" charset="-127"/>
              </a:rPr>
              <a:t>(30%)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에 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미달</a:t>
            </a:r>
            <a:endParaRPr lang="en-US" altLang="ko-KR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41" name="_x185945720" descr="EMB00001de825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9" r="1871" b="3326"/>
          <a:stretch>
            <a:fillRect/>
          </a:stretch>
        </p:blipFill>
        <p:spPr bwMode="auto">
          <a:xfrm>
            <a:off x="4680012" y="3356992"/>
            <a:ext cx="424787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43" name="_x185945160" descr="EMB00001de8250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8" r="1004" b="2858"/>
          <a:stretch>
            <a:fillRect/>
          </a:stretch>
        </p:blipFill>
        <p:spPr bwMode="auto">
          <a:xfrm>
            <a:off x="557410" y="3356992"/>
            <a:ext cx="3766813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339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052736"/>
            <a:ext cx="1835696" cy="45719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13750" y="570746"/>
            <a:ext cx="23166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2</a:t>
            </a:r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국내 경제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499992" y="652534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16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순서도: 연결자 15"/>
          <p:cNvSpPr/>
          <p:nvPr/>
        </p:nvSpPr>
        <p:spPr>
          <a:xfrm>
            <a:off x="251520" y="1556792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395536" y="1412776"/>
            <a:ext cx="8208912" cy="576064"/>
          </a:xfrm>
          <a:prstGeom prst="rect">
            <a:avLst/>
          </a:prstGeom>
        </p:spPr>
        <p:txBody>
          <a:bodyPr lIns="91430" tIns="45715" rIns="91430" bIns="45715"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+mj-lt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2"/>
                </a:solidFill>
                <a:latin typeface="+mj-lt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9pPr>
          </a:lstStyle>
          <a:p>
            <a:pPr marL="0" indent="0">
              <a:buNone/>
            </a:pPr>
            <a:r>
              <a:rPr lang="en-US" altLang="ko-KR" sz="2400" b="0" dirty="0" smtClean="0">
                <a:latin typeface="한컴 윤고딕 250" pitchFamily="18" charset="-127"/>
                <a:ea typeface="한컴 윤고딕 250" pitchFamily="18" charset="-127"/>
              </a:rPr>
              <a:t>(</a:t>
            </a:r>
            <a:r>
              <a:rPr lang="ko-KR" altLang="en-US" sz="2400" b="0" dirty="0" smtClean="0">
                <a:latin typeface="한컴 윤고딕 250" pitchFamily="18" charset="-127"/>
                <a:ea typeface="한컴 윤고딕 250" pitchFamily="18" charset="-127"/>
              </a:rPr>
              <a:t>상품수출</a:t>
            </a:r>
            <a:r>
              <a:rPr lang="en-US" altLang="ko-KR" sz="2400" b="0" dirty="0" smtClean="0">
                <a:latin typeface="한컴 윤고딕 250" pitchFamily="18" charset="-127"/>
                <a:ea typeface="한컴 윤고딕 250" pitchFamily="18" charset="-127"/>
              </a:rPr>
              <a:t>) 4</a:t>
            </a:r>
            <a:r>
              <a:rPr lang="ko-KR" altLang="en-US" sz="2400" b="0" dirty="0" err="1" smtClean="0">
                <a:latin typeface="한컴 윤고딕 250" pitchFamily="18" charset="-127"/>
                <a:ea typeface="한컴 윤고딕 250" pitchFamily="18" charset="-127"/>
              </a:rPr>
              <a:t>월중</a:t>
            </a:r>
            <a:r>
              <a:rPr lang="ko-KR" altLang="en-US" sz="2400" b="0" dirty="0" smtClean="0">
                <a:latin typeface="한컴 윤고딕 250" pitchFamily="18" charset="-127"/>
                <a:ea typeface="한컴 윤고딕 250" pitchFamily="18" charset="-127"/>
              </a:rPr>
              <a:t> 수출은 </a:t>
            </a:r>
            <a:r>
              <a:rPr lang="ko-KR" altLang="en-US" sz="2400" b="0" dirty="0" smtClean="0">
                <a:latin typeface="한컴 윤고딕 250" pitchFamily="18" charset="-127"/>
                <a:ea typeface="한컴 윤고딕 250" pitchFamily="18" charset="-127"/>
              </a:rPr>
              <a:t>전년동월대비 </a:t>
            </a:r>
            <a:r>
              <a:rPr lang="en-US" altLang="ko-KR" sz="2400" b="0" dirty="0" smtClean="0">
                <a:latin typeface="한컴 윤고딕 250" pitchFamily="18" charset="-127"/>
                <a:ea typeface="한컴 윤고딕 250" pitchFamily="18" charset="-127"/>
              </a:rPr>
              <a:t>0.4% </a:t>
            </a:r>
            <a:r>
              <a:rPr lang="ko-KR" altLang="en-US" sz="2400" b="0" dirty="0" smtClean="0">
                <a:latin typeface="한컴 윤고딕 250" pitchFamily="18" charset="-127"/>
                <a:ea typeface="한컴 윤고딕 250" pitchFamily="18" charset="-127"/>
              </a:rPr>
              <a:t>증가</a:t>
            </a:r>
            <a:endParaRPr lang="ko-KR" altLang="en-US" sz="2400" b="0" dirty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468144" y="2060848"/>
            <a:ext cx="82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ü"/>
            </a:pP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품목별로는 </a:t>
            </a: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IT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제품 수출이 휴대폰</a:t>
            </a: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, 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반도체를 중심으로 높은 증가세를 지속</a:t>
            </a:r>
            <a:endParaRPr lang="en-US" altLang="ko-KR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2289" name="_x178860984" descr="EMB00001de8258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140968"/>
            <a:ext cx="3870573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2267744" y="2636912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수출 </a:t>
            </a:r>
            <a:endParaRPr lang="ko-KR" altLang="en-US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TextBox 1"/>
          <p:cNvSpPr txBox="1"/>
          <p:nvPr/>
        </p:nvSpPr>
        <p:spPr>
          <a:xfrm>
            <a:off x="251520" y="6165304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관세청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산업통상자원부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5" name="표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039580"/>
              </p:ext>
            </p:extLst>
          </p:nvPr>
        </p:nvGraphicFramePr>
        <p:xfrm>
          <a:off x="4849884" y="3068960"/>
          <a:ext cx="3970589" cy="3448500"/>
        </p:xfrm>
        <a:graphic>
          <a:graphicData uri="http://schemas.openxmlformats.org/drawingml/2006/table">
            <a:tbl>
              <a:tblPr/>
              <a:tblGrid>
                <a:gridCol w="1153410"/>
                <a:gridCol w="704294"/>
                <a:gridCol w="704294"/>
                <a:gridCol w="638644"/>
                <a:gridCol w="769947"/>
              </a:tblGrid>
              <a:tr h="302434"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　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12.4/4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13.1/4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월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월</a:t>
                      </a:r>
                      <a:r>
                        <a:rPr lang="en-US" sz="1200" b="1" kern="0" spc="0" baseline="3000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p)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비    </a:t>
                      </a:r>
                      <a:r>
                        <a:rPr lang="en-US" sz="1200" b="1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I      T </a:t>
                      </a:r>
                      <a:endParaRPr lang="en-US" sz="11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△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2.5 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△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1.8 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△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2.2 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△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3.5 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marL="0" marR="0" indent="0" algn="di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1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선 박</a:t>
                      </a:r>
                      <a:endParaRPr lang="ko-KR" altLang="en-US" sz="1200" kern="0" spc="-10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△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37.6 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△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27.0 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△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14.4 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△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45.9 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marL="0" marR="0" indent="0" algn="di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1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자 동 차</a:t>
                      </a:r>
                      <a:endParaRPr lang="ko-KR" altLang="en-US" sz="1200" kern="0" spc="-10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△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0.8 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0.1 </a:t>
                      </a:r>
                      <a:endParaRPr lang="en-US" sz="1100" kern="0" spc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△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5.6 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0.6 </a:t>
                      </a:r>
                      <a:endParaRPr lang="en-US" sz="1100" kern="0" spc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marL="0" marR="0" indent="0" algn="di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1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석유제품</a:t>
                      </a:r>
                      <a:endParaRPr lang="ko-KR" altLang="en-US" sz="1200" kern="0" spc="-10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11.9 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4.2 </a:t>
                      </a:r>
                      <a:endParaRPr lang="en-US" sz="1100" kern="0" spc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3.0 </a:t>
                      </a:r>
                      <a:endParaRPr lang="en-US" sz="1100" kern="0" spc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△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11.2 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marL="0" marR="0" indent="0" algn="di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1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철 강</a:t>
                      </a:r>
                      <a:endParaRPr lang="ko-KR" altLang="en-US" sz="1200" kern="0" spc="-10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△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6.7 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△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6.7 </a:t>
                      </a:r>
                      <a:endParaRPr lang="ko-KR" altLang="en-US" sz="1100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△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8.1</a:t>
                      </a:r>
                      <a:endParaRPr lang="ko-KR" altLang="en-US" sz="1100" kern="0" spc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△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8.0 </a:t>
                      </a:r>
                      <a:endParaRPr lang="ko-KR" altLang="en-US" sz="1100" kern="0" spc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I     T </a:t>
                      </a:r>
                      <a:endParaRPr lang="en-US" sz="11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7.0 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9.4 </a:t>
                      </a:r>
                      <a:endParaRPr lang="en-US" sz="1100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9.5 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16.2 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marL="0" marR="0" indent="0" algn="di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38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디스플레이패널</a:t>
                      </a:r>
                      <a:endParaRPr lang="ko-KR" altLang="en-US" sz="1200" kern="0" spc="-29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7.3 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9.0 </a:t>
                      </a:r>
                      <a:endParaRPr lang="en-US" sz="1100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4.6 </a:t>
                      </a:r>
                      <a:endParaRPr lang="en-US" sz="1100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0.4 </a:t>
                      </a:r>
                      <a:endParaRPr lang="en-US" sz="1100" kern="0" spc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marL="0" marR="0" indent="0" algn="di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17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반 도 체</a:t>
                      </a:r>
                      <a:endParaRPr lang="ko-KR" altLang="en-US" sz="1200" kern="0" spc="-17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6.8 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5.7 </a:t>
                      </a:r>
                      <a:endParaRPr lang="en-US" sz="1100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7.0 </a:t>
                      </a:r>
                      <a:endParaRPr lang="en-US" sz="1100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12.8 </a:t>
                      </a:r>
                      <a:endParaRPr lang="en-US" sz="1100" kern="0" spc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marL="0" marR="0" indent="0" algn="di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100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휴</a:t>
                      </a:r>
                      <a:r>
                        <a:rPr lang="ko-KR" altLang="en-US" sz="1200" kern="0" spc="-1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 대 폰</a:t>
                      </a:r>
                      <a:endParaRPr lang="ko-KR" altLang="en-US" sz="1200" kern="0" spc="-10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20.0 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25.4 </a:t>
                      </a:r>
                      <a:endParaRPr lang="en-US" sz="1100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24.5 </a:t>
                      </a:r>
                      <a:endParaRPr lang="en-US" sz="1100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>
                      <a:noFill/>
                    </a:lnL>
                    <a:lnR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54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52.6 </a:t>
                      </a:r>
                      <a:endParaRPr lang="en-US" sz="1100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52243" marR="52243" marT="26121" marB="26121" anchor="ctr">
                    <a:lnL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702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6058748" y="2564904"/>
            <a:ext cx="2545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품목별수출 </a:t>
            </a:r>
            <a:endParaRPr lang="ko-KR" altLang="en-US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7593268" y="2852936"/>
            <a:ext cx="1299212" cy="253025"/>
          </a:xfrm>
          <a:prstGeom prst="rect">
            <a:avLst/>
          </a:prstGeom>
        </p:spPr>
        <p:txBody>
          <a:bodyPr wrap="none" lIns="82936" tIns="41469" rIns="82936" bIns="41469">
            <a:spAutoFit/>
          </a:bodyPr>
          <a:lstStyle/>
          <a:p>
            <a:r>
              <a:rPr lang="en-US" altLang="ko-KR" sz="110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전년동기대비</a:t>
            </a:r>
            <a:r>
              <a:rPr lang="en-US" altLang="ko-KR" sz="1100" dirty="0" smtClean="0">
                <a:latin typeface="맑은 고딕" pitchFamily="50" charset="-127"/>
                <a:ea typeface="맑은 고딕" pitchFamily="50" charset="-127"/>
              </a:rPr>
              <a:t>, %)</a:t>
            </a: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4400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052736"/>
            <a:ext cx="1835696" cy="45719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13750" y="570746"/>
            <a:ext cx="23166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2</a:t>
            </a:r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국내 경제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499992" y="652534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17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순서도: 연결자 15"/>
          <p:cNvSpPr/>
          <p:nvPr/>
        </p:nvSpPr>
        <p:spPr>
          <a:xfrm>
            <a:off x="255734" y="1484784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539552" y="1340768"/>
            <a:ext cx="8280920" cy="998820"/>
          </a:xfrm>
          <a:prstGeom prst="rect">
            <a:avLst/>
          </a:prstGeom>
        </p:spPr>
        <p:txBody>
          <a:bodyPr lIns="91430" tIns="45715" rIns="91430" bIns="45715"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+mj-lt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2"/>
                </a:solidFill>
                <a:latin typeface="+mj-lt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9pPr>
          </a:lstStyle>
          <a:p>
            <a:pPr marL="0" indent="0">
              <a:buNone/>
            </a:pPr>
            <a:r>
              <a:rPr lang="en-US" altLang="ko-KR" sz="2400" b="0" dirty="0" smtClean="0">
                <a:latin typeface="한컴 윤고딕 250" pitchFamily="18" charset="-127"/>
                <a:ea typeface="한컴 윤고딕 250" pitchFamily="18" charset="-127"/>
              </a:rPr>
              <a:t>(</a:t>
            </a:r>
            <a:r>
              <a:rPr lang="ko-KR" altLang="en-US" sz="2400" b="0" dirty="0" smtClean="0">
                <a:latin typeface="한컴 윤고딕 250" pitchFamily="18" charset="-127"/>
                <a:ea typeface="한컴 윤고딕 250" pitchFamily="18" charset="-127"/>
              </a:rPr>
              <a:t>고 용</a:t>
            </a:r>
            <a:r>
              <a:rPr lang="en-US" altLang="ko-KR" sz="2400" b="0" dirty="0" smtClean="0">
                <a:latin typeface="한컴 윤고딕 250" pitchFamily="18" charset="-127"/>
                <a:ea typeface="한컴 윤고딕 250" pitchFamily="18" charset="-127"/>
              </a:rPr>
              <a:t>) </a:t>
            </a:r>
            <a:r>
              <a:rPr lang="ko-KR" altLang="en-US" sz="2400" b="0" dirty="0" smtClean="0">
                <a:latin typeface="한컴 윤고딕 250" pitchFamily="18" charset="-127"/>
                <a:ea typeface="한컴 윤고딕 250" pitchFamily="18" charset="-127"/>
              </a:rPr>
              <a:t>설 연휴 등 일시적 요인이 해소되면서 </a:t>
            </a:r>
            <a:r>
              <a:rPr lang="en-US" altLang="ko-KR" sz="2400" b="0" dirty="0" smtClean="0">
                <a:latin typeface="한컴 윤고딕 250" pitchFamily="18" charset="-127"/>
                <a:ea typeface="한컴 윤고딕 250" pitchFamily="18" charset="-127"/>
              </a:rPr>
              <a:t>3~4</a:t>
            </a:r>
            <a:r>
              <a:rPr lang="ko-KR" altLang="en-US" sz="2400" b="0" dirty="0" err="1" smtClean="0">
                <a:latin typeface="한컴 윤고딕 250" pitchFamily="18" charset="-127"/>
                <a:ea typeface="한컴 윤고딕 250" pitchFamily="18" charset="-127"/>
              </a:rPr>
              <a:t>월중</a:t>
            </a:r>
            <a:r>
              <a:rPr lang="ko-KR" altLang="en-US" sz="2400" b="0" dirty="0" smtClean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sz="2400" b="0" dirty="0" smtClean="0">
                <a:latin typeface="한컴 윤고딕 250" pitchFamily="18" charset="-127"/>
                <a:ea typeface="한컴 윤고딕 250" pitchFamily="18" charset="-127"/>
              </a:rPr>
              <a:t>취업자수가 </a:t>
            </a:r>
            <a:r>
              <a:rPr lang="ko-KR" altLang="en-US" sz="2400" b="0" dirty="0" smtClean="0">
                <a:latin typeface="한컴 윤고딕 250" pitchFamily="18" charset="-127"/>
                <a:ea typeface="한컴 윤고딕 250" pitchFamily="18" charset="-127"/>
              </a:rPr>
              <a:t>연속 늘어나는 등 </a:t>
            </a:r>
            <a:r>
              <a:rPr lang="ko-KR" altLang="en-US" sz="2400" b="0" dirty="0" smtClean="0">
                <a:latin typeface="한컴 윤고딕 250" pitchFamily="18" charset="-127"/>
                <a:ea typeface="한컴 윤고딕 250" pitchFamily="18" charset="-127"/>
              </a:rPr>
              <a:t>양호한 흐름을 지속</a:t>
            </a:r>
            <a:endParaRPr lang="ko-KR" altLang="en-US" sz="2400" b="0" dirty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719572" y="2348880"/>
            <a:ext cx="842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ü"/>
            </a:pP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정부의 추경예산 편성 등 일자리 지원 확대에 힘입어 꾸준한 증가세가 이어질 전망 </a:t>
            </a:r>
            <a:endParaRPr lang="en-US" altLang="ko-KR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2123728" y="305966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취업자수</a:t>
            </a:r>
            <a:endParaRPr lang="ko-KR" altLang="en-US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76056" y="305966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smtClean="0">
                <a:latin typeface="맑은 고딕" pitchFamily="50" charset="-127"/>
                <a:ea typeface="맑은 고딕" pitchFamily="50" charset="-127"/>
              </a:rPr>
              <a:t>추경을 통한 일자리 확충 계획</a:t>
            </a:r>
            <a:endParaRPr lang="ko-KR" altLang="en-US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TextBox 1"/>
          <p:cNvSpPr txBox="1"/>
          <p:nvPr/>
        </p:nvSpPr>
        <p:spPr>
          <a:xfrm>
            <a:off x="251520" y="5949280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통계청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183324"/>
              </p:ext>
            </p:extLst>
          </p:nvPr>
        </p:nvGraphicFramePr>
        <p:xfrm>
          <a:off x="5087606" y="3573016"/>
          <a:ext cx="3444834" cy="2376261"/>
        </p:xfrm>
        <a:graphic>
          <a:graphicData uri="http://schemas.openxmlformats.org/drawingml/2006/table">
            <a:tbl>
              <a:tblPr/>
              <a:tblGrid>
                <a:gridCol w="295856"/>
                <a:gridCol w="2060859"/>
                <a:gridCol w="1088119"/>
              </a:tblGrid>
              <a:tr h="264029">
                <a:tc gridSpan="3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▪맞춤형 일자리 창출 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(+2,000</a:t>
                      </a: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억원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)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4029">
                <a:tc>
                  <a:txBody>
                    <a:bodyPr/>
                    <a:lstStyle/>
                    <a:p>
                      <a:pPr marL="0" marR="38100" indent="-2159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38100" indent="-2159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8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공공부문 채용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38100" indent="-2159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8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+0.4</a:t>
                      </a:r>
                      <a:r>
                        <a:rPr lang="ko-KR" altLang="en-US" sz="1400" kern="0" spc="-8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만명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4029">
                <a:tc>
                  <a:txBody>
                    <a:bodyPr/>
                    <a:lstStyle/>
                    <a:p>
                      <a:pPr marL="0" marR="38100" indent="-2159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38100" indent="-2159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8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사회서비스 일자리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38100" indent="-2159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8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+1.9</a:t>
                      </a:r>
                      <a:r>
                        <a:rPr lang="ko-KR" altLang="en-US" sz="1400" kern="0" spc="-8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만명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4029">
                <a:tc>
                  <a:txBody>
                    <a:bodyPr/>
                    <a:lstStyle/>
                    <a:p>
                      <a:pPr marL="0" marR="38100" indent="-2159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38100" indent="-2159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8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지역공동체 일자리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38100" indent="-2159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8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+1.5</a:t>
                      </a:r>
                      <a:r>
                        <a:rPr lang="ko-KR" altLang="en-US" sz="1400" kern="0" spc="-8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만명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4029">
                <a:tc>
                  <a:txBody>
                    <a:bodyPr/>
                    <a:lstStyle/>
                    <a:p>
                      <a:pPr marL="0" marR="38100" indent="-2159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38100" indent="-2159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8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노인 일자리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38100" indent="-2159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8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+1.0</a:t>
                      </a:r>
                      <a:r>
                        <a:rPr lang="ko-KR" altLang="en-US" sz="1400" kern="0" spc="-8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만명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4029">
                <a:tc>
                  <a:txBody>
                    <a:bodyPr/>
                    <a:lstStyle/>
                    <a:p>
                      <a:pPr marL="0" marR="38100" indent="-2159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indent="-2159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8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장애인 일자리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indent="-2159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8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+0.3</a:t>
                      </a:r>
                      <a:r>
                        <a:rPr lang="ko-KR" altLang="en-US" sz="1400" kern="0" spc="-8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만명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29">
                <a:tc gridSpan="3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▪</a:t>
                      </a:r>
                      <a:r>
                        <a:rPr lang="ko-KR" altLang="en-US" sz="1400" b="1" kern="0" spc="-2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창업지원 지원규모 확충 </a:t>
                      </a:r>
                      <a:r>
                        <a:rPr lang="en-US" altLang="ko-KR" sz="1400" b="1" kern="0" spc="-2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(+600</a:t>
                      </a:r>
                      <a:r>
                        <a:rPr lang="ko-KR" altLang="en-US" sz="1400" b="1" kern="0" spc="-2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억원</a:t>
                      </a:r>
                      <a:r>
                        <a:rPr lang="en-US" altLang="ko-KR" sz="1400" b="1" kern="0" spc="-2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)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4029">
                <a:tc>
                  <a:txBody>
                    <a:bodyPr/>
                    <a:lstStyle/>
                    <a:p>
                      <a:pPr marL="0" marR="38100" indent="-2159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38100" indent="-2159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8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청년전용창업자금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38100" indent="-2159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8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+300</a:t>
                      </a:r>
                      <a:r>
                        <a:rPr lang="ko-KR" altLang="en-US" sz="1400" kern="0" spc="-8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억원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4029">
                <a:tc>
                  <a:txBody>
                    <a:bodyPr/>
                    <a:lstStyle/>
                    <a:p>
                      <a:pPr marL="0" marR="38100" indent="-2159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indent="-2159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8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중소기업 모태펀드 출자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8100" indent="-2159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8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+300</a:t>
                      </a:r>
                      <a:r>
                        <a:rPr lang="ko-KR" altLang="en-US" sz="1400" kern="0" spc="-8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억원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" name="TextBox 1"/>
          <p:cNvSpPr txBox="1"/>
          <p:nvPr/>
        </p:nvSpPr>
        <p:spPr>
          <a:xfrm>
            <a:off x="4819777" y="5949280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300" b="1" dirty="0" err="1" smtClean="0">
                <a:latin typeface="맑은 고딕" pitchFamily="50" charset="-127"/>
                <a:ea typeface="맑은 고딕" pitchFamily="50" charset="-127"/>
              </a:rPr>
              <a:t>기획재정부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321077168" descr="EMB0000111804b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56" y="3402863"/>
            <a:ext cx="4211960" cy="2546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6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052736"/>
            <a:ext cx="1835696" cy="45719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13750" y="570746"/>
            <a:ext cx="23166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2</a:t>
            </a:r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국내 경제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499992" y="652534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18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순서도: 연결자 15"/>
          <p:cNvSpPr/>
          <p:nvPr/>
        </p:nvSpPr>
        <p:spPr>
          <a:xfrm>
            <a:off x="107504" y="1700808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287017" y="1556792"/>
            <a:ext cx="8856983" cy="792088"/>
          </a:xfrm>
          <a:prstGeom prst="rect">
            <a:avLst/>
          </a:prstGeom>
        </p:spPr>
        <p:txBody>
          <a:bodyPr lIns="91430" tIns="45715" rIns="91430" bIns="45715"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+mj-lt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2"/>
                </a:solidFill>
                <a:latin typeface="+mj-lt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9pPr>
          </a:lstStyle>
          <a:p>
            <a:pPr marL="0" indent="0">
              <a:buNone/>
            </a:pPr>
            <a:r>
              <a:rPr lang="en-US" altLang="ko-KR" sz="2400" b="0" dirty="0" smtClean="0">
                <a:latin typeface="한컴 윤고딕 250" pitchFamily="18" charset="-127"/>
                <a:ea typeface="한컴 윤고딕 250" pitchFamily="18" charset="-127"/>
              </a:rPr>
              <a:t>(</a:t>
            </a:r>
            <a:r>
              <a:rPr lang="ko-KR" altLang="en-US" sz="2400" b="0" dirty="0" smtClean="0">
                <a:latin typeface="한컴 윤고딕 250" pitchFamily="18" charset="-127"/>
                <a:ea typeface="한컴 윤고딕 250" pitchFamily="18" charset="-127"/>
              </a:rPr>
              <a:t>물 가</a:t>
            </a:r>
            <a:r>
              <a:rPr lang="en-US" altLang="ko-KR" sz="2400" b="0" dirty="0" smtClean="0">
                <a:latin typeface="한컴 윤고딕 250" pitchFamily="18" charset="-127"/>
                <a:ea typeface="한컴 윤고딕 250" pitchFamily="18" charset="-127"/>
              </a:rPr>
              <a:t>) </a:t>
            </a:r>
            <a:r>
              <a:rPr lang="ko-KR" altLang="en-US" sz="2400" b="0" dirty="0" smtClean="0">
                <a:latin typeface="한컴 윤고딕 250" pitchFamily="18" charset="-127"/>
                <a:ea typeface="한컴 윤고딕 250" pitchFamily="18" charset="-127"/>
              </a:rPr>
              <a:t>국제원자재가격 하락</a:t>
            </a:r>
            <a:r>
              <a:rPr lang="en-US" altLang="ko-KR" sz="2400" b="0" dirty="0" smtClean="0">
                <a:latin typeface="한컴 윤고딕 250" pitchFamily="18" charset="-127"/>
                <a:ea typeface="한컴 윤고딕 250" pitchFamily="18" charset="-127"/>
              </a:rPr>
              <a:t>, </a:t>
            </a:r>
            <a:r>
              <a:rPr lang="ko-KR" altLang="en-US" sz="2400" b="0" dirty="0" smtClean="0">
                <a:latin typeface="한컴 윤고딕 250" pitchFamily="18" charset="-127"/>
                <a:ea typeface="한컴 윤고딕 250" pitchFamily="18" charset="-127"/>
              </a:rPr>
              <a:t>예년수준을 상회하는 봄철할인행사 등의 영향으로 소비자물가상승률이 </a:t>
            </a:r>
            <a:r>
              <a:rPr lang="en-US" altLang="ko-KR" sz="2400" b="0" dirty="0" smtClean="0">
                <a:latin typeface="한컴 윤고딕 250" pitchFamily="18" charset="-127"/>
                <a:ea typeface="한컴 윤고딕 250" pitchFamily="18" charset="-127"/>
              </a:rPr>
              <a:t>1%</a:t>
            </a:r>
            <a:r>
              <a:rPr lang="ko-KR" altLang="en-US" sz="2400" b="0" dirty="0" smtClean="0">
                <a:latin typeface="한컴 윤고딕 250" pitchFamily="18" charset="-127"/>
                <a:ea typeface="한컴 윤고딕 250" pitchFamily="18" charset="-127"/>
              </a:rPr>
              <a:t>대 초반의 낮은 수준을 지속 </a:t>
            </a:r>
            <a:endParaRPr lang="ko-KR" altLang="en-US" sz="2400" b="0" dirty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1547664" y="2499779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smtClean="0">
                <a:latin typeface="맑은 고딕" pitchFamily="50" charset="-127"/>
                <a:ea typeface="맑은 고딕" pitchFamily="50" charset="-127"/>
              </a:rPr>
              <a:t>소비자물가 상승률</a:t>
            </a:r>
            <a:endParaRPr lang="ko-KR" altLang="en-US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92080" y="2499779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smtClean="0">
                <a:latin typeface="맑은 고딕" pitchFamily="50" charset="-127"/>
                <a:ea typeface="맑은 고딕" pitchFamily="50" charset="-127"/>
              </a:rPr>
              <a:t>국제유가 및 석유류 가격</a:t>
            </a:r>
            <a:endParaRPr lang="ko-KR" altLang="en-US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TextBox 1"/>
          <p:cNvSpPr txBox="1"/>
          <p:nvPr/>
        </p:nvSpPr>
        <p:spPr>
          <a:xfrm>
            <a:off x="251520" y="5949280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통계청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TextBox 1"/>
          <p:cNvSpPr txBox="1"/>
          <p:nvPr/>
        </p:nvSpPr>
        <p:spPr>
          <a:xfrm>
            <a:off x="4572000" y="5949280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한국석유공사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pic>
        <p:nvPicPr>
          <p:cNvPr id="13313" name="_x174393576" descr="EMB00001de825d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34402"/>
            <a:ext cx="3784671" cy="291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pic>
        <p:nvPicPr>
          <p:cNvPr id="13315" name="_x188147064" descr="EMB00001cf44b3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777" y="3027808"/>
            <a:ext cx="3928687" cy="292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34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499992" y="6525344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2"/>
                </a:solidFill>
              </a:rPr>
              <a:t>3</a:t>
            </a:r>
            <a:endParaRPr lang="ko-KR" altLang="en-US" sz="1200" b="1" dirty="0">
              <a:solidFill>
                <a:schemeClr val="tx2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B4FA0">
              <a:alpha val="95000"/>
            </a:srgbClr>
          </a:solidFill>
          <a:ln>
            <a:solidFill>
              <a:srgbClr val="0B4F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5501604" y="3307631"/>
            <a:ext cx="25987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4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경제 전망</a:t>
            </a:r>
            <a:endParaRPr lang="ko-KR" altLang="en-US" sz="44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3923928" y="3356992"/>
            <a:ext cx="5072078" cy="1526039"/>
            <a:chOff x="373596" y="2293954"/>
            <a:chExt cx="2686236" cy="1310015"/>
          </a:xfrm>
        </p:grpSpPr>
        <p:cxnSp>
          <p:nvCxnSpPr>
            <p:cNvPr id="18" name="직선 연결선 17"/>
            <p:cNvCxnSpPr/>
            <p:nvPr/>
          </p:nvCxnSpPr>
          <p:spPr>
            <a:xfrm>
              <a:off x="373596" y="3041776"/>
              <a:ext cx="2686236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>
              <a:off x="805644" y="2293954"/>
              <a:ext cx="1250" cy="1310015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직사각형 20"/>
          <p:cNvSpPr/>
          <p:nvPr/>
        </p:nvSpPr>
        <p:spPr>
          <a:xfrm rot="2700000">
            <a:off x="7279812" y="518895"/>
            <a:ext cx="2415750" cy="360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직사각형 21"/>
          <p:cNvSpPr/>
          <p:nvPr/>
        </p:nvSpPr>
        <p:spPr>
          <a:xfrm rot="2700000">
            <a:off x="7899104" y="404197"/>
            <a:ext cx="1512168" cy="116712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이등변 삼각형 22"/>
          <p:cNvSpPr/>
          <p:nvPr/>
        </p:nvSpPr>
        <p:spPr>
          <a:xfrm rot="16200000">
            <a:off x="8424000" y="0"/>
            <a:ext cx="720000" cy="720000"/>
          </a:xfrm>
          <a:prstGeom prst="triangle">
            <a:avLst>
              <a:gd name="adj" fmla="val 100000"/>
            </a:avLst>
          </a:prstGeom>
          <a:solidFill>
            <a:schemeClr val="bg1">
              <a:alpha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652534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19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4734272" y="3356992"/>
            <a:ext cx="1061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kern="0" dirty="0" smtClean="0">
                <a:solidFill>
                  <a:schemeClr val="bg1"/>
                </a:solidFill>
                <a:latin typeface="한컴 윤고딕 250" pitchFamily="18" charset="-127"/>
                <a:ea typeface="한컴 윤고딕 250" pitchFamily="18" charset="-127"/>
              </a:rPr>
              <a:t>Ⅱ</a:t>
            </a:r>
            <a:r>
              <a:rPr lang="en-US" altLang="ko-KR" sz="4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>
                    <a:alpha val="95000"/>
                  </a:schemeClr>
                </a:solidFill>
                <a:latin typeface="한컴 윤고딕 250" pitchFamily="18" charset="-127"/>
                <a:ea typeface="한컴 윤고딕 250" pitchFamily="18" charset="-127"/>
              </a:rPr>
              <a:t>.</a:t>
            </a:r>
            <a:endParaRPr lang="ko-KR" altLang="en-US" sz="4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>
                  <a:alpha val="95000"/>
                </a:schemeClr>
              </a:solidFill>
              <a:latin typeface="한컴 윤고딕 250" pitchFamily="18" charset="-127"/>
              <a:ea typeface="한컴 윤고딕 25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8389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-13645" y="0"/>
            <a:ext cx="9144000" cy="6858000"/>
          </a:xfrm>
          <a:prstGeom prst="rect">
            <a:avLst/>
          </a:prstGeom>
          <a:solidFill>
            <a:srgbClr val="0B4FA0">
              <a:alpha val="95000"/>
            </a:srgbClr>
          </a:solidFill>
          <a:ln>
            <a:solidFill>
              <a:srgbClr val="0B4F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1187624" y="448796"/>
            <a:ext cx="170751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66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한컴 윤고딕 250" pitchFamily="18" charset="-127"/>
                <a:ea typeface="한컴 윤고딕 250" pitchFamily="18" charset="-127"/>
                <a:cs typeface="Arial" pitchFamily="34" charset="0"/>
              </a:rPr>
              <a:t>차례</a:t>
            </a:r>
            <a:endParaRPr lang="ko-KR" altLang="en-US" sz="36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한컴 윤고딕 250" pitchFamily="18" charset="-127"/>
              <a:ea typeface="한컴 윤고딕 250" pitchFamily="18" charset="-127"/>
              <a:cs typeface="Arial" pitchFamily="34" charset="0"/>
            </a:endParaRPr>
          </a:p>
        </p:txBody>
      </p:sp>
      <p:grpSp>
        <p:nvGrpSpPr>
          <p:cNvPr id="2" name="그룹 21"/>
          <p:cNvGrpSpPr/>
          <p:nvPr/>
        </p:nvGrpSpPr>
        <p:grpSpPr>
          <a:xfrm>
            <a:off x="-828600" y="-243408"/>
            <a:ext cx="6300192" cy="2276872"/>
            <a:chOff x="1794316" y="-1266643"/>
            <a:chExt cx="6072528" cy="5199699"/>
          </a:xfrm>
        </p:grpSpPr>
        <p:cxnSp>
          <p:nvCxnSpPr>
            <p:cNvPr id="18" name="직선 연결선 17"/>
            <p:cNvCxnSpPr/>
            <p:nvPr/>
          </p:nvCxnSpPr>
          <p:spPr>
            <a:xfrm>
              <a:off x="3503755" y="-1266643"/>
              <a:ext cx="0" cy="5199699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>
              <a:off x="1794316" y="2861321"/>
              <a:ext cx="6072528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그룹 25"/>
          <p:cNvGrpSpPr/>
          <p:nvPr/>
        </p:nvGrpSpPr>
        <p:grpSpPr>
          <a:xfrm rot="10800000">
            <a:off x="3635896" y="5085184"/>
            <a:ext cx="5508104" cy="3104964"/>
            <a:chOff x="1794316" y="-1266643"/>
            <a:chExt cx="6072528" cy="5199699"/>
          </a:xfrm>
        </p:grpSpPr>
        <p:cxnSp>
          <p:nvCxnSpPr>
            <p:cNvPr id="27" name="직선 연결선 26"/>
            <p:cNvCxnSpPr/>
            <p:nvPr/>
          </p:nvCxnSpPr>
          <p:spPr>
            <a:xfrm>
              <a:off x="3503755" y="-1266643"/>
              <a:ext cx="0" cy="5199699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/>
            <p:cNvCxnSpPr/>
            <p:nvPr/>
          </p:nvCxnSpPr>
          <p:spPr>
            <a:xfrm>
              <a:off x="1794316" y="2861321"/>
              <a:ext cx="6072528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직사각형 21"/>
          <p:cNvSpPr/>
          <p:nvPr/>
        </p:nvSpPr>
        <p:spPr>
          <a:xfrm>
            <a:off x="1187624" y="2062589"/>
            <a:ext cx="1133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kern="0" dirty="0" smtClean="0">
                <a:solidFill>
                  <a:schemeClr val="bg1"/>
                </a:solidFill>
                <a:latin typeface="한컴 윤고딕 250" pitchFamily="18" charset="-127"/>
                <a:ea typeface="한컴 윤고딕 250" pitchFamily="18" charset="-127"/>
              </a:rPr>
              <a:t>Ⅰ</a:t>
            </a:r>
            <a:r>
              <a:rPr lang="en-US" altLang="ko-KR" sz="36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한컴 윤고딕 250" pitchFamily="18" charset="-127"/>
                <a:ea typeface="한컴 윤고딕 250" pitchFamily="18" charset="-127"/>
              </a:rPr>
              <a:t>.</a:t>
            </a:r>
            <a:endParaRPr lang="ko-KR" altLang="en-US" sz="36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187624" y="3070701"/>
            <a:ext cx="1061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kern="0" dirty="0" smtClean="0">
                <a:solidFill>
                  <a:schemeClr val="bg1"/>
                </a:solidFill>
                <a:latin typeface="한컴 윤고딕 250" pitchFamily="18" charset="-127"/>
                <a:ea typeface="한컴 윤고딕 250" pitchFamily="18" charset="-127"/>
              </a:rPr>
              <a:t>Ⅱ</a:t>
            </a:r>
            <a:r>
              <a:rPr lang="en-US" altLang="ko-KR" sz="36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>
                    <a:alpha val="95000"/>
                  </a:schemeClr>
                </a:solidFill>
                <a:latin typeface="한컴 윤고딕 250" pitchFamily="18" charset="-127"/>
                <a:ea typeface="한컴 윤고딕 250" pitchFamily="18" charset="-127"/>
              </a:rPr>
              <a:t>.</a:t>
            </a:r>
            <a:endParaRPr lang="ko-KR" altLang="en-US" sz="36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>
                  <a:alpha val="95000"/>
                </a:schemeClr>
              </a:solidFill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187623" y="4222829"/>
            <a:ext cx="1133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600" kern="0" dirty="0" smtClean="0">
                <a:solidFill>
                  <a:schemeClr val="bg1"/>
                </a:solidFill>
                <a:latin typeface="한컴 윤고딕 250" pitchFamily="18" charset="-127"/>
                <a:ea typeface="한컴 윤고딕 250" pitchFamily="18" charset="-127"/>
              </a:rPr>
              <a:t>Ⅲ</a:t>
            </a:r>
            <a:r>
              <a:rPr lang="en-US" altLang="ko-KR" sz="36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한컴 윤고딕 250" pitchFamily="18" charset="-127"/>
                <a:ea typeface="한컴 윤고딕 250" pitchFamily="18" charset="-127"/>
              </a:rPr>
              <a:t>.</a:t>
            </a:r>
            <a:endParaRPr lang="ko-KR" altLang="en-US" sz="36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979712" y="2062589"/>
            <a:ext cx="421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한컴 윤고딕 250" pitchFamily="18" charset="-127"/>
                <a:ea typeface="한컴 윤고딕 250" pitchFamily="18" charset="-127"/>
                <a:cs typeface="Arial" pitchFamily="34" charset="0"/>
              </a:rPr>
              <a:t>국내외 경제 여건</a:t>
            </a:r>
            <a:endParaRPr lang="ko-KR" altLang="en-US" sz="36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한컴 윤고딕 250" pitchFamily="18" charset="-127"/>
              <a:ea typeface="한컴 윤고딕 250" pitchFamily="18" charset="-127"/>
              <a:cs typeface="Arial" pitchFamily="34" charset="0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979712" y="306896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한컴 윤고딕 250" pitchFamily="18" charset="-127"/>
                <a:ea typeface="한컴 윤고딕 250" pitchFamily="18" charset="-127"/>
                <a:cs typeface="Arial" pitchFamily="34" charset="0"/>
              </a:rPr>
              <a:t>경제 전망</a:t>
            </a:r>
            <a:endParaRPr lang="ko-KR" altLang="en-US" sz="36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한컴 윤고딕 250" pitchFamily="18" charset="-127"/>
              <a:ea typeface="한컴 윤고딕 250" pitchFamily="18" charset="-127"/>
              <a:cs typeface="Arial" pitchFamily="34" charset="0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1979712" y="4222829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한컴 윤고딕 250" pitchFamily="18" charset="-127"/>
                <a:ea typeface="한컴 윤고딕 250" pitchFamily="18" charset="-127"/>
                <a:cs typeface="Arial" pitchFamily="34" charset="0"/>
              </a:rPr>
              <a:t>우리 경제의 과제</a:t>
            </a:r>
            <a:endParaRPr lang="ko-KR" altLang="en-US" sz="36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한컴 윤고딕 250" pitchFamily="18" charset="-127"/>
              <a:ea typeface="한컴 윤고딕 250" pitchFamily="18" charset="-127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99992" y="6525344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2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35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0" y="1052736"/>
            <a:ext cx="1835696" cy="45719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113750" y="570746"/>
            <a:ext cx="21820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1.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경제성장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499992" y="652534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20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877303"/>
              </p:ext>
            </p:extLst>
          </p:nvPr>
        </p:nvGraphicFramePr>
        <p:xfrm>
          <a:off x="1331640" y="2132856"/>
          <a:ext cx="6552729" cy="3708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6549"/>
                <a:gridCol w="709236"/>
                <a:gridCol w="709236"/>
                <a:gridCol w="709236"/>
                <a:gridCol w="709236"/>
                <a:gridCol w="709236"/>
              </a:tblGrid>
              <a:tr h="345639">
                <a:tc rowSpan="2"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2"/>
                        </a:solidFill>
                        <a:latin typeface="+mj-lt"/>
                        <a:ea typeface="한컴 윤고딕 250" pitchFamily="18" charset="-12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2012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한컴 윤고딕 250" pitchFamily="18" charset="-127"/>
                      </a:endParaRPr>
                    </a:p>
                  </a:txBody>
                  <a:tcPr marL="58752" marR="58752" marT="16245" marB="16245"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2013</a:t>
                      </a:r>
                      <a:r>
                        <a:rPr kumimoji="0" lang="en-US" altLang="ko-KR" sz="1600" b="1" u="none" strike="noStrike" cap="none" normalizeH="0" baseline="3000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e)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한컴 윤고딕 250" pitchFamily="18" charset="-127"/>
                      </a:endParaRPr>
                    </a:p>
                  </a:txBody>
                  <a:tcPr marL="58752" marR="58752" marT="16245" marB="16245" anchor="ctr" horzOverflow="overflow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2014</a:t>
                      </a:r>
                      <a:r>
                        <a:rPr kumimoji="0" lang="en-US" altLang="ko-KR" sz="1600" b="1" u="none" strike="noStrike" cap="none" normalizeH="0" baseline="3000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e)</a:t>
                      </a:r>
                      <a:endParaRPr kumimoji="0" lang="ko-K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한컴 윤고딕 250" pitchFamily="18" charset="-127"/>
                      </a:endParaRPr>
                    </a:p>
                  </a:txBody>
                  <a:tcPr marL="58752" marR="58752" marT="16245" marB="1624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39">
                <a:tc vMerge="1">
                  <a:txBody>
                    <a:bodyPr/>
                    <a:lstStyle/>
                    <a:p>
                      <a:pPr latinLnBrk="1"/>
                      <a:endParaRPr lang="ko-KR" altLang="en-US" sz="1600" b="1" dirty="0">
                        <a:solidFill>
                          <a:schemeClr val="tx2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R w="12700" cap="flat" cmpd="sng" algn="ctr">
                      <a:solidFill>
                        <a:srgbClr val="DDF3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752" marR="58752" marT="16245" marB="16245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한컴 윤고딕 250" pitchFamily="18" charset="-127"/>
                        </a:rPr>
                        <a:t>상반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한컴 윤고딕 250" pitchFamily="18" charset="-127"/>
                      </a:endParaRPr>
                    </a:p>
                  </a:txBody>
                  <a:tcPr marL="58752" marR="58752" marT="16245" marB="1624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한컴 윤고딕 250" pitchFamily="18" charset="-127"/>
                        </a:rPr>
                        <a:t>하반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한컴 윤고딕 250" pitchFamily="18" charset="-127"/>
                      </a:endParaRPr>
                    </a:p>
                  </a:txBody>
                  <a:tcPr marL="58752" marR="58752" marT="16245" marB="16245" anchor="ctr" horzOverflow="overflow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한컴 윤고딕 250" pitchFamily="18" charset="-127"/>
                        </a:rPr>
                        <a:t>연간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한컴 윤고딕 250" pitchFamily="18" charset="-127"/>
                      </a:endParaRPr>
                    </a:p>
                  </a:txBody>
                  <a:tcPr marL="58752" marR="58752" marT="16245" marB="16245" anchor="ctr" horzOverflow="overflow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752" marR="58752" marT="16245" marB="16245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456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▪ 세계경제 성장률</a:t>
                      </a:r>
                      <a:r>
                        <a:rPr kumimoji="0" lang="en-US" altLang="ko-KR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(%)</a:t>
                      </a:r>
                      <a:r>
                        <a:rPr kumimoji="0" lang="en-US" altLang="ko-KR" sz="1800" b="0" u="none" strike="noStrike" cap="none" normalizeH="0" baseline="3000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1)</a:t>
                      </a:r>
                      <a:endParaRPr kumimoji="0" lang="ko-KR" altLang="en-US" sz="18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한컴 윤고딕 250" pitchFamily="18" charset="-127"/>
                      </a:endParaRPr>
                    </a:p>
                  </a:txBody>
                  <a:tcPr marL="58752" marR="58752" marT="16245" marB="16245" anchor="ctr" horzOverflow="overflow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3.2</a:t>
                      </a:r>
                      <a:endParaRPr lang="en-US" sz="105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3.0</a:t>
                      </a:r>
                      <a:endParaRPr lang="en-US" sz="105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3.6</a:t>
                      </a:r>
                      <a:endParaRPr lang="en-US" sz="105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3.3</a:t>
                      </a:r>
                      <a:endParaRPr lang="en-US" sz="105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3.9</a:t>
                      </a:r>
                      <a:endParaRPr lang="en-US" sz="105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456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     </a:t>
                      </a:r>
                      <a:r>
                        <a:rPr kumimoji="0" lang="ko-KR" altLang="en-US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미   국</a:t>
                      </a:r>
                      <a:endParaRPr kumimoji="0" lang="ko-KR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한컴 윤고딕 250" pitchFamily="18" charset="-127"/>
                      </a:endParaRPr>
                    </a:p>
                  </a:txBody>
                  <a:tcPr marL="58752" marR="58752" marT="16245" marB="16245" anchor="ctr" horzOverflow="overflow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2.2</a:t>
                      </a:r>
                      <a:endParaRPr lang="en-US" sz="105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1.8</a:t>
                      </a:r>
                      <a:endParaRPr lang="en-US" sz="105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1.9</a:t>
                      </a:r>
                      <a:endParaRPr lang="en-US" sz="105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1.8</a:t>
                      </a:r>
                      <a:endParaRPr lang="en-US" sz="105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2.8</a:t>
                      </a:r>
                      <a:endParaRPr lang="en-US" sz="120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</a:tr>
              <a:tr h="3456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     </a:t>
                      </a:r>
                      <a:r>
                        <a:rPr kumimoji="0" lang="ko-KR" altLang="en-US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일   본</a:t>
                      </a:r>
                      <a:r>
                        <a:rPr kumimoji="0" lang="en-US" altLang="ko-KR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 </a:t>
                      </a:r>
                      <a:endParaRPr kumimoji="0" lang="en-US" altLang="ko-K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한컴 윤고딕 250" pitchFamily="18" charset="-127"/>
                      </a:endParaRPr>
                    </a:p>
                  </a:txBody>
                  <a:tcPr marL="58752" marR="58752" marT="16245" marB="16245" anchor="ctr" horzOverflow="overflow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2.0</a:t>
                      </a:r>
                      <a:endParaRPr lang="en-US" sz="105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</a:t>
                      </a:r>
                      <a:endParaRPr lang="en-US" sz="105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3.0</a:t>
                      </a:r>
                      <a:endParaRPr lang="en-US" sz="105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1.5</a:t>
                      </a:r>
                      <a:endParaRPr lang="en-US" sz="105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1.3</a:t>
                      </a:r>
                      <a:endParaRPr lang="en-US" sz="120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</a:tr>
              <a:tr h="3456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     </a:t>
                      </a:r>
                      <a:r>
                        <a:rPr kumimoji="0" lang="ko-KR" altLang="en-US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유   </a:t>
                      </a:r>
                      <a:r>
                        <a:rPr kumimoji="0" lang="ko-KR" altLang="en-US" sz="1800" b="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로</a:t>
                      </a:r>
                      <a:endParaRPr kumimoji="0" lang="en-US" altLang="ko-K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한컴 윤고딕 250" pitchFamily="18" charset="-127"/>
                      </a:endParaRPr>
                    </a:p>
                  </a:txBody>
                  <a:tcPr marL="58752" marR="58752" marT="16245" marB="16245" anchor="ctr" horzOverflow="overflow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-0.6</a:t>
                      </a:r>
                      <a:endParaRPr lang="en-US" sz="105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-0.9</a:t>
                      </a:r>
                      <a:endParaRPr lang="en-US" sz="105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-0.1</a:t>
                      </a:r>
                      <a:endParaRPr lang="en-US" sz="105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-0.4</a:t>
                      </a:r>
                      <a:endParaRPr lang="en-US" sz="105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1.2</a:t>
                      </a:r>
                      <a:endParaRPr lang="en-US" sz="120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</a:tr>
              <a:tr h="3456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     </a:t>
                      </a:r>
                      <a:r>
                        <a:rPr kumimoji="0" lang="ko-KR" altLang="en-US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중   국</a:t>
                      </a:r>
                      <a:endParaRPr kumimoji="0" lang="en-US" altLang="ko-K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한컴 윤고딕 250" pitchFamily="18" charset="-127"/>
                      </a:endParaRPr>
                    </a:p>
                  </a:txBody>
                  <a:tcPr marL="58752" marR="58752" marT="16245" marB="16245" anchor="ctr" horzOverflow="overflow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7.8</a:t>
                      </a:r>
                      <a:endParaRPr lang="en-US" sz="105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8.2</a:t>
                      </a:r>
                      <a:endParaRPr lang="en-US" sz="105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8.3</a:t>
                      </a:r>
                      <a:endParaRPr lang="en-US" sz="105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8.2</a:t>
                      </a:r>
                      <a:endParaRPr lang="en-US" sz="105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8.2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</a:tr>
              <a:tr h="3456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▪ 세계교역 신장률</a:t>
                      </a:r>
                      <a:r>
                        <a:rPr kumimoji="0" lang="en-US" altLang="ko-KR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(%)</a:t>
                      </a:r>
                      <a:r>
                        <a:rPr kumimoji="0" lang="en-US" altLang="ko-KR" sz="1800" b="0" u="none" strike="noStrike" cap="none" normalizeH="0" baseline="3000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1)</a:t>
                      </a:r>
                      <a:endParaRPr kumimoji="0" lang="en-US" altLang="ko-K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한컴 윤고딕 250" pitchFamily="18" charset="-127"/>
                      </a:endParaRPr>
                    </a:p>
                  </a:txBody>
                  <a:tcPr marL="58752" marR="58752" marT="16245" marB="16245" anchor="ctr" horzOverflow="overflow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2.3</a:t>
                      </a:r>
                      <a:endParaRPr lang="en-US" sz="105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3.4</a:t>
                      </a:r>
                      <a:endParaRPr lang="en-US" sz="105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5.1</a:t>
                      </a:r>
                      <a:endParaRPr lang="en-US" sz="105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4.2</a:t>
                      </a:r>
                      <a:endParaRPr lang="en-US" sz="105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6.0</a:t>
                      </a:r>
                      <a:endParaRPr lang="en-US" sz="105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</a:tr>
              <a:tr h="3456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u="none" strike="noStrike" cap="none" spc="0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▪ </a:t>
                      </a:r>
                      <a:r>
                        <a:rPr kumimoji="0" lang="ko-KR" altLang="en-US" sz="1800" b="0" u="none" strike="noStrike" cap="none" spc="-150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원유도입단가</a:t>
                      </a:r>
                      <a:r>
                        <a:rPr kumimoji="0" lang="en-US" altLang="ko-KR" sz="1800" b="0" u="none" strike="noStrike" cap="none" spc="-150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(</a:t>
                      </a:r>
                      <a:r>
                        <a:rPr kumimoji="0" lang="ko-KR" altLang="en-US" sz="1800" b="0" u="none" strike="noStrike" cap="none" spc="-150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달러</a:t>
                      </a:r>
                      <a:r>
                        <a:rPr kumimoji="0" lang="en-US" altLang="ko-KR" sz="1800" b="0" u="none" strike="noStrike" cap="none" spc="-150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/</a:t>
                      </a:r>
                      <a:r>
                        <a:rPr kumimoji="0" lang="ko-KR" altLang="en-US" sz="1800" b="0" u="none" strike="noStrike" cap="none" spc="-150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배럴</a:t>
                      </a:r>
                      <a:r>
                        <a:rPr kumimoji="0" lang="en-US" altLang="ko-KR" sz="1800" b="0" u="none" strike="noStrike" cap="none" spc="-150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)</a:t>
                      </a:r>
                      <a:r>
                        <a:rPr kumimoji="0" lang="en-US" altLang="ko-KR" sz="1800" b="0" u="none" strike="noStrike" cap="none" spc="-150" normalizeH="0" baseline="3000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2)</a:t>
                      </a:r>
                      <a:endParaRPr kumimoji="0" lang="en-US" altLang="ko-KR" sz="1800" b="0" i="0" u="none" strike="noStrike" cap="none" spc="-150" normalizeH="0" baseline="300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한컴 윤고딕 250" pitchFamily="18" charset="-127"/>
                      </a:endParaRPr>
                    </a:p>
                  </a:txBody>
                  <a:tcPr marL="58752" marR="58752" marT="16245" marB="16245" anchor="ctr" horzOverflow="overflow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113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109</a:t>
                      </a:r>
                      <a:endParaRPr lang="en-US" sz="120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106</a:t>
                      </a:r>
                      <a:endParaRPr lang="en-US" sz="120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107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105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</a:tr>
              <a:tr h="3456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u="none" strike="noStrike" cap="none" spc="-100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▪ 기타원자재가격 상승률</a:t>
                      </a:r>
                      <a:r>
                        <a:rPr kumimoji="0" lang="en-US" altLang="ko-KR" sz="1800" b="0" u="none" strike="noStrike" cap="none" spc="-100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(%)</a:t>
                      </a:r>
                      <a:r>
                        <a:rPr kumimoji="0" lang="en-US" altLang="ko-KR" sz="1800" b="0" u="none" strike="noStrike" cap="none" spc="-100" normalizeH="0" baseline="30000" dirty="0" smtClean="0">
                          <a:ln>
                            <a:noFill/>
                          </a:ln>
                          <a:effectLst/>
                          <a:latin typeface="+mj-lt"/>
                          <a:ea typeface="한컴 윤고딕 250" pitchFamily="18" charset="-127"/>
                        </a:rPr>
                        <a:t>1)</a:t>
                      </a:r>
                      <a:endParaRPr kumimoji="0" lang="en-US" altLang="ko-KR" sz="1800" b="0" i="0" u="none" strike="noStrike" cap="none" spc="-100" normalizeH="0" baseline="300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한컴 윤고딕 250" pitchFamily="18" charset="-127"/>
                      </a:endParaRPr>
                    </a:p>
                  </a:txBody>
                  <a:tcPr marL="58752" marR="58752" marT="16245" marB="16245" anchor="ctr" horzOverflow="overflow"/>
                </a:tc>
                <a:tc>
                  <a:txBody>
                    <a:bodyPr/>
                    <a:lstStyle/>
                    <a:p>
                      <a:pPr marL="0" marR="88900" indent="0" algn="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-9.8</a:t>
                      </a:r>
                      <a:endParaRPr lang="en-US" sz="105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en-US" sz="105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en-US" sz="105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5.0</a:t>
                      </a:r>
                      <a:endParaRPr lang="en-US" sz="105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88900" indent="0" algn="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8.0</a:t>
                      </a:r>
                      <a:endParaRPr lang="en-US" sz="1050" b="1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7907" marR="17907" marT="17907" marB="17907" anchor="ctr"/>
                </a:tc>
              </a:tr>
            </a:tbl>
          </a:graphicData>
        </a:graphic>
      </p:graphicFrame>
      <p:sp>
        <p:nvSpPr>
          <p:cNvPr id="32" name="TextBox 10"/>
          <p:cNvSpPr txBox="1">
            <a:spLocks noChangeArrowheads="1"/>
          </p:cNvSpPr>
          <p:nvPr/>
        </p:nvSpPr>
        <p:spPr bwMode="auto">
          <a:xfrm>
            <a:off x="1439652" y="1557499"/>
            <a:ext cx="6120679" cy="514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36" tIns="41469" rIns="82936" bIns="41469">
            <a:spAutoFit/>
          </a:bodyPr>
          <a:lstStyle/>
          <a:p>
            <a:pPr algn="ctr" latinLnBrk="0" hangingPunct="0">
              <a:buClr>
                <a:srgbClr val="000000"/>
              </a:buClr>
              <a:buSzPct val="45000"/>
            </a:pPr>
            <a:r>
              <a:rPr lang="ko-KR" altLang="en-US" dirty="0">
                <a:solidFill>
                  <a:srgbClr val="000000"/>
                </a:solidFill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sz="2800" u="sng" dirty="0" smtClean="0">
                <a:latin typeface="한컴 윤고딕 250" pitchFamily="18" charset="-127"/>
                <a:ea typeface="한컴 윤고딕 250" pitchFamily="18" charset="-127"/>
              </a:rPr>
              <a:t>전망 전제치</a:t>
            </a:r>
            <a:r>
              <a:rPr lang="en-US" altLang="ko-KR" sz="2800" u="sng" dirty="0" smtClean="0">
                <a:latin typeface="한컴 윤고딕 250" pitchFamily="18" charset="-127"/>
                <a:ea typeface="한컴 윤고딕 250" pitchFamily="18" charset="-127"/>
              </a:rPr>
              <a:t>                                        </a:t>
            </a:r>
            <a:endParaRPr lang="en-US" altLang="ko-KR" u="sng" dirty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33" name="TextBox 47"/>
          <p:cNvSpPr txBox="1">
            <a:spLocks noChangeArrowheads="1"/>
          </p:cNvSpPr>
          <p:nvPr/>
        </p:nvSpPr>
        <p:spPr bwMode="auto">
          <a:xfrm>
            <a:off x="1260879" y="5959026"/>
            <a:ext cx="6479473" cy="422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36" tIns="41469" rIns="82936" bIns="41469">
            <a:spAutoFit/>
          </a:bodyPr>
          <a:lstStyle/>
          <a:p>
            <a:pPr algn="l" latinLnBrk="0"/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주 </a:t>
            </a:r>
            <a:r>
              <a:rPr lang="en-US" altLang="ko-KR" sz="1100" dirty="0" smtClean="0">
                <a:latin typeface="맑은 고딕" pitchFamily="50" charset="-127"/>
                <a:ea typeface="맑은 고딕" pitchFamily="50" charset="-127"/>
              </a:rPr>
              <a:t>: 1) 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전년동기대비 기준</a:t>
            </a:r>
            <a:endParaRPr lang="en-US" altLang="ko-KR" sz="1100" dirty="0" smtClean="0">
              <a:latin typeface="맑은 고딕" pitchFamily="50" charset="-127"/>
              <a:ea typeface="맑은 고딕" pitchFamily="50" charset="-127"/>
            </a:endParaRPr>
          </a:p>
          <a:p>
            <a:pPr algn="l" latinLnBrk="0"/>
            <a:r>
              <a:rPr lang="en-US" altLang="ko-KR" sz="1100" dirty="0" smtClean="0">
                <a:latin typeface="맑은 고딕" pitchFamily="50" charset="-127"/>
                <a:ea typeface="맑은 고딕" pitchFamily="50" charset="-127"/>
              </a:rPr>
              <a:t>     2) 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원유도입비중 </a:t>
            </a:r>
            <a:r>
              <a:rPr lang="en-US" altLang="ko-KR" sz="1100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100" dirty="0" err="1" smtClean="0">
                <a:latin typeface="맑은 고딕" pitchFamily="50" charset="-127"/>
                <a:ea typeface="맑은 고딕" pitchFamily="50" charset="-127"/>
              </a:rPr>
              <a:t>중동산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100" dirty="0" smtClean="0">
                <a:latin typeface="맑은 고딕" pitchFamily="50" charset="-127"/>
                <a:ea typeface="맑은 고딕" pitchFamily="50" charset="-127"/>
              </a:rPr>
              <a:t>80%, 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여타 </a:t>
            </a:r>
            <a:r>
              <a:rPr lang="en-US" altLang="ko-KR" sz="1100" dirty="0" smtClean="0">
                <a:latin typeface="맑은 고딕" pitchFamily="50" charset="-127"/>
                <a:ea typeface="맑은 고딕" pitchFamily="50" charset="-127"/>
              </a:rPr>
              <a:t>20%, 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기간 평균</a:t>
            </a:r>
            <a:r>
              <a:rPr lang="en-US" altLang="ko-KR" sz="1100" dirty="0" smtClean="0">
                <a:latin typeface="맑은 고딕" pitchFamily="50" charset="-127"/>
                <a:ea typeface="맑은 고딕" pitchFamily="50" charset="-127"/>
              </a:rPr>
              <a:t>, CIF 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기준</a:t>
            </a:r>
            <a:r>
              <a:rPr lang="en-US" altLang="ko-KR" sz="1100" dirty="0" smtClean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3973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04" name="Rectangle 10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05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06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07" name="Rectangle 6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08" name="Rectangle 10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09" name="Rectangle 1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11" name="Rectangle 16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12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13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14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15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16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17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18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19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20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21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22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23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24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25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26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27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28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29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30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31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32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33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34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35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36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37" name="Rectangle 3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38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39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40" name="Rectangle 6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41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42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43" name="Rectangle 6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44" name="Rectangle 5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45" name="Rectangle 56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46" name="Rectangle 58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49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50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51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52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54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57" name="Rectangle 9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59" name="Rectangle 96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479646" y="43939"/>
            <a:ext cx="184709" cy="369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30" tIns="45715" rIns="91430" bIns="4571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479646" y="43939"/>
            <a:ext cx="184709" cy="369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30" tIns="45715" rIns="91430" bIns="4571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4" name="직사각형 73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6" name="직사각형 75"/>
          <p:cNvSpPr/>
          <p:nvPr/>
        </p:nvSpPr>
        <p:spPr>
          <a:xfrm>
            <a:off x="113750" y="570746"/>
            <a:ext cx="21820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1.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경제성장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77" name="순서도: 연결자 76"/>
          <p:cNvSpPr/>
          <p:nvPr/>
        </p:nvSpPr>
        <p:spPr>
          <a:xfrm>
            <a:off x="323528" y="1556792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Rectangle 3"/>
          <p:cNvSpPr txBox="1">
            <a:spLocks noChangeArrowheads="1"/>
          </p:cNvSpPr>
          <p:nvPr/>
        </p:nvSpPr>
        <p:spPr>
          <a:xfrm>
            <a:off x="539553" y="1412776"/>
            <a:ext cx="5760639" cy="576064"/>
          </a:xfrm>
          <a:prstGeom prst="rect">
            <a:avLst/>
          </a:prstGeom>
        </p:spPr>
        <p:txBody>
          <a:bodyPr lIns="91430" tIns="45715" rIns="91430" bIns="45715"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+mj-lt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2"/>
                </a:solidFill>
                <a:latin typeface="+mj-lt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9pPr>
          </a:lstStyle>
          <a:p>
            <a:pPr marL="0" indent="0">
              <a:buNone/>
            </a:pPr>
            <a:r>
              <a:rPr lang="ko-KR" altLang="en-US" sz="2400" b="0" dirty="0" smtClean="0">
                <a:latin typeface="한컴 윤고딕 250" pitchFamily="18" charset="-127"/>
                <a:ea typeface="한컴 윤고딕 250" pitchFamily="18" charset="-127"/>
              </a:rPr>
              <a:t>우리경제는 </a:t>
            </a:r>
            <a:r>
              <a:rPr lang="ko-KR" altLang="en-US" sz="2400" b="0" dirty="0" err="1" smtClean="0">
                <a:latin typeface="한컴 윤고딕 250" pitchFamily="18" charset="-127"/>
                <a:ea typeface="한컴 윤고딕 250" pitchFamily="18" charset="-127"/>
              </a:rPr>
              <a:t>금년중</a:t>
            </a:r>
            <a:r>
              <a:rPr lang="ko-KR" altLang="en-US" sz="2400" b="0" dirty="0" smtClean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en-US" altLang="ko-KR" sz="2400" b="0" dirty="0" smtClean="0">
                <a:latin typeface="한컴 윤고딕 250" pitchFamily="18" charset="-127"/>
                <a:ea typeface="한컴 윤고딕 250" pitchFamily="18" charset="-127"/>
              </a:rPr>
              <a:t>2.6% </a:t>
            </a:r>
            <a:r>
              <a:rPr lang="ko-KR" altLang="en-US" sz="2400" b="0" dirty="0" smtClean="0">
                <a:latin typeface="한컴 윤고딕 250" pitchFamily="18" charset="-127"/>
                <a:ea typeface="한컴 윤고딕 250" pitchFamily="18" charset="-127"/>
              </a:rPr>
              <a:t>성장할 전망</a:t>
            </a:r>
            <a:endParaRPr lang="ko-KR" altLang="en-US" sz="2400" b="0" dirty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645164" y="3146287"/>
            <a:ext cx="3214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u="sng" dirty="0" smtClean="0">
                <a:latin typeface="맑은 고딕" pitchFamily="50" charset="-127"/>
                <a:ea typeface="맑은 고딕" pitchFamily="50" charset="-127"/>
              </a:rPr>
              <a:t>GDP </a:t>
            </a:r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전망경로</a:t>
            </a:r>
            <a:endParaRPr lang="ko-KR" altLang="en-US" b="1" u="sng" baseline="3000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9" name="_x20774568" descr="EMB00001668286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0" y="3515619"/>
            <a:ext cx="4032000" cy="271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_x235238200" descr="EMB00001668285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140" y="3515619"/>
            <a:ext cx="4032000" cy="2795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TextBox 80"/>
          <p:cNvSpPr txBox="1"/>
          <p:nvPr/>
        </p:nvSpPr>
        <p:spPr>
          <a:xfrm>
            <a:off x="5173557" y="3131773"/>
            <a:ext cx="3430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u="sng" dirty="0">
                <a:latin typeface="맑은 고딕" pitchFamily="50" charset="-127"/>
                <a:ea typeface="맑은 고딕" pitchFamily="50" charset="-127"/>
              </a:rPr>
              <a:t>GDP </a:t>
            </a:r>
            <a:r>
              <a:rPr lang="ko-KR" altLang="en-US" b="1" u="sng" dirty="0">
                <a:latin typeface="맑은 고딕" pitchFamily="50" charset="-127"/>
                <a:ea typeface="맑은 고딕" pitchFamily="50" charset="-127"/>
              </a:rPr>
              <a:t>및 동행지수 </a:t>
            </a:r>
            <a:r>
              <a:rPr lang="ko-KR" altLang="en-US" b="1" u="sng" dirty="0" err="1" smtClean="0">
                <a:latin typeface="맑은 고딕" pitchFamily="50" charset="-127"/>
                <a:ea typeface="맑은 고딕" pitchFamily="50" charset="-127"/>
              </a:rPr>
              <a:t>순환변동치</a:t>
            </a:r>
            <a:r>
              <a:rPr lang="en-US" altLang="ko-KR" b="1" u="sng" baseline="30000" dirty="0" smtClean="0">
                <a:latin typeface="맑은 고딕" pitchFamily="50" charset="-127"/>
                <a:ea typeface="맑은 고딕" pitchFamily="50" charset="-127"/>
              </a:rPr>
              <a:t>1)</a:t>
            </a:r>
            <a:endParaRPr lang="ko-KR" altLang="en-US" b="1" u="sng" baseline="30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2" name="TextBox 1"/>
          <p:cNvSpPr txBox="1"/>
          <p:nvPr/>
        </p:nvSpPr>
        <p:spPr>
          <a:xfrm>
            <a:off x="4644008" y="6251721"/>
            <a:ext cx="2715957" cy="37073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ko-KR" altLang="en-US" sz="1300" b="1" spc="-100" dirty="0" smtClean="0">
                <a:latin typeface="맑은 고딕" pitchFamily="50" charset="-127"/>
                <a:ea typeface="맑은 고딕" pitchFamily="50" charset="-127"/>
              </a:rPr>
              <a:t>주 </a:t>
            </a:r>
            <a:r>
              <a:rPr lang="en-US" altLang="ko-KR" sz="1300" b="1" spc="-100" dirty="0" smtClean="0">
                <a:latin typeface="맑은 고딕" pitchFamily="50" charset="-127"/>
                <a:ea typeface="맑은 고딕" pitchFamily="50" charset="-127"/>
              </a:rPr>
              <a:t>: 1) </a:t>
            </a:r>
            <a:r>
              <a:rPr lang="ko-KR" altLang="en-US" sz="1300" b="1" spc="-100" dirty="0" smtClean="0">
                <a:latin typeface="맑은 고딕" pitchFamily="50" charset="-127"/>
                <a:ea typeface="맑은 고딕" pitchFamily="50" charset="-127"/>
              </a:rPr>
              <a:t>음영은 </a:t>
            </a:r>
            <a:r>
              <a:rPr lang="ko-KR" altLang="en-US" sz="1300" b="1" spc="-100" dirty="0" err="1" smtClean="0">
                <a:latin typeface="맑은 고딕" pitchFamily="50" charset="-127"/>
                <a:ea typeface="맑은 고딕" pitchFamily="50" charset="-127"/>
              </a:rPr>
              <a:t>경기하강기를</a:t>
            </a:r>
            <a:r>
              <a:rPr lang="ko-KR" altLang="en-US" sz="1300" b="1" spc="-100" dirty="0" smtClean="0">
                <a:latin typeface="맑은 고딕" pitchFamily="50" charset="-127"/>
                <a:ea typeface="맑은 고딕" pitchFamily="50" charset="-127"/>
              </a:rPr>
              <a:t> 표시</a:t>
            </a:r>
            <a:endParaRPr lang="ko-KR" altLang="en-US" sz="1300" b="1" spc="-1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47818" y="2116638"/>
            <a:ext cx="8424428" cy="710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ü"/>
            </a:pP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금년 상반기중 </a:t>
            </a: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0.8% 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수준</a:t>
            </a:r>
            <a:r>
              <a:rPr lang="en-US" altLang="ko-KR" sz="1600" dirty="0" smtClean="0">
                <a:latin typeface="한컴 윤고딕 250" pitchFamily="18" charset="-127"/>
                <a:ea typeface="한컴 윤고딕 250" pitchFamily="18" charset="-127"/>
              </a:rPr>
              <a:t>(</a:t>
            </a:r>
            <a:r>
              <a:rPr lang="ko-KR" altLang="en-US" sz="1600" dirty="0" smtClean="0">
                <a:latin typeface="한컴 윤고딕 250" pitchFamily="18" charset="-127"/>
                <a:ea typeface="한컴 윤고딕 250" pitchFamily="18" charset="-127"/>
              </a:rPr>
              <a:t>전기대비</a:t>
            </a:r>
            <a:r>
              <a:rPr lang="en-US" altLang="ko-KR" sz="1600" dirty="0" smtClean="0">
                <a:latin typeface="한컴 윤고딕 250" pitchFamily="18" charset="-127"/>
                <a:ea typeface="한컴 윤고딕 250" pitchFamily="18" charset="-127"/>
              </a:rPr>
              <a:t>)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을 나타내어 국내경기가 지난해의 부진에서 </a:t>
            </a:r>
            <a:endParaRPr lang="en-US" altLang="ko-KR" dirty="0" smtClean="0">
              <a:latin typeface="한컴 윤고딕 250" pitchFamily="18" charset="-127"/>
              <a:ea typeface="한컴 윤고딕 250" pitchFamily="18" charset="-127"/>
            </a:endParaRPr>
          </a:p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</a:pP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   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점차 회복될 </a:t>
            </a:r>
            <a:r>
              <a:rPr lang="ko-KR" altLang="en-US" dirty="0" err="1" smtClean="0">
                <a:latin typeface="한컴 윤고딕 250" pitchFamily="18" charset="-127"/>
                <a:ea typeface="한컴 윤고딕 250" pitchFamily="18" charset="-127"/>
              </a:rPr>
              <a:t>정망</a:t>
            </a:r>
            <a:endParaRPr lang="en-US" altLang="ko-KR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TextBox 71"/>
          <p:cNvSpPr txBox="1"/>
          <p:nvPr/>
        </p:nvSpPr>
        <p:spPr>
          <a:xfrm>
            <a:off x="4321083" y="651314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21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09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04" name="Rectangle 10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05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06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07" name="Rectangle 6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08" name="Rectangle 10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09" name="Rectangle 1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11" name="Rectangle 16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12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13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14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15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16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17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18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19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20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21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22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23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24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25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26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27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28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29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30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31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32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33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34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35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36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37" name="Rectangle 3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38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39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40" name="Rectangle 6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41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42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43" name="Rectangle 6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44" name="Rectangle 5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45" name="Rectangle 56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46" name="Rectangle 58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49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50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51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52" name="Rectangle 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54" name="Rectangle 2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57" name="Rectangle 94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9759" name="Rectangle 96"/>
          <p:cNvSpPr>
            <a:spLocks noChangeArrowheads="1"/>
          </p:cNvSpPr>
          <p:nvPr/>
        </p:nvSpPr>
        <p:spPr bwMode="auto">
          <a:xfrm>
            <a:off x="4488223" y="27009"/>
            <a:ext cx="167555" cy="3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 anchor="ctr"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479646" y="43939"/>
            <a:ext cx="184709" cy="369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30" tIns="45715" rIns="91430" bIns="4571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479646" y="43939"/>
            <a:ext cx="184709" cy="369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30" tIns="45715" rIns="91430" bIns="4571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4" name="직사각형 73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6" name="직사각형 75"/>
          <p:cNvSpPr/>
          <p:nvPr/>
        </p:nvSpPr>
        <p:spPr>
          <a:xfrm>
            <a:off x="113750" y="570746"/>
            <a:ext cx="21820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1.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경제성장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21926" y="1556792"/>
            <a:ext cx="8424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ü"/>
            </a:pPr>
            <a:r>
              <a:rPr lang="en-US" altLang="ko-KR" sz="2400" dirty="0" smtClean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sz="2400" dirty="0" smtClean="0">
                <a:latin typeface="한컴 윤고딕 250" pitchFamily="18" charset="-127"/>
                <a:ea typeface="한컴 윤고딕 250" pitchFamily="18" charset="-127"/>
              </a:rPr>
              <a:t>성장에 대한 부문별 기여도를 보면 수출기여도가 내수를 상회</a:t>
            </a:r>
            <a:endParaRPr lang="en-US" altLang="ko-KR" sz="2400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066574" y="2626189"/>
            <a:ext cx="3214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수출</a:t>
            </a:r>
            <a:r>
              <a:rPr lang="en-US" altLang="ko-KR" b="1" u="sng" dirty="0" smtClean="0">
                <a:latin typeface="맑은 고딕"/>
                <a:ea typeface="맑은 고딕"/>
              </a:rPr>
              <a:t>•</a:t>
            </a:r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내수의 </a:t>
            </a:r>
            <a:r>
              <a:rPr lang="ko-KR" altLang="en-US" b="1" u="sng" dirty="0" err="1">
                <a:latin typeface="맑은 고딕" pitchFamily="50" charset="-127"/>
                <a:ea typeface="맑은 고딕" pitchFamily="50" charset="-127"/>
              </a:rPr>
              <a:t>순성장</a:t>
            </a:r>
            <a:r>
              <a:rPr lang="ko-KR" altLang="en-US" b="1" u="sng" dirty="0">
                <a:latin typeface="맑은 고딕" pitchFamily="50" charset="-127"/>
                <a:ea typeface="맑은 고딕" pitchFamily="50" charset="-127"/>
              </a:rPr>
              <a:t> 기여도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284415" y="2626189"/>
            <a:ext cx="3032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dirty="0">
                <a:latin typeface="맑은 고딕" pitchFamily="50" charset="-127"/>
                <a:ea typeface="맑은 고딕" pitchFamily="50" charset="-127"/>
              </a:rPr>
              <a:t>연간 </a:t>
            </a:r>
            <a:r>
              <a:rPr lang="ko-KR" altLang="en-US" b="1" u="sng" dirty="0" err="1">
                <a:latin typeface="맑은 고딕" pitchFamily="50" charset="-127"/>
                <a:ea typeface="맑은 고딕" pitchFamily="50" charset="-127"/>
              </a:rPr>
              <a:t>순성장</a:t>
            </a:r>
            <a:r>
              <a:rPr lang="ko-KR" altLang="en-US" b="1" u="sng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기여도</a:t>
            </a:r>
            <a:r>
              <a:rPr lang="en-US" altLang="ko-KR" b="1" u="sng" baseline="30000" dirty="0"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en-US" altLang="ko-KR" b="1" u="sng" baseline="30000" dirty="0" smtClean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 전망</a:t>
            </a:r>
            <a:endParaRPr lang="ko-KR" altLang="en-US" b="1" u="sng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3" name="_x234992744" descr="EMB00001668286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71" y="3131361"/>
            <a:ext cx="4032000" cy="297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4" name="표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466505"/>
              </p:ext>
            </p:extLst>
          </p:nvPr>
        </p:nvGraphicFramePr>
        <p:xfrm>
          <a:off x="4860032" y="3370616"/>
          <a:ext cx="3796079" cy="2356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9784"/>
                <a:gridCol w="711828"/>
                <a:gridCol w="711828"/>
                <a:gridCol w="723424"/>
                <a:gridCol w="759215"/>
              </a:tblGrid>
              <a:tr h="589090">
                <a:tc>
                  <a:txBody>
                    <a:bodyPr/>
                    <a:lstStyle/>
                    <a:p>
                      <a:pPr latinLnBrk="1"/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2010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2011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2012</a:t>
                      </a:r>
                      <a:endParaRPr lang="ko-KR" altLang="en-US" sz="1600" b="1" baseline="300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2013</a:t>
                      </a:r>
                      <a:r>
                        <a:rPr lang="en-US" altLang="ko-KR" sz="1600" b="1" baseline="30000" dirty="0" smtClean="0">
                          <a:latin typeface="맑은 고딕" pitchFamily="50" charset="-127"/>
                          <a:ea typeface="맑은 고딕" pitchFamily="50" charset="-127"/>
                        </a:rPr>
                        <a:t>e)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58909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▶GDP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6.3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3.7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2.0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2.6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58909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  수출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3.2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2.5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1.3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1.4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58909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  내수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3.1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1.2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0.8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1.2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5" name="TextBox 1"/>
          <p:cNvSpPr txBox="1"/>
          <p:nvPr/>
        </p:nvSpPr>
        <p:spPr>
          <a:xfrm>
            <a:off x="7788331" y="3035705"/>
            <a:ext cx="843749" cy="41084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ko-KR" sz="1300" b="1" spc="-100" dirty="0" smtClean="0">
                <a:latin typeface="맑은 고딕" pitchFamily="50" charset="-127"/>
                <a:ea typeface="맑은 고딕" pitchFamily="50" charset="-127"/>
              </a:rPr>
              <a:t>(%, %p)</a:t>
            </a:r>
            <a:endParaRPr lang="ko-KR" altLang="en-US" sz="1300" b="1" spc="-1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6" name="TextBox 1"/>
          <p:cNvSpPr txBox="1"/>
          <p:nvPr/>
        </p:nvSpPr>
        <p:spPr>
          <a:xfrm>
            <a:off x="4790008" y="5726974"/>
            <a:ext cx="4241344" cy="41084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주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: 1) 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I/O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표의 수입유발효과를 부문별로 차감</a:t>
            </a:r>
          </a:p>
        </p:txBody>
      </p:sp>
      <p:sp>
        <p:nvSpPr>
          <p:cNvPr id="69" name="직사각형 68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TextBox 69"/>
          <p:cNvSpPr txBox="1"/>
          <p:nvPr/>
        </p:nvSpPr>
        <p:spPr>
          <a:xfrm>
            <a:off x="4321083" y="651314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22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39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052736"/>
            <a:ext cx="1835696" cy="45719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13750" y="570746"/>
            <a:ext cx="141256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2.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고용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499992" y="6525344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23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순서도: 연결자 15"/>
          <p:cNvSpPr/>
          <p:nvPr/>
        </p:nvSpPr>
        <p:spPr>
          <a:xfrm>
            <a:off x="179512" y="1700808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395537" y="1520788"/>
            <a:ext cx="8856983" cy="396044"/>
          </a:xfrm>
          <a:prstGeom prst="rect">
            <a:avLst/>
          </a:prstGeom>
        </p:spPr>
        <p:txBody>
          <a:bodyPr lIns="91430" tIns="45715" rIns="91430" bIns="45715"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+mj-lt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2"/>
                </a:solidFill>
                <a:latin typeface="+mj-lt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9pPr>
          </a:lstStyle>
          <a:p>
            <a:pPr marL="0" indent="0">
              <a:buNone/>
            </a:pPr>
            <a:r>
              <a:rPr lang="ko-KR" altLang="en-US" sz="2400" b="0" dirty="0" err="1">
                <a:latin typeface="한컴 윤고딕 250" pitchFamily="18" charset="-127"/>
                <a:ea typeface="한컴 윤고딕 250" pitchFamily="18" charset="-127"/>
              </a:rPr>
              <a:t>금년중</a:t>
            </a:r>
            <a:r>
              <a:rPr lang="ko-KR" altLang="en-US" sz="2400" b="0" dirty="0">
                <a:latin typeface="한컴 윤고딕 250" pitchFamily="18" charset="-127"/>
                <a:ea typeface="한컴 윤고딕 250" pitchFamily="18" charset="-127"/>
              </a:rPr>
              <a:t> 취업자수는 </a:t>
            </a:r>
            <a:r>
              <a:rPr lang="en-US" altLang="ko-KR" sz="2400" b="0" dirty="0" smtClean="0">
                <a:latin typeface="한컴 윤고딕 250" pitchFamily="18" charset="-127"/>
                <a:ea typeface="한컴 윤고딕 250" pitchFamily="18" charset="-127"/>
              </a:rPr>
              <a:t>28</a:t>
            </a:r>
            <a:r>
              <a:rPr lang="ko-KR" altLang="en-US" sz="2400" b="0" dirty="0" err="1" smtClean="0">
                <a:latin typeface="한컴 윤고딕 250" pitchFamily="18" charset="-127"/>
                <a:ea typeface="한컴 윤고딕 250" pitchFamily="18" charset="-127"/>
              </a:rPr>
              <a:t>만명</a:t>
            </a:r>
            <a:r>
              <a:rPr lang="ko-KR" altLang="en-US" sz="2400" b="0" dirty="0" smtClean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sz="2400" b="0" dirty="0">
                <a:latin typeface="한컴 윤고딕 250" pitchFamily="18" charset="-127"/>
                <a:ea typeface="한컴 윤고딕 250" pitchFamily="18" charset="-127"/>
              </a:rPr>
              <a:t>내외 증가할 전망</a:t>
            </a:r>
            <a:r>
              <a:rPr lang="en-US" altLang="ko-KR" sz="2000" b="0" dirty="0">
                <a:latin typeface="한컴 윤고딕 250" pitchFamily="18" charset="-127"/>
                <a:ea typeface="한컴 윤고딕 250" pitchFamily="18" charset="-127"/>
              </a:rPr>
              <a:t>(2014</a:t>
            </a:r>
            <a:r>
              <a:rPr lang="ko-KR" altLang="en-US" sz="2000" b="0" dirty="0">
                <a:latin typeface="한컴 윤고딕 250" pitchFamily="18" charset="-127"/>
                <a:ea typeface="한컴 윤고딕 250" pitchFamily="18" charset="-127"/>
              </a:rPr>
              <a:t>년 </a:t>
            </a:r>
            <a:r>
              <a:rPr lang="en-US" altLang="ko-KR" sz="2000" b="0" dirty="0" smtClean="0">
                <a:latin typeface="한컴 윤고딕 250" pitchFamily="18" charset="-127"/>
                <a:ea typeface="한컴 윤고딕 250" pitchFamily="18" charset="-127"/>
              </a:rPr>
              <a:t>30</a:t>
            </a:r>
            <a:r>
              <a:rPr lang="ko-KR" altLang="en-US" sz="2000" b="0" dirty="0" err="1" smtClean="0">
                <a:latin typeface="한컴 윤고딕 250" pitchFamily="18" charset="-127"/>
                <a:ea typeface="한컴 윤고딕 250" pitchFamily="18" charset="-127"/>
              </a:rPr>
              <a:t>만명</a:t>
            </a:r>
            <a:r>
              <a:rPr lang="en-US" altLang="ko-KR" sz="2000" b="0" dirty="0">
                <a:latin typeface="한컴 윤고딕 250" pitchFamily="18" charset="-127"/>
                <a:ea typeface="한컴 윤고딕 250" pitchFamily="18" charset="-127"/>
              </a:rPr>
              <a:t>)</a:t>
            </a:r>
            <a:endParaRPr lang="ko-KR" altLang="en-US" sz="2000" b="0" dirty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2" name="TextBox 10"/>
          <p:cNvSpPr txBox="1">
            <a:spLocks noChangeArrowheads="1"/>
          </p:cNvSpPr>
          <p:nvPr/>
        </p:nvSpPr>
        <p:spPr bwMode="auto">
          <a:xfrm>
            <a:off x="1655168" y="2708920"/>
            <a:ext cx="6120679" cy="45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36" tIns="41469" rIns="82936" bIns="41469">
            <a:spAutoFit/>
          </a:bodyPr>
          <a:lstStyle/>
          <a:p>
            <a:pPr algn="ctr" latinLnBrk="0" hangingPunct="0">
              <a:buClr>
                <a:srgbClr val="000000"/>
              </a:buClr>
              <a:buSzPct val="45000"/>
            </a:pPr>
            <a:r>
              <a:rPr lang="ko-KR" altLang="en-US" sz="2400" b="1" u="sng" dirty="0" smtClean="0">
                <a:latin typeface="맑은 고딕" pitchFamily="50" charset="-127"/>
                <a:ea typeface="맑은 고딕" pitchFamily="50" charset="-127"/>
              </a:rPr>
              <a:t>고용 전망</a:t>
            </a:r>
            <a:r>
              <a:rPr lang="en-US" altLang="ko-KR" sz="2400" b="1" u="sng" dirty="0" smtClean="0">
                <a:latin typeface="맑은 고딕" pitchFamily="50" charset="-127"/>
                <a:ea typeface="맑은 고딕" pitchFamily="50" charset="-127"/>
              </a:rPr>
              <a:t>                                        </a:t>
            </a:r>
            <a:endParaRPr lang="en-US" altLang="ko-KR" sz="2400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948645" y="6119718"/>
            <a:ext cx="62388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0"/>
            <a:r>
              <a:rPr lang="ko-KR" altLang="en-US" sz="1100" dirty="0">
                <a:latin typeface="+mj-ea"/>
                <a:ea typeface="+mj-ea"/>
              </a:rPr>
              <a:t>주</a:t>
            </a:r>
            <a:r>
              <a:rPr lang="en-US" altLang="ko-KR" sz="1100" dirty="0">
                <a:latin typeface="+mj-ea"/>
                <a:ea typeface="+mj-ea"/>
              </a:rPr>
              <a:t>: </a:t>
            </a:r>
            <a:r>
              <a:rPr lang="en-US" altLang="ko-KR" sz="1100" dirty="0" smtClean="0">
                <a:latin typeface="+mj-ea"/>
                <a:ea typeface="+mj-ea"/>
              </a:rPr>
              <a:t>(  )</a:t>
            </a:r>
            <a:r>
              <a:rPr lang="ko-KR" altLang="en-US" sz="1100" dirty="0" smtClean="0">
                <a:latin typeface="+mj-ea"/>
                <a:ea typeface="+mj-ea"/>
              </a:rPr>
              <a:t>내는 전년동기대비 증감률</a:t>
            </a:r>
            <a:r>
              <a:rPr lang="en-US" altLang="ko-KR" sz="1100" dirty="0" smtClean="0">
                <a:latin typeface="+mj-ea"/>
                <a:ea typeface="+mj-ea"/>
              </a:rPr>
              <a:t>(%)</a:t>
            </a:r>
            <a:endParaRPr lang="ko-KR" altLang="en-US" sz="1100" dirty="0">
              <a:latin typeface="+mj-ea"/>
              <a:ea typeface="+mj-ea"/>
            </a:endParaRPr>
          </a:p>
        </p:txBody>
      </p:sp>
      <p:sp>
        <p:nvSpPr>
          <p:cNvPr id="27" name="TextBox 47"/>
          <p:cNvSpPr txBox="1">
            <a:spLocks noChangeArrowheads="1"/>
          </p:cNvSpPr>
          <p:nvPr/>
        </p:nvSpPr>
        <p:spPr bwMode="auto">
          <a:xfrm>
            <a:off x="7187484" y="3131101"/>
            <a:ext cx="839151" cy="283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r>
              <a:rPr lang="en-US" altLang="ko-KR" sz="130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300" dirty="0" err="1" smtClean="0">
                <a:latin typeface="맑은 고딕" pitchFamily="50" charset="-127"/>
                <a:ea typeface="맑은 고딕" pitchFamily="50" charset="-127"/>
              </a:rPr>
              <a:t>만명</a:t>
            </a:r>
            <a:r>
              <a:rPr lang="en-US" altLang="ko-KR" sz="13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300" dirty="0">
                <a:latin typeface="맑은 고딕" pitchFamily="50" charset="-127"/>
                <a:ea typeface="맑은 고딕" pitchFamily="50" charset="-127"/>
              </a:rPr>
              <a:t>%)</a:t>
            </a:r>
            <a:endParaRPr lang="ko-KR" altLang="en-US" sz="1300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643889"/>
              </p:ext>
            </p:extLst>
          </p:nvPr>
        </p:nvGraphicFramePr>
        <p:xfrm>
          <a:off x="1043607" y="3452218"/>
          <a:ext cx="7056785" cy="2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6276"/>
                <a:gridCol w="795787"/>
                <a:gridCol w="795787"/>
                <a:gridCol w="795787"/>
                <a:gridCol w="795787"/>
                <a:gridCol w="795787"/>
                <a:gridCol w="795787"/>
                <a:gridCol w="795787"/>
              </a:tblGrid>
              <a:tr h="48682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6243" marR="16243" marT="16245" marB="16245"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2012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2013</a:t>
                      </a:r>
                      <a:r>
                        <a:rPr kumimoji="0" lang="en-US" altLang="ko-KR" sz="1600" b="1" u="none" strike="noStrike" cap="none" normalizeH="0" baseline="3000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e)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2014</a:t>
                      </a:r>
                      <a:r>
                        <a:rPr kumimoji="0" lang="en-US" altLang="ko-KR" sz="1600" b="1" u="none" strike="noStrike" cap="none" normalizeH="0" baseline="3000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e)</a:t>
                      </a:r>
                      <a:endParaRPr kumimoji="0" lang="en-US" altLang="ko-KR" sz="16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lt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16243" marR="16243" marT="16245" marB="16245" anchor="ctr" horzOverflow="overflow"/>
                </a:tc>
              </a:tr>
              <a:tr h="50375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상반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하반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연간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상반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하반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연간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연간</a:t>
                      </a:r>
                      <a:endParaRPr kumimoji="0" lang="en-US" altLang="ko-KR" sz="16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16243" marR="16243" marT="16245" marB="16245" anchor="ctr" horzOverflow="overflow"/>
                </a:tc>
              </a:tr>
              <a:tr h="49157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spc="-150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취업자수 증감</a:t>
                      </a:r>
                      <a:endParaRPr kumimoji="0" lang="ko-KR" altLang="en-US" sz="1600" b="1" i="0" u="none" strike="noStrike" cap="none" spc="-150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2944" marR="82944" marT="16245" marB="16245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>
                          <a:latin typeface="맑은 고딕" pitchFamily="50" charset="-127"/>
                          <a:ea typeface="맑은 고딕" pitchFamily="50" charset="-127"/>
                        </a:rPr>
                        <a:t>45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>
                          <a:latin typeface="맑은 고딕" pitchFamily="50" charset="-127"/>
                          <a:ea typeface="맑은 고딕" pitchFamily="50" charset="-127"/>
                        </a:rPr>
                        <a:t>42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>
                          <a:latin typeface="맑은 고딕" pitchFamily="50" charset="-127"/>
                          <a:ea typeface="맑은 고딕" pitchFamily="50" charset="-127"/>
                        </a:rPr>
                        <a:t>44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 smtClean="0">
                          <a:latin typeface="맑은 고딕" pitchFamily="50" charset="-127"/>
                          <a:ea typeface="맑은 고딕" pitchFamily="50" charset="-127"/>
                        </a:rPr>
                        <a:t>25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 smtClean="0">
                          <a:latin typeface="맑은 고딕" pitchFamily="50" charset="-127"/>
                          <a:ea typeface="맑은 고딕" pitchFamily="50" charset="-127"/>
                        </a:rPr>
                        <a:t>30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 smtClean="0">
                          <a:latin typeface="맑은 고딕" pitchFamily="50" charset="-127"/>
                          <a:ea typeface="맑은 고딕" pitchFamily="50" charset="-127"/>
                        </a:rPr>
                        <a:t>28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 smtClean="0">
                          <a:latin typeface="맑은 고딕" pitchFamily="50" charset="-127"/>
                          <a:ea typeface="맑은 고딕" pitchFamily="50" charset="-127"/>
                        </a:rPr>
                        <a:t>30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55649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500" b="1" i="0" u="none" strike="noStrike" cap="none" spc="-150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2944" marR="82944" marT="16245" marB="16245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>
                          <a:latin typeface="맑은 고딕" pitchFamily="50" charset="-127"/>
                          <a:ea typeface="맑은 고딕" pitchFamily="50" charset="-127"/>
                        </a:rPr>
                        <a:t>(1.9)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>
                          <a:latin typeface="맑은 고딕" pitchFamily="50" charset="-127"/>
                          <a:ea typeface="맑은 고딕" pitchFamily="50" charset="-127"/>
                        </a:rPr>
                        <a:t>(1.7)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>
                          <a:latin typeface="맑은 고딕" pitchFamily="50" charset="-127"/>
                          <a:ea typeface="맑은 고딕" pitchFamily="50" charset="-127"/>
                        </a:rPr>
                        <a:t>(1.8)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en-US" sz="1600" b="1" kern="1200" dirty="0" smtClean="0">
                          <a:latin typeface="맑은 고딕" pitchFamily="50" charset="-127"/>
                          <a:ea typeface="맑은 고딕" pitchFamily="50" charset="-127"/>
                        </a:rPr>
                        <a:t>1.0)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en-US" sz="1600" b="1" kern="1200" dirty="0" smtClean="0">
                          <a:latin typeface="맑은 고딕" pitchFamily="50" charset="-127"/>
                          <a:ea typeface="맑은 고딕" pitchFamily="50" charset="-127"/>
                        </a:rPr>
                        <a:t>1.2)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en-US" sz="1600" b="1" kern="1200" dirty="0" smtClean="0">
                          <a:latin typeface="맑은 고딕" pitchFamily="50" charset="-127"/>
                          <a:ea typeface="맑은 고딕" pitchFamily="50" charset="-127"/>
                        </a:rPr>
                        <a:t>1.1)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en-US" sz="1600" b="1" kern="1200" dirty="0" smtClean="0">
                          <a:latin typeface="맑은 고딕" pitchFamily="50" charset="-127"/>
                          <a:ea typeface="맑은 고딕" pitchFamily="50" charset="-127"/>
                        </a:rPr>
                        <a:t>1.2)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6288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실업률</a:t>
                      </a:r>
                      <a:r>
                        <a:rPr kumimoji="0" lang="en-US" altLang="ko-K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(S.A)</a:t>
                      </a:r>
                      <a:endParaRPr kumimoji="0" lang="ko-K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2944" marR="82944" marT="16245" marB="16245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 smtClean="0">
                          <a:latin typeface="맑은 고딕" pitchFamily="50" charset="-127"/>
                          <a:ea typeface="맑은 고딕" pitchFamily="50" charset="-127"/>
                        </a:rPr>
                        <a:t>3.4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 smtClean="0">
                          <a:latin typeface="맑은 고딕" pitchFamily="50" charset="-127"/>
                          <a:ea typeface="맑은 고딕" pitchFamily="50" charset="-127"/>
                        </a:rPr>
                        <a:t>3.0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>
                          <a:latin typeface="맑은 고딕" pitchFamily="50" charset="-127"/>
                          <a:ea typeface="맑은 고딕" pitchFamily="50" charset="-127"/>
                        </a:rPr>
                        <a:t>3.2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 smtClean="0">
                          <a:latin typeface="맑은 고딕" pitchFamily="50" charset="-127"/>
                          <a:ea typeface="맑은 고딕" pitchFamily="50" charset="-127"/>
                        </a:rPr>
                        <a:t>3.5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 smtClean="0">
                          <a:latin typeface="맑은 고딕" pitchFamily="50" charset="-127"/>
                          <a:ea typeface="맑은 고딕" pitchFamily="50" charset="-127"/>
                        </a:rPr>
                        <a:t>3.3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 smtClean="0">
                          <a:latin typeface="맑은 고딕" pitchFamily="50" charset="-127"/>
                          <a:ea typeface="맑은 고딕" pitchFamily="50" charset="-127"/>
                        </a:rPr>
                        <a:t>3.4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 smtClean="0">
                          <a:latin typeface="맑은 고딕" pitchFamily="50" charset="-127"/>
                          <a:ea typeface="맑은 고딕" pitchFamily="50" charset="-127"/>
                        </a:rPr>
                        <a:t>3.3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647818" y="2116638"/>
            <a:ext cx="842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ü"/>
            </a:pP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연령별로는 장년층</a:t>
            </a: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, 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업종별로는 서비스업이 증가를 견인 </a:t>
            </a:r>
            <a:endParaRPr lang="en-US" altLang="ko-KR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8400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052736"/>
            <a:ext cx="1835696" cy="45719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13750" y="570746"/>
            <a:ext cx="141256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3.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물가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499992" y="652534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24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순서도: 연결자 15"/>
          <p:cNvSpPr/>
          <p:nvPr/>
        </p:nvSpPr>
        <p:spPr>
          <a:xfrm>
            <a:off x="179512" y="1412776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395537" y="1268760"/>
            <a:ext cx="9145015" cy="396044"/>
          </a:xfrm>
          <a:prstGeom prst="rect">
            <a:avLst/>
          </a:prstGeom>
        </p:spPr>
        <p:txBody>
          <a:bodyPr lIns="91430" tIns="45715" rIns="91430" bIns="45715"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+mj-lt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2"/>
                </a:solidFill>
                <a:latin typeface="+mj-lt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9pPr>
          </a:lstStyle>
          <a:p>
            <a:pPr marL="0" indent="0">
              <a:buNone/>
            </a:pPr>
            <a:r>
              <a:rPr lang="ko-KR" altLang="en-US" sz="2300" b="0" dirty="0" smtClean="0">
                <a:latin typeface="한컴 윤고딕 250" pitchFamily="18" charset="-127"/>
                <a:ea typeface="한컴 윤고딕 250" pitchFamily="18" charset="-127"/>
              </a:rPr>
              <a:t>소비자물가 상승률</a:t>
            </a:r>
            <a:r>
              <a:rPr lang="en-US" altLang="ko-KR" sz="2000" b="0" dirty="0" smtClean="0">
                <a:latin typeface="한컴 윤고딕 250" pitchFamily="18" charset="-127"/>
                <a:ea typeface="한컴 윤고딕 250" pitchFamily="18" charset="-127"/>
              </a:rPr>
              <a:t>(</a:t>
            </a:r>
            <a:r>
              <a:rPr lang="ko-KR" altLang="en-US" sz="2000" b="0" dirty="0" smtClean="0">
                <a:latin typeface="한컴 윤고딕 250" pitchFamily="18" charset="-127"/>
                <a:ea typeface="한컴 윤고딕 250" pitchFamily="18" charset="-127"/>
              </a:rPr>
              <a:t>연평균기준</a:t>
            </a:r>
            <a:r>
              <a:rPr lang="en-US" altLang="ko-KR" sz="2000" b="0" dirty="0" smtClean="0">
                <a:latin typeface="한컴 윤고딕 250" pitchFamily="18" charset="-127"/>
                <a:ea typeface="한컴 윤고딕 250" pitchFamily="18" charset="-127"/>
              </a:rPr>
              <a:t>)</a:t>
            </a:r>
            <a:r>
              <a:rPr lang="ko-KR" altLang="en-US" sz="2300" b="0" dirty="0" smtClean="0">
                <a:latin typeface="한컴 윤고딕 250" pitchFamily="18" charset="-127"/>
                <a:ea typeface="한컴 윤고딕 250" pitchFamily="18" charset="-127"/>
              </a:rPr>
              <a:t>은 </a:t>
            </a:r>
            <a:r>
              <a:rPr lang="ko-KR" altLang="en-US" sz="2300" b="0" dirty="0" err="1" smtClean="0">
                <a:latin typeface="한컴 윤고딕 250" pitchFamily="18" charset="-127"/>
                <a:ea typeface="한컴 윤고딕 250" pitchFamily="18" charset="-127"/>
              </a:rPr>
              <a:t>금년중</a:t>
            </a:r>
            <a:r>
              <a:rPr lang="ko-KR" altLang="en-US" sz="2300" b="0" dirty="0" smtClean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en-US" altLang="ko-KR" sz="2300" b="0" dirty="0" smtClean="0">
                <a:latin typeface="한컴 윤고딕 250" pitchFamily="18" charset="-127"/>
                <a:ea typeface="한컴 윤고딕 250" pitchFamily="18" charset="-127"/>
              </a:rPr>
              <a:t>2.3%, 2014</a:t>
            </a:r>
            <a:r>
              <a:rPr lang="ko-KR" altLang="en-US" sz="2300" b="0" dirty="0" smtClean="0">
                <a:latin typeface="한컴 윤고딕 250" pitchFamily="18" charset="-127"/>
                <a:ea typeface="한컴 윤고딕 250" pitchFamily="18" charset="-127"/>
              </a:rPr>
              <a:t>년 </a:t>
            </a:r>
            <a:r>
              <a:rPr lang="en-US" altLang="ko-KR" sz="2300" b="0" dirty="0" smtClean="0">
                <a:latin typeface="한컴 윤고딕 250" pitchFamily="18" charset="-127"/>
                <a:ea typeface="한컴 윤고딕 250" pitchFamily="18" charset="-127"/>
              </a:rPr>
              <a:t>2.8%</a:t>
            </a:r>
            <a:r>
              <a:rPr lang="ko-KR" altLang="en-US" sz="2300" b="0" dirty="0" smtClean="0">
                <a:latin typeface="한컴 윤고딕 250" pitchFamily="18" charset="-127"/>
                <a:ea typeface="한컴 윤고딕 250" pitchFamily="18" charset="-127"/>
              </a:rPr>
              <a:t>로 </a:t>
            </a:r>
            <a:endParaRPr lang="en-US" altLang="ko-KR" sz="2300" b="0" dirty="0" smtClean="0">
              <a:latin typeface="한컴 윤고딕 250" pitchFamily="18" charset="-127"/>
              <a:ea typeface="한컴 윤고딕 250" pitchFamily="18" charset="-127"/>
            </a:endParaRPr>
          </a:p>
          <a:p>
            <a:pPr marL="0" indent="0">
              <a:buNone/>
            </a:pPr>
            <a:r>
              <a:rPr lang="ko-KR" altLang="en-US" sz="2300" b="0" dirty="0" smtClean="0">
                <a:latin typeface="한컴 윤고딕 250" pitchFamily="18" charset="-127"/>
                <a:ea typeface="한컴 윤고딕 250" pitchFamily="18" charset="-127"/>
              </a:rPr>
              <a:t>전망</a:t>
            </a:r>
            <a:endParaRPr lang="ko-KR" altLang="en-US" sz="2300" b="0" dirty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2" name="TextBox 10"/>
          <p:cNvSpPr txBox="1">
            <a:spLocks noChangeArrowheads="1"/>
          </p:cNvSpPr>
          <p:nvPr/>
        </p:nvSpPr>
        <p:spPr bwMode="auto">
          <a:xfrm>
            <a:off x="1691681" y="2903912"/>
            <a:ext cx="6120679" cy="45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36" tIns="41469" rIns="82936" bIns="41469">
            <a:spAutoFit/>
          </a:bodyPr>
          <a:lstStyle/>
          <a:p>
            <a:pPr algn="ctr" latinLnBrk="0" hangingPunct="0">
              <a:buClr>
                <a:srgbClr val="000000"/>
              </a:buClr>
              <a:buSzPct val="45000"/>
            </a:pPr>
            <a:r>
              <a:rPr lang="ko-KR" altLang="en-US" sz="2400" b="1" u="sng" dirty="0" smtClean="0">
                <a:latin typeface="맑은 고딕" pitchFamily="50" charset="-127"/>
                <a:ea typeface="맑은 고딕" pitchFamily="50" charset="-127"/>
              </a:rPr>
              <a:t>물가 전망</a:t>
            </a:r>
            <a:r>
              <a:rPr lang="en-US" altLang="ko-KR" sz="2400" b="1" u="sng" dirty="0" smtClean="0">
                <a:latin typeface="맑은 고딕" pitchFamily="50" charset="-127"/>
                <a:ea typeface="맑은 고딕" pitchFamily="50" charset="-127"/>
              </a:rPr>
              <a:t>                                        </a:t>
            </a:r>
            <a:endParaRPr lang="en-US" altLang="ko-KR" sz="2400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TextBox 47"/>
          <p:cNvSpPr txBox="1">
            <a:spLocks noChangeArrowheads="1"/>
          </p:cNvSpPr>
          <p:nvPr/>
        </p:nvSpPr>
        <p:spPr bwMode="auto">
          <a:xfrm>
            <a:off x="7343654" y="3217205"/>
            <a:ext cx="1505999" cy="283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r>
              <a:rPr lang="en-US" altLang="ko-KR" sz="13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300" dirty="0">
                <a:latin typeface="맑은 고딕" pitchFamily="50" charset="-127"/>
                <a:ea typeface="맑은 고딕" pitchFamily="50" charset="-127"/>
              </a:rPr>
              <a:t>전년동기대비</a:t>
            </a:r>
            <a:r>
              <a:rPr lang="en-US" altLang="ko-KR" sz="1300" dirty="0">
                <a:latin typeface="맑은 고딕" pitchFamily="50" charset="-127"/>
                <a:ea typeface="맑은 고딕" pitchFamily="50" charset="-127"/>
              </a:rPr>
              <a:t>, %)</a:t>
            </a:r>
            <a:endParaRPr lang="ko-KR" altLang="en-US" sz="13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7818" y="2116638"/>
            <a:ext cx="8424428" cy="710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ü"/>
            </a:pP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기대인플레이션이 </a:t>
            </a: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3%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대 초반 수준에서 더 이상 하락하지 않고 있어 공급충격 발생시 </a:t>
            </a:r>
            <a:endParaRPr lang="en-US" altLang="ko-KR" dirty="0" smtClean="0">
              <a:latin typeface="한컴 윤고딕 250" pitchFamily="18" charset="-127"/>
              <a:ea typeface="한컴 윤고딕 250" pitchFamily="18" charset="-127"/>
            </a:endParaRPr>
          </a:p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</a:pPr>
            <a:r>
              <a:rPr lang="en-US" altLang="ko-KR" dirty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  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물가상승 압력이 단기간에 확대될 소지 </a:t>
            </a:r>
            <a:endParaRPr lang="en-US" altLang="ko-KR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graphicFrame>
        <p:nvGraphicFramePr>
          <p:cNvPr id="31" name="표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532975"/>
              </p:ext>
            </p:extLst>
          </p:nvPr>
        </p:nvGraphicFramePr>
        <p:xfrm>
          <a:off x="584556" y="3506792"/>
          <a:ext cx="8190912" cy="25865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6719"/>
                <a:gridCol w="1963855"/>
                <a:gridCol w="764334"/>
                <a:gridCol w="764334"/>
                <a:gridCol w="764334"/>
                <a:gridCol w="764334"/>
                <a:gridCol w="764334"/>
                <a:gridCol w="764334"/>
                <a:gridCol w="764334"/>
              </a:tblGrid>
              <a:tr h="433087"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6243" marR="16243" marT="16245" marB="16245" anchor="ctr" horzOverflow="overflow"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2012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2013</a:t>
                      </a:r>
                      <a:r>
                        <a:rPr kumimoji="0" lang="en-US" altLang="ko-KR" sz="1600" b="1" u="none" strike="noStrike" cap="none" normalizeH="0" baseline="3000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e)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2014</a:t>
                      </a:r>
                      <a:r>
                        <a:rPr kumimoji="0" lang="en-US" altLang="ko-KR" sz="1600" b="1" u="none" strike="noStrike" cap="none" normalizeH="0" baseline="3000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e)</a:t>
                      </a:r>
                      <a:endParaRPr kumimoji="0" lang="en-US" altLang="ko-KR" sz="16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lt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16243" marR="16243" marT="16245" marB="16245" anchor="ctr" horzOverflow="overflow"/>
                </a:tc>
              </a:tr>
              <a:tr h="448144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상반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하반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연간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상반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하반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연간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연간</a:t>
                      </a:r>
                      <a:endParaRPr kumimoji="0" lang="en-US" altLang="ko-KR" sz="16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16243" marR="16243" marT="16245" marB="16245" anchor="ctr" horzOverflow="overflow"/>
                </a:tc>
              </a:tr>
              <a:tr h="42592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spc="-150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▶ 소비자물가</a:t>
                      </a:r>
                      <a:endParaRPr kumimoji="0" lang="ko-KR" altLang="en-US" sz="1600" b="1" i="0" u="none" strike="noStrike" cap="none" spc="-15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2944" marR="82944" marT="16245" marB="16245"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2.7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1.7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2.2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1.6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2.8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2.3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2.8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</a:tr>
              <a:tr h="43571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i="0" u="none" strike="noStrike" cap="none" spc="-15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맑은 고딕"/>
                        </a:rPr>
                        <a:t>▶ </a:t>
                      </a:r>
                      <a:r>
                        <a:rPr kumimoji="0" lang="ko-KR" altLang="en-US" sz="1600" b="1" i="0" u="none" strike="noStrike" cap="none" spc="-150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맑은 고딕"/>
                        </a:rPr>
                        <a:t>급식비</a:t>
                      </a:r>
                      <a:r>
                        <a:rPr kumimoji="0" lang="en-US" altLang="ko-K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•</a:t>
                      </a: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보육비 지수 </a:t>
                      </a:r>
                      <a:r>
                        <a:rPr kumimoji="0" lang="ko-KR" altLang="en-US" sz="16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제외시</a:t>
                      </a:r>
                      <a:endParaRPr kumimoji="0" lang="ko-KR" altLang="en-US" sz="1600" b="1" i="0" u="none" strike="noStrike" cap="none" spc="-15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2944" marR="82944" marT="16245" marB="16245"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3.3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2.3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2.7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2.0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3.2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2.7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2.9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</a:tr>
              <a:tr h="3631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spc="-150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▶ 근원      </a:t>
                      </a:r>
                      <a:endParaRPr kumimoji="0" lang="en-US" altLang="ko-KR" sz="1600" b="1" u="none" strike="noStrike" cap="none" spc="-150" normalizeH="0" baseline="0" dirty="0" smtClean="0">
                        <a:ln>
                          <a:noFill/>
                        </a:ln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u="none" strike="noStrike" cap="none" spc="-150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  <a:r>
                        <a:rPr kumimoji="0" lang="ko-KR" altLang="en-US" sz="1600" b="1" u="none" strike="noStrike" cap="none" spc="-150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인플레</a:t>
                      </a:r>
                      <a:endParaRPr kumimoji="0" lang="en-US" altLang="ko-KR" sz="1600" b="1" u="none" strike="noStrike" cap="none" spc="-150" normalizeH="0" baseline="0" dirty="0" smtClean="0">
                        <a:ln>
                          <a:noFill/>
                        </a:ln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u="none" strike="noStrike" cap="none" spc="-150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</a:t>
                      </a:r>
                      <a:r>
                        <a:rPr kumimoji="0" lang="ko-KR" altLang="en-US" sz="1600" b="1" u="none" strike="noStrike" cap="none" spc="-150" normalizeH="0" baseline="0" dirty="0" err="1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이션</a:t>
                      </a:r>
                      <a:endParaRPr kumimoji="0" lang="ko-K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2944" marR="82944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농산물</a:t>
                      </a:r>
                      <a:r>
                        <a:rPr kumimoji="0" lang="en-US" altLang="ko-K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•</a:t>
                      </a: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석유류 제외</a:t>
                      </a:r>
                      <a:endParaRPr kumimoji="0" lang="ko-K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2944" marR="82944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2.0</a:t>
                      </a:r>
                      <a:endParaRPr lang="en-US" altLang="ko-KR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254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1.3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254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1.6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254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1.6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254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2.6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254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2.1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254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2.7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</a:tr>
              <a:tr h="48052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2944" marR="82944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식료품</a:t>
                      </a:r>
                      <a:r>
                        <a:rPr kumimoji="0" lang="en-US" altLang="ko-K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•</a:t>
                      </a: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에너지 제외</a:t>
                      </a:r>
                      <a:endParaRPr kumimoji="0" lang="ko-K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2944" marR="82944" marT="16245" marB="16245" anchor="ctr" horzOverflow="overflow"/>
                </a:tc>
                <a:tc>
                  <a:txBody>
                    <a:bodyPr/>
                    <a:lstStyle/>
                    <a:p>
                      <a:pPr marL="0" marR="254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1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1.9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254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1.3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254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1.6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254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1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1.5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254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10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2.5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254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1.9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254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2.5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280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052736"/>
            <a:ext cx="1835696" cy="45719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13750" y="570746"/>
            <a:ext cx="21820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4.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경상수지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499992" y="652534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25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순서도: 연결자 15"/>
          <p:cNvSpPr/>
          <p:nvPr/>
        </p:nvSpPr>
        <p:spPr>
          <a:xfrm>
            <a:off x="251520" y="1700808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539552" y="1520788"/>
            <a:ext cx="8856983" cy="396044"/>
          </a:xfrm>
          <a:prstGeom prst="rect">
            <a:avLst/>
          </a:prstGeom>
        </p:spPr>
        <p:txBody>
          <a:bodyPr lIns="91430" tIns="45715" rIns="91430" bIns="45715"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+mj-lt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2"/>
                </a:solidFill>
                <a:latin typeface="+mj-lt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9pPr>
          </a:lstStyle>
          <a:p>
            <a:pPr marL="0" indent="0">
              <a:buNone/>
            </a:pPr>
            <a:r>
              <a:rPr lang="ko-KR" altLang="en-US" sz="2400" b="0" dirty="0" err="1" smtClean="0">
                <a:latin typeface="한컴 윤고딕 250" pitchFamily="18" charset="-127"/>
                <a:ea typeface="한컴 윤고딕 250" pitchFamily="18" charset="-127"/>
              </a:rPr>
              <a:t>금년중</a:t>
            </a:r>
            <a:r>
              <a:rPr lang="ko-KR" altLang="en-US" sz="2400" b="0" dirty="0" smtClean="0">
                <a:latin typeface="한컴 윤고딕 250" pitchFamily="18" charset="-127"/>
                <a:ea typeface="한컴 윤고딕 250" pitchFamily="18" charset="-127"/>
              </a:rPr>
              <a:t> 경상수지 흑자규모는 </a:t>
            </a:r>
            <a:r>
              <a:rPr lang="en-US" altLang="ko-KR" sz="2400" b="0" dirty="0" smtClean="0">
                <a:latin typeface="한컴 윤고딕 250" pitchFamily="18" charset="-127"/>
                <a:ea typeface="한컴 윤고딕 250" pitchFamily="18" charset="-127"/>
              </a:rPr>
              <a:t>330</a:t>
            </a:r>
            <a:r>
              <a:rPr lang="ko-KR" altLang="en-US" sz="2400" b="0" dirty="0" err="1" smtClean="0">
                <a:latin typeface="한컴 윤고딕 250" pitchFamily="18" charset="-127"/>
                <a:ea typeface="한컴 윤고딕 250" pitchFamily="18" charset="-127"/>
              </a:rPr>
              <a:t>억달러로</a:t>
            </a:r>
            <a:r>
              <a:rPr lang="ko-KR" altLang="en-US" sz="2400" b="0" dirty="0" smtClean="0">
                <a:latin typeface="한컴 윤고딕 250" pitchFamily="18" charset="-127"/>
                <a:ea typeface="한컴 윤고딕 250" pitchFamily="18" charset="-127"/>
              </a:rPr>
              <a:t> 전망</a:t>
            </a:r>
            <a:endParaRPr lang="ko-KR" altLang="en-US" sz="2400" b="0" dirty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2" name="TextBox 10"/>
          <p:cNvSpPr txBox="1">
            <a:spLocks noChangeArrowheads="1"/>
          </p:cNvSpPr>
          <p:nvPr/>
        </p:nvSpPr>
        <p:spPr bwMode="auto">
          <a:xfrm>
            <a:off x="1691681" y="2903912"/>
            <a:ext cx="6120679" cy="45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36" tIns="41469" rIns="82936" bIns="41469">
            <a:spAutoFit/>
          </a:bodyPr>
          <a:lstStyle/>
          <a:p>
            <a:pPr algn="ctr" latinLnBrk="0" hangingPunct="0">
              <a:buClr>
                <a:srgbClr val="000000"/>
              </a:buClr>
              <a:buSzPct val="45000"/>
            </a:pPr>
            <a:r>
              <a:rPr lang="ko-KR" altLang="en-US" sz="2400" b="1" u="sng" dirty="0" smtClean="0">
                <a:latin typeface="맑은 고딕" pitchFamily="50" charset="-127"/>
                <a:ea typeface="맑은 고딕" pitchFamily="50" charset="-127"/>
              </a:rPr>
              <a:t>경상수지 전망</a:t>
            </a:r>
            <a:r>
              <a:rPr lang="en-US" altLang="ko-KR" sz="2400" b="1" u="sng" dirty="0" smtClean="0">
                <a:latin typeface="맑은 고딕" pitchFamily="50" charset="-127"/>
                <a:ea typeface="맑은 고딕" pitchFamily="50" charset="-127"/>
              </a:rPr>
              <a:t>                                        </a:t>
            </a:r>
            <a:endParaRPr lang="en-US" altLang="ko-KR" sz="2400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TextBox 47"/>
          <p:cNvSpPr txBox="1">
            <a:spLocks noChangeArrowheads="1"/>
          </p:cNvSpPr>
          <p:nvPr/>
        </p:nvSpPr>
        <p:spPr bwMode="auto">
          <a:xfrm>
            <a:off x="7716797" y="3356992"/>
            <a:ext cx="770221" cy="283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spAutoFit/>
          </a:bodyPr>
          <a:lstStyle/>
          <a:p>
            <a:r>
              <a:rPr lang="en-US" altLang="ko-KR" sz="130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300" dirty="0" err="1" smtClean="0">
                <a:latin typeface="맑은 고딕" pitchFamily="50" charset="-127"/>
                <a:ea typeface="맑은 고딕" pitchFamily="50" charset="-127"/>
              </a:rPr>
              <a:t>억달러</a:t>
            </a:r>
            <a:r>
              <a:rPr lang="en-US" altLang="ko-KR" sz="1300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13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7818" y="2276872"/>
            <a:ext cx="4716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ü"/>
            </a:pP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상품수지를 중심으로 흑자기조 유지</a:t>
            </a:r>
            <a:endParaRPr lang="en-US" altLang="ko-KR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graphicFrame>
        <p:nvGraphicFramePr>
          <p:cNvPr id="29" name="표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5477101"/>
              </p:ext>
            </p:extLst>
          </p:nvPr>
        </p:nvGraphicFramePr>
        <p:xfrm>
          <a:off x="738000" y="3620089"/>
          <a:ext cx="7668000" cy="22571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000"/>
                <a:gridCol w="720000"/>
                <a:gridCol w="720000"/>
                <a:gridCol w="720000"/>
                <a:gridCol w="720000"/>
                <a:gridCol w="720000"/>
                <a:gridCol w="720000"/>
                <a:gridCol w="720000"/>
              </a:tblGrid>
              <a:tr h="31747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6243" marR="16243" marT="16245" marB="16245"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2012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2013</a:t>
                      </a:r>
                      <a:r>
                        <a:rPr kumimoji="0" lang="en-US" altLang="ko-KR" sz="1600" b="1" u="none" strike="noStrike" cap="none" normalizeH="0" baseline="3000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e)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2014</a:t>
                      </a:r>
                      <a:r>
                        <a:rPr kumimoji="0" lang="en-US" altLang="ko-KR" sz="1600" b="1" u="none" strike="noStrike" cap="none" normalizeH="0" baseline="3000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e)</a:t>
                      </a:r>
                      <a:endParaRPr kumimoji="0" lang="en-US" altLang="ko-KR" sz="16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lt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16243" marR="16243" marT="16245" marB="16245" anchor="ctr" horzOverflow="overflow"/>
                </a:tc>
              </a:tr>
              <a:tr h="3285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상반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하반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연간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상반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하반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연간</a:t>
                      </a:r>
                      <a:endParaRPr kumimoji="0" lang="en-US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휴먼명조"/>
                      </a:endParaRPr>
                    </a:p>
                  </a:txBody>
                  <a:tcPr marL="16243" marR="16243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연간</a:t>
                      </a:r>
                      <a:endParaRPr kumimoji="0" lang="en-US" altLang="ko-KR" sz="16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16243" marR="16243" marT="16245" marB="16245" anchor="ctr" horzOverflow="overflow"/>
                </a:tc>
              </a:tr>
              <a:tr h="40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u="none" strike="noStrike" cap="none" spc="-150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▶ 경상수지</a:t>
                      </a:r>
                      <a:endParaRPr kumimoji="0" lang="ko-KR" altLang="en-US" sz="1600" b="1" i="0" u="none" strike="noStrike" cap="none" spc="-15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2944" marR="82944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138 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293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431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165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165 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330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270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</a:tr>
              <a:tr h="402800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    - </a:t>
                      </a:r>
                      <a:r>
                        <a:rPr lang="ko-KR" altLang="en-US" sz="16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상품수지</a:t>
                      </a:r>
                      <a:endParaRPr lang="ko-KR" altLang="en-US" sz="16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2944" marR="82944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111 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271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383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190 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180 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370 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340 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</a:tr>
              <a:tr h="40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</a:t>
                      </a:r>
                      <a:r>
                        <a:rPr kumimoji="0" lang="en-US" altLang="ko-K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 </a:t>
                      </a: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서비스</a:t>
                      </a:r>
                      <a:r>
                        <a:rPr kumimoji="0" lang="en-US" altLang="ko-K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•</a:t>
                      </a: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본원</a:t>
                      </a:r>
                      <a:r>
                        <a:rPr kumimoji="0" lang="en-US" altLang="ko-K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•</a:t>
                      </a: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이전수지</a:t>
                      </a:r>
                      <a:endParaRPr kumimoji="0" lang="ko-K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2944" marR="82944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19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26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19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22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1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48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19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lang="en-US" sz="1600" b="1" kern="0" spc="-19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25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19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lang="en-US" sz="1600" b="1" kern="0" spc="-19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15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-40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19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-70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</a:tr>
              <a:tr h="40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</a:t>
                      </a:r>
                      <a:r>
                        <a:rPr kumimoji="0" lang="en-US" altLang="ko-K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서비스수지</a:t>
                      </a:r>
                      <a:r>
                        <a:rPr kumimoji="0" lang="en-US" altLang="ko-K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0" lang="ko-K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2944" marR="82944" marT="16245" marB="16245" anchor="ctr" horzOverflow="overflow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10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17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10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10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1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27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1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lang="en-US" sz="1600" b="1" kern="0" spc="-10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25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1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lang="en-US" sz="1600" b="1" kern="0" spc="-10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35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-60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1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-90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T="17907" marB="17907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354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499992" y="6525344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2"/>
                </a:solidFill>
              </a:rPr>
              <a:t>3</a:t>
            </a:r>
            <a:endParaRPr lang="ko-KR" altLang="en-US" sz="1200" b="1" dirty="0">
              <a:solidFill>
                <a:schemeClr val="tx2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B4FA0">
              <a:alpha val="95000"/>
            </a:srgbClr>
          </a:solidFill>
          <a:ln>
            <a:solidFill>
              <a:srgbClr val="0B4F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4644008" y="3284984"/>
            <a:ext cx="44486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4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우리 경제의 과제</a:t>
            </a:r>
            <a:endParaRPr lang="ko-KR" altLang="en-US" sz="44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2699792" y="3356992"/>
            <a:ext cx="6296214" cy="1526039"/>
            <a:chOff x="373596" y="2293954"/>
            <a:chExt cx="2686236" cy="1310015"/>
          </a:xfrm>
        </p:grpSpPr>
        <p:cxnSp>
          <p:nvCxnSpPr>
            <p:cNvPr id="18" name="직선 연결선 17"/>
            <p:cNvCxnSpPr/>
            <p:nvPr/>
          </p:nvCxnSpPr>
          <p:spPr>
            <a:xfrm>
              <a:off x="373596" y="3041776"/>
              <a:ext cx="2686236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>
              <a:off x="805644" y="2293954"/>
              <a:ext cx="1250" cy="1310015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직사각형 20"/>
          <p:cNvSpPr/>
          <p:nvPr/>
        </p:nvSpPr>
        <p:spPr>
          <a:xfrm rot="2700000">
            <a:off x="7279812" y="518895"/>
            <a:ext cx="2415750" cy="360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 rot="2700000">
            <a:off x="7899104" y="404197"/>
            <a:ext cx="1512168" cy="116712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16200000">
            <a:off x="8424000" y="0"/>
            <a:ext cx="720000" cy="720000"/>
          </a:xfrm>
          <a:prstGeom prst="triangle">
            <a:avLst>
              <a:gd name="adj" fmla="val 100000"/>
            </a:avLst>
          </a:prstGeom>
          <a:solidFill>
            <a:schemeClr val="bg1">
              <a:alpha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499992" y="651314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26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42183" y="3356992"/>
            <a:ext cx="11338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4400" kern="0" dirty="0" smtClean="0">
                <a:solidFill>
                  <a:schemeClr val="bg1"/>
                </a:solidFill>
                <a:latin typeface="한컴 윤고딕 250" pitchFamily="18" charset="-127"/>
                <a:ea typeface="한컴 윤고딕 250" pitchFamily="18" charset="-127"/>
              </a:rPr>
              <a:t>Ⅲ</a:t>
            </a:r>
            <a:r>
              <a:rPr lang="en-US" altLang="ko-KR" sz="4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한컴 윤고딕 250" pitchFamily="18" charset="-127"/>
                <a:ea typeface="한컴 윤고딕 250" pitchFamily="18" charset="-127"/>
              </a:rPr>
              <a:t>.</a:t>
            </a:r>
            <a:endParaRPr lang="ko-KR" altLang="en-US" sz="4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한컴 윤고딕 250" pitchFamily="18" charset="-127"/>
              <a:ea typeface="한컴 윤고딕 25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7904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052736"/>
            <a:ext cx="1835696" cy="45719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13750" y="570746"/>
            <a:ext cx="322075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1.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주요 당면 과제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499992" y="6525344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27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7" name="순서도: 연결자 26"/>
          <p:cNvSpPr/>
          <p:nvPr/>
        </p:nvSpPr>
        <p:spPr>
          <a:xfrm>
            <a:off x="179512" y="1916832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467544" y="3469987"/>
            <a:ext cx="8486360" cy="956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ü"/>
            </a:pPr>
            <a:r>
              <a:rPr lang="en-US" altLang="ko-KR" sz="2500" dirty="0" smtClean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sz="2500" dirty="0" smtClean="0">
                <a:latin typeface="한컴 윤고딕 250" pitchFamily="18" charset="-127"/>
                <a:ea typeface="한컴 윤고딕 250" pitchFamily="18" charset="-127"/>
              </a:rPr>
              <a:t>유로지역 경기회복 지연</a:t>
            </a:r>
            <a:r>
              <a:rPr lang="en-US" altLang="ko-KR" sz="2500" dirty="0" smtClean="0">
                <a:latin typeface="한컴 윤고딕 250" pitchFamily="18" charset="-127"/>
                <a:ea typeface="한컴 윤고딕 250" pitchFamily="18" charset="-127"/>
              </a:rPr>
              <a:t>, </a:t>
            </a:r>
            <a:r>
              <a:rPr lang="ko-KR" altLang="en-US" sz="2500" dirty="0" smtClean="0">
                <a:latin typeface="한컴 윤고딕 250" pitchFamily="18" charset="-127"/>
                <a:ea typeface="한컴 윤고딕 250" pitchFamily="18" charset="-127"/>
              </a:rPr>
              <a:t>미국 재정긴축</a:t>
            </a:r>
            <a:r>
              <a:rPr lang="en-US" altLang="ko-KR" sz="2500" dirty="0" smtClean="0">
                <a:latin typeface="한컴 윤고딕 250" pitchFamily="18" charset="-127"/>
                <a:ea typeface="한컴 윤고딕 250" pitchFamily="18" charset="-127"/>
              </a:rPr>
              <a:t>, </a:t>
            </a:r>
            <a:r>
              <a:rPr lang="ko-KR" altLang="en-US" sz="2500" dirty="0" smtClean="0">
                <a:latin typeface="한컴 윤고딕 250" pitchFamily="18" charset="-127"/>
                <a:ea typeface="한컴 윤고딕 250" pitchFamily="18" charset="-127"/>
              </a:rPr>
              <a:t>엔화약세 등 </a:t>
            </a:r>
            <a:endParaRPr lang="en-US" altLang="ko-KR" sz="2500" dirty="0" smtClean="0">
              <a:latin typeface="한컴 윤고딕 250" pitchFamily="18" charset="-127"/>
              <a:ea typeface="한컴 윤고딕 250" pitchFamily="18" charset="-127"/>
            </a:endParaRPr>
          </a:p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</a:pPr>
            <a:r>
              <a:rPr lang="en-US" altLang="ko-KR" sz="2500" dirty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en-US" altLang="ko-KR" sz="2500" dirty="0" smtClean="0">
                <a:latin typeface="한컴 윤고딕 250" pitchFamily="18" charset="-127"/>
                <a:ea typeface="한컴 윤고딕 250" pitchFamily="18" charset="-127"/>
              </a:rPr>
              <a:t>  </a:t>
            </a:r>
            <a:r>
              <a:rPr lang="ko-KR" altLang="en-US" sz="2500" dirty="0" smtClean="0">
                <a:latin typeface="한컴 윤고딕 250" pitchFamily="18" charset="-127"/>
                <a:ea typeface="한컴 윤고딕 250" pitchFamily="18" charset="-127"/>
              </a:rPr>
              <a:t>불확실성 상존</a:t>
            </a:r>
            <a:endParaRPr lang="en-US" altLang="ko-KR" sz="2500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3528" y="1729745"/>
            <a:ext cx="930453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5450" indent="-342900">
              <a:spcAft>
                <a:spcPts val="1425"/>
              </a:spcAft>
              <a:buClr>
                <a:srgbClr val="FFFF00"/>
              </a:buClr>
              <a:buSzPct val="90000"/>
              <a:defRPr/>
            </a:pPr>
            <a:r>
              <a:rPr lang="ko-KR" altLang="en-US" sz="3000" dirty="0" smtClean="0">
                <a:latin typeface="한컴 윤고딕 250" pitchFamily="18" charset="-127"/>
                <a:ea typeface="한컴 윤고딕 250" pitchFamily="18" charset="-127"/>
              </a:rPr>
              <a:t>대외 경제여건의 불확실성이 국내경제에 미치는 영향에 </a:t>
            </a:r>
            <a:endParaRPr lang="en-US" altLang="ko-KR" sz="3000" dirty="0" smtClean="0">
              <a:latin typeface="한컴 윤고딕 250" pitchFamily="18" charset="-127"/>
              <a:ea typeface="한컴 윤고딕 250" pitchFamily="18" charset="-127"/>
            </a:endParaRPr>
          </a:p>
          <a:p>
            <a:pPr marL="425450" indent="-342900">
              <a:spcAft>
                <a:spcPts val="1425"/>
              </a:spcAft>
              <a:buClr>
                <a:srgbClr val="FFFF00"/>
              </a:buClr>
              <a:buSzPct val="90000"/>
              <a:defRPr/>
            </a:pPr>
            <a:r>
              <a:rPr lang="ko-KR" altLang="en-US" sz="3000" dirty="0" smtClean="0">
                <a:latin typeface="한컴 윤고딕 250" pitchFamily="18" charset="-127"/>
                <a:ea typeface="한컴 윤고딕 250" pitchFamily="18" charset="-127"/>
              </a:rPr>
              <a:t>대한 점검을 강화해 나가는 가운데 물가안정에도 유의</a:t>
            </a:r>
            <a:endParaRPr lang="en-US" altLang="ko-KR" sz="3000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7544" y="4911551"/>
            <a:ext cx="89289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ü"/>
            </a:pPr>
            <a:r>
              <a:rPr lang="en-US" altLang="ko-KR" sz="2500" dirty="0" smtClean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sz="2500" dirty="0" smtClean="0">
                <a:latin typeface="한컴 윤고딕 250" pitchFamily="18" charset="-127"/>
                <a:ea typeface="한컴 윤고딕 250" pitchFamily="18" charset="-127"/>
              </a:rPr>
              <a:t>인플레이션 기대심리를 낮추는 등 물가안정기반을</a:t>
            </a:r>
            <a:r>
              <a:rPr lang="en-US" altLang="ko-KR" sz="2500" dirty="0" smtClean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sz="2500" dirty="0" smtClean="0">
                <a:latin typeface="한컴 윤고딕 250" pitchFamily="18" charset="-127"/>
                <a:ea typeface="한컴 윤고딕 250" pitchFamily="18" charset="-127"/>
              </a:rPr>
              <a:t>확고히 구축</a:t>
            </a:r>
            <a:endParaRPr lang="en-US" altLang="ko-KR" sz="2500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5570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052736"/>
            <a:ext cx="1835696" cy="45719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13750" y="570746"/>
            <a:ext cx="27013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2.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중장기 과제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499992" y="652534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28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431540" y="1268760"/>
            <a:ext cx="34923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5450" indent="-342900">
              <a:spcAft>
                <a:spcPts val="1425"/>
              </a:spcAft>
              <a:buClr>
                <a:srgbClr val="FFFF00"/>
              </a:buClr>
              <a:buSzPct val="90000"/>
              <a:defRPr/>
            </a:pPr>
            <a:r>
              <a:rPr lang="ko-KR" altLang="en-US" sz="3000" dirty="0" smtClean="0">
                <a:latin typeface="한컴 윤고딕 250" pitchFamily="18" charset="-127"/>
                <a:ea typeface="한컴 윤고딕 250" pitchFamily="18" charset="-127"/>
              </a:rPr>
              <a:t>잠재성장률 제고</a:t>
            </a:r>
            <a:endParaRPr lang="en-US" altLang="ko-KR" sz="3000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36" name="순서도: 연결자 35"/>
          <p:cNvSpPr/>
          <p:nvPr/>
        </p:nvSpPr>
        <p:spPr>
          <a:xfrm>
            <a:off x="179512" y="1484784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467544" y="1988840"/>
            <a:ext cx="8928992" cy="833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ü"/>
            </a:pPr>
            <a:r>
              <a:rPr lang="ko-KR" altLang="en-US" sz="2200" dirty="0" smtClean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sz="2200" dirty="0" err="1" smtClean="0">
                <a:latin typeface="한컴 윤고딕 250" pitchFamily="18" charset="-127"/>
                <a:ea typeface="한컴 윤고딕 250" pitchFamily="18" charset="-127"/>
              </a:rPr>
              <a:t>저출산</a:t>
            </a:r>
            <a:r>
              <a:rPr lang="en-US" altLang="ko-KR" sz="2200" dirty="0" smtClean="0">
                <a:latin typeface="한컴 윤고딕 250" pitchFamily="18" charset="-127"/>
                <a:ea typeface="한컴 윤고딕 250" pitchFamily="18" charset="-127"/>
              </a:rPr>
              <a:t>, </a:t>
            </a:r>
            <a:r>
              <a:rPr lang="ko-KR" altLang="en-US" sz="2200" dirty="0" smtClean="0">
                <a:latin typeface="한컴 윤고딕 250" pitchFamily="18" charset="-127"/>
                <a:ea typeface="한컴 윤고딕 250" pitchFamily="18" charset="-127"/>
              </a:rPr>
              <a:t>고령화로 인한 노동력 감소 외에 </a:t>
            </a:r>
            <a:endParaRPr lang="en-US" altLang="ko-KR" sz="2200" dirty="0" smtClean="0">
              <a:latin typeface="한컴 윤고딕 250" pitchFamily="18" charset="-127"/>
              <a:ea typeface="한컴 윤고딕 250" pitchFamily="18" charset="-127"/>
            </a:endParaRPr>
          </a:p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</a:pPr>
            <a:r>
              <a:rPr lang="en-US" altLang="ko-KR" sz="2200" dirty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en-US" altLang="ko-KR" sz="2200" dirty="0" smtClean="0">
                <a:latin typeface="한컴 윤고딕 250" pitchFamily="18" charset="-127"/>
                <a:ea typeface="한컴 윤고딕 250" pitchFamily="18" charset="-127"/>
              </a:rPr>
              <a:t>  </a:t>
            </a:r>
            <a:r>
              <a:rPr lang="ko-KR" altLang="en-US" sz="2200" dirty="0" smtClean="0">
                <a:latin typeface="한컴 윤고딕 250" pitchFamily="18" charset="-127"/>
                <a:ea typeface="한컴 윤고딕 250" pitchFamily="18" charset="-127"/>
              </a:rPr>
              <a:t>이력효과</a:t>
            </a:r>
            <a:r>
              <a:rPr lang="en-US" altLang="ko-KR" sz="2000" dirty="0" smtClean="0">
                <a:latin typeface="한컴 윤고딕 250" pitchFamily="18" charset="-127"/>
                <a:ea typeface="한컴 윤고딕 250" pitchFamily="18" charset="-127"/>
              </a:rPr>
              <a:t>(hysteresis effect)</a:t>
            </a:r>
            <a:r>
              <a:rPr lang="ko-KR" altLang="en-US" sz="2200" dirty="0" smtClean="0">
                <a:latin typeface="한컴 윤고딕 250" pitchFamily="18" charset="-127"/>
                <a:ea typeface="한컴 윤고딕 250" pitchFamily="18" charset="-127"/>
              </a:rPr>
              <a:t>로 저성장 기조가 고착화 될 가능성</a:t>
            </a:r>
            <a:endParaRPr lang="en-US" altLang="ko-KR" sz="2200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-63726" y="4077072"/>
            <a:ext cx="68407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2650" lvl="1" indent="-342900">
              <a:spcAft>
                <a:spcPts val="1425"/>
              </a:spcAft>
              <a:buClr>
                <a:srgbClr val="FFFF00"/>
              </a:buClr>
              <a:buSzPct val="90000"/>
              <a:defRPr/>
            </a:pPr>
            <a:r>
              <a:rPr lang="ko-KR" altLang="en-US" sz="3000" dirty="0" smtClean="0">
                <a:latin typeface="한컴 윤고딕 250" pitchFamily="18" charset="-127"/>
                <a:ea typeface="한컴 윤고딕 250" pitchFamily="18" charset="-127"/>
              </a:rPr>
              <a:t>가계부채 안정적 관리</a:t>
            </a:r>
            <a:endParaRPr lang="en-US" altLang="ko-KR" sz="3000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41" name="순서도: 연결자 40"/>
          <p:cNvSpPr/>
          <p:nvPr/>
        </p:nvSpPr>
        <p:spPr>
          <a:xfrm>
            <a:off x="179512" y="4293096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467544" y="4725144"/>
            <a:ext cx="81009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ü"/>
            </a:pPr>
            <a:r>
              <a:rPr lang="en-US" altLang="ko-KR" sz="2200" dirty="0" smtClean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sz="2200" dirty="0" smtClean="0">
                <a:latin typeface="한컴 윤고딕 250" pitchFamily="18" charset="-127"/>
                <a:ea typeface="한컴 윤고딕 250" pitchFamily="18" charset="-127"/>
              </a:rPr>
              <a:t>가계부채의 증가속도가 소득보다 빠른 데다 질적 측면에서도 악화</a:t>
            </a:r>
            <a:endParaRPr lang="en-US" altLang="ko-KR" sz="2200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43608" y="3501008"/>
            <a:ext cx="8100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</a:pP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한컴 윤고딕 250" pitchFamily="18" charset="-127"/>
                <a:ea typeface="한컴 윤고딕 250" pitchFamily="18" charset="-127"/>
              </a:rPr>
              <a:t>요소 투입 측면뿐만 아니라 생산성 향상을 위한 다양한 정책이 요구 </a:t>
            </a:r>
            <a:endParaRPr lang="en-US" altLang="ko-KR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19" name="오른쪽 화살표 18"/>
          <p:cNvSpPr/>
          <p:nvPr/>
        </p:nvSpPr>
        <p:spPr>
          <a:xfrm>
            <a:off x="683568" y="3573016"/>
            <a:ext cx="324036" cy="200757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1043608" y="5302369"/>
            <a:ext cx="8100900" cy="772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</a:pP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한컴 윤고딕 250" pitchFamily="18" charset="-127"/>
                <a:ea typeface="한컴 윤고딕 250" pitchFamily="18" charset="-127"/>
              </a:rPr>
              <a:t>가계부채의 총량뿐 아니라 취약한 가계부채의 구조개선을 위한 </a:t>
            </a:r>
            <a:endParaRPr lang="en-US" altLang="ko-KR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한컴 윤고딕 250" pitchFamily="18" charset="-127"/>
              <a:ea typeface="한컴 윤고딕 250" pitchFamily="18" charset="-127"/>
            </a:endParaRPr>
          </a:p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</a:pP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한컴 윤고딕 250" pitchFamily="18" charset="-127"/>
                <a:ea typeface="한컴 윤고딕 250" pitchFamily="18" charset="-127"/>
              </a:rPr>
              <a:t>노력 지속</a:t>
            </a:r>
            <a:endParaRPr lang="en-US" altLang="ko-KR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251520" y="2924944"/>
            <a:ext cx="8568952" cy="576064"/>
          </a:xfrm>
          <a:prstGeom prst="rect">
            <a:avLst/>
          </a:prstGeom>
        </p:spPr>
        <p:txBody>
          <a:bodyPr lIns="91430" tIns="45715" rIns="91430" bIns="45715"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+mj-lt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2"/>
                </a:solidFill>
                <a:latin typeface="+mj-lt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9pPr>
          </a:lstStyle>
          <a:p>
            <a:pPr lvl="1">
              <a:lnSpc>
                <a:spcPct val="120000"/>
              </a:lnSpc>
              <a:spcBef>
                <a:spcPts val="576"/>
              </a:spcBef>
              <a:buClr>
                <a:schemeClr val="tx2"/>
              </a:buClr>
              <a:buSzPct val="80000"/>
            </a:pPr>
            <a:r>
              <a:rPr lang="ko-KR" altLang="en-US" sz="2200" b="0" spc="-120" dirty="0" smtClean="0">
                <a:solidFill>
                  <a:schemeClr val="tx1"/>
                </a:solidFill>
                <a:latin typeface="한컴 윤고딕 250" pitchFamily="18" charset="-127"/>
                <a:ea typeface="한컴 윤고딕 250" pitchFamily="18" charset="-127"/>
              </a:rPr>
              <a:t>우리나라는</a:t>
            </a:r>
            <a:r>
              <a:rPr lang="en-US" altLang="ko-KR" sz="2200" b="0" spc="-120" dirty="0" smtClean="0">
                <a:solidFill>
                  <a:schemeClr val="tx1"/>
                </a:solidFill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sz="2200" b="0" spc="-120" dirty="0" smtClean="0">
                <a:solidFill>
                  <a:schemeClr val="tx1"/>
                </a:solidFill>
                <a:latin typeface="한컴 윤고딕 250" pitchFamily="18" charset="-127"/>
                <a:ea typeface="한컴 윤고딕 250" pitchFamily="18" charset="-127"/>
              </a:rPr>
              <a:t>주요 </a:t>
            </a:r>
            <a:r>
              <a:rPr lang="ko-KR" altLang="en-US" sz="2200" b="0" spc="-50" dirty="0" smtClean="0">
                <a:solidFill>
                  <a:schemeClr val="tx1"/>
                </a:solidFill>
                <a:latin typeface="한컴 윤고딕 250" pitchFamily="18" charset="-127"/>
                <a:ea typeface="한컴 윤고딕 250" pitchFamily="18" charset="-127"/>
              </a:rPr>
              <a:t>선진국에</a:t>
            </a:r>
            <a:r>
              <a:rPr lang="ko-KR" altLang="en-US" sz="2200" b="0" spc="-120" dirty="0" smtClean="0">
                <a:solidFill>
                  <a:schemeClr val="tx1"/>
                </a:solidFill>
                <a:latin typeface="한컴 윤고딕 250" pitchFamily="18" charset="-127"/>
                <a:ea typeface="한컴 윤고딕 250" pitchFamily="18" charset="-127"/>
              </a:rPr>
              <a:t> 비해 고령화가 빠르게 진행</a:t>
            </a:r>
            <a:endParaRPr lang="en-US" altLang="ko-KR" sz="2200" b="0" spc="-120" dirty="0" smtClean="0">
              <a:solidFill>
                <a:schemeClr val="tx1"/>
              </a:solidFill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37" name="오른쪽 화살표 36"/>
          <p:cNvSpPr/>
          <p:nvPr/>
        </p:nvSpPr>
        <p:spPr>
          <a:xfrm>
            <a:off x="683568" y="5373216"/>
            <a:ext cx="324036" cy="200757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603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052736"/>
            <a:ext cx="1835696" cy="45719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13750" y="570746"/>
            <a:ext cx="27013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2.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중장기 과제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499992" y="652534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29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7" name="순서도: 연결자 26"/>
          <p:cNvSpPr/>
          <p:nvPr/>
        </p:nvSpPr>
        <p:spPr>
          <a:xfrm>
            <a:off x="179512" y="1628800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1007604" y="4539654"/>
            <a:ext cx="8100900" cy="833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</a:pPr>
            <a:r>
              <a:rPr lang="ko-KR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한컴 윤고딕 250" pitchFamily="18" charset="-127"/>
                <a:ea typeface="한컴 윤고딕 250" pitchFamily="18" charset="-127"/>
              </a:rPr>
              <a:t> 글로벌 경쟁력 강화</a:t>
            </a:r>
            <a:r>
              <a:rPr lang="en-US" altLang="ko-KR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한컴 윤고딕 250" pitchFamily="18" charset="-127"/>
                <a:ea typeface="한컴 윤고딕 250" pitchFamily="18" charset="-127"/>
              </a:rPr>
              <a:t>, </a:t>
            </a:r>
            <a:r>
              <a:rPr lang="ko-KR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한컴 윤고딕 250" pitchFamily="18" charset="-127"/>
                <a:ea typeface="한컴 윤고딕 250" pitchFamily="18" charset="-127"/>
              </a:rPr>
              <a:t>양질의 일자리 창출 등을 통한 지속적인 성장</a:t>
            </a:r>
            <a:endParaRPr lang="en-US" altLang="ko-KR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한컴 윤고딕 250" pitchFamily="18" charset="-127"/>
              <a:ea typeface="한컴 윤고딕 250" pitchFamily="18" charset="-127"/>
            </a:endParaRPr>
          </a:p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</a:pPr>
            <a:r>
              <a:rPr lang="en-US" altLang="ko-KR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한컴 윤고딕 250" pitchFamily="18" charset="-127"/>
                <a:ea typeface="한컴 윤고딕 250" pitchFamily="18" charset="-127"/>
              </a:rPr>
              <a:t>기반 확충을 위하여 </a:t>
            </a:r>
            <a:r>
              <a:rPr lang="ko-KR" altLang="en-US" sz="2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한컴 윤고딕 250" pitchFamily="18" charset="-127"/>
                <a:ea typeface="한컴 윤고딕 250" pitchFamily="18" charset="-127"/>
              </a:rPr>
              <a:t>창조형</a:t>
            </a:r>
            <a:r>
              <a:rPr lang="ko-KR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한컴 윤고딕 250" pitchFamily="18" charset="-127"/>
                <a:ea typeface="한컴 윤고딕 250" pitchFamily="18" charset="-127"/>
              </a:rPr>
              <a:t> 중소기업을 지원 육성</a:t>
            </a:r>
            <a:endParaRPr lang="en-US" altLang="ko-KR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1540" y="1484784"/>
            <a:ext cx="34923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5450" indent="-342900">
              <a:spcAft>
                <a:spcPts val="1425"/>
              </a:spcAft>
              <a:buClr>
                <a:srgbClr val="FFFF00"/>
              </a:buClr>
              <a:buSzPct val="90000"/>
              <a:defRPr/>
            </a:pPr>
            <a:r>
              <a:rPr lang="ko-KR" altLang="en-US" sz="3000" dirty="0" smtClean="0">
                <a:latin typeface="한컴 윤고딕 250" pitchFamily="18" charset="-127"/>
                <a:ea typeface="한컴 윤고딕 250" pitchFamily="18" charset="-127"/>
              </a:rPr>
              <a:t>중소기업 지원 강화</a:t>
            </a:r>
            <a:endParaRPr lang="en-US" altLang="ko-KR" sz="3000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67544" y="2379414"/>
            <a:ext cx="8352928" cy="895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ü"/>
            </a:pPr>
            <a:r>
              <a:rPr lang="en-US" altLang="ko-KR" sz="2400" dirty="0" smtClean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sz="2400" dirty="0" smtClean="0">
                <a:latin typeface="한컴 윤고딕 250" pitchFamily="18" charset="-127"/>
                <a:ea typeface="한컴 윤고딕 250" pitchFamily="18" charset="-127"/>
              </a:rPr>
              <a:t>기술개발에 성공하더라도 자금부족 등으로 사업화에 실패하는 </a:t>
            </a:r>
            <a:endParaRPr lang="en-US" altLang="ko-KR" sz="2400" dirty="0" smtClean="0">
              <a:latin typeface="한컴 윤고딕 250" pitchFamily="18" charset="-127"/>
              <a:ea typeface="한컴 윤고딕 250" pitchFamily="18" charset="-127"/>
            </a:endParaRPr>
          </a:p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</a:pPr>
            <a:r>
              <a:rPr lang="en-US" altLang="ko-KR" sz="2400" dirty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en-US" altLang="ko-KR" sz="2400" dirty="0" smtClean="0">
                <a:latin typeface="한컴 윤고딕 250" pitchFamily="18" charset="-127"/>
                <a:ea typeface="한컴 윤고딕 250" pitchFamily="18" charset="-127"/>
              </a:rPr>
              <a:t>  </a:t>
            </a:r>
            <a:r>
              <a:rPr lang="ko-KR" altLang="en-US" sz="2400" dirty="0" smtClean="0">
                <a:latin typeface="한컴 윤고딕 250" pitchFamily="18" charset="-127"/>
                <a:ea typeface="한컴 윤고딕 250" pitchFamily="18" charset="-127"/>
              </a:rPr>
              <a:t>중소기업이 다수</a:t>
            </a:r>
            <a:endParaRPr lang="en-US" altLang="ko-KR" sz="2400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36" name="오른쪽 화살표 35"/>
          <p:cNvSpPr/>
          <p:nvPr/>
        </p:nvSpPr>
        <p:spPr>
          <a:xfrm>
            <a:off x="683568" y="4668403"/>
            <a:ext cx="324036" cy="200757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>
          <a:xfrm>
            <a:off x="-36512" y="3429000"/>
            <a:ext cx="8856984" cy="936104"/>
          </a:xfrm>
          <a:prstGeom prst="rect">
            <a:avLst/>
          </a:prstGeom>
        </p:spPr>
        <p:txBody>
          <a:bodyPr lIns="91430" tIns="45715" rIns="91430" bIns="45715"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+mj-lt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2"/>
                </a:solidFill>
                <a:latin typeface="+mj-lt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9pPr>
          </a:lstStyle>
          <a:p>
            <a:pPr lvl="2">
              <a:lnSpc>
                <a:spcPct val="120000"/>
              </a:lnSpc>
              <a:spcBef>
                <a:spcPts val="576"/>
              </a:spcBef>
              <a:buClr>
                <a:srgbClr val="3333CC"/>
              </a:buClr>
              <a:buSzPct val="80000"/>
              <a:buFont typeface="Wingdings" pitchFamily="2" charset="2"/>
              <a:buChar char="§"/>
            </a:pPr>
            <a:r>
              <a:rPr lang="en-US" altLang="ko-KR" sz="2200" dirty="0" smtClean="0">
                <a:solidFill>
                  <a:srgbClr val="000000"/>
                </a:solidFill>
                <a:latin typeface="한컴 윤고딕 250" pitchFamily="18" charset="-127"/>
                <a:ea typeface="한컴 윤고딕 250" pitchFamily="18" charset="-127"/>
              </a:rPr>
              <a:t>2009~2010</a:t>
            </a:r>
            <a:r>
              <a:rPr lang="ko-KR" altLang="en-US" sz="2200" dirty="0" err="1" smtClean="0">
                <a:solidFill>
                  <a:srgbClr val="000000"/>
                </a:solidFill>
                <a:latin typeface="한컴 윤고딕 250" pitchFamily="18" charset="-127"/>
                <a:ea typeface="한컴 윤고딕 250" pitchFamily="18" charset="-127"/>
              </a:rPr>
              <a:t>년중</a:t>
            </a:r>
            <a:r>
              <a:rPr lang="ko-KR" altLang="en-US" sz="2200" dirty="0" smtClean="0">
                <a:solidFill>
                  <a:srgbClr val="000000"/>
                </a:solidFill>
                <a:latin typeface="한컴 윤고딕 250" pitchFamily="18" charset="-127"/>
                <a:ea typeface="한컴 윤고딕 250" pitchFamily="18" charset="-127"/>
              </a:rPr>
              <a:t> 기술개발 중소제조기업의 사업화 성공률은 </a:t>
            </a:r>
            <a:r>
              <a:rPr lang="en-US" altLang="ko-KR" sz="2200" dirty="0" smtClean="0">
                <a:solidFill>
                  <a:srgbClr val="000000"/>
                </a:solidFill>
                <a:latin typeface="한컴 윤고딕 250" pitchFamily="18" charset="-127"/>
                <a:ea typeface="한컴 윤고딕 250" pitchFamily="18" charset="-127"/>
              </a:rPr>
              <a:t>37.7%</a:t>
            </a:r>
            <a:r>
              <a:rPr lang="ko-KR" altLang="en-US" sz="2200" dirty="0" smtClean="0">
                <a:solidFill>
                  <a:srgbClr val="000000"/>
                </a:solidFill>
                <a:latin typeface="한컴 윤고딕 250" pitchFamily="18" charset="-127"/>
                <a:ea typeface="한컴 윤고딕 250" pitchFamily="18" charset="-127"/>
              </a:rPr>
              <a:t>에 불과</a:t>
            </a:r>
            <a:endParaRPr lang="en-US" altLang="ko-KR" sz="2200" dirty="0" smtClean="0">
              <a:solidFill>
                <a:srgbClr val="000000"/>
              </a:solidFill>
              <a:latin typeface="한컴 윤고딕 250" pitchFamily="18" charset="-127"/>
              <a:ea typeface="한컴 윤고딕 25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901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499992" y="6525344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2"/>
                </a:solidFill>
              </a:rPr>
              <a:t>3</a:t>
            </a:r>
            <a:endParaRPr lang="ko-KR" altLang="en-US" sz="1200" b="1" dirty="0">
              <a:solidFill>
                <a:schemeClr val="tx2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0" y="16351"/>
            <a:ext cx="9144000" cy="6858000"/>
          </a:xfrm>
          <a:prstGeom prst="rect">
            <a:avLst/>
          </a:prstGeom>
          <a:solidFill>
            <a:srgbClr val="0B4FA0">
              <a:alpha val="95000"/>
            </a:srgbClr>
          </a:solidFill>
          <a:ln>
            <a:solidFill>
              <a:srgbClr val="0B4F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7" name="그룹 16"/>
          <p:cNvGrpSpPr/>
          <p:nvPr/>
        </p:nvGrpSpPr>
        <p:grpSpPr>
          <a:xfrm>
            <a:off x="2843808" y="3356992"/>
            <a:ext cx="6152198" cy="1526039"/>
            <a:chOff x="373596" y="2293954"/>
            <a:chExt cx="2686236" cy="1310015"/>
          </a:xfrm>
        </p:grpSpPr>
        <p:cxnSp>
          <p:nvCxnSpPr>
            <p:cNvPr id="18" name="직선 연결선 17"/>
            <p:cNvCxnSpPr/>
            <p:nvPr/>
          </p:nvCxnSpPr>
          <p:spPr>
            <a:xfrm>
              <a:off x="373596" y="3041776"/>
              <a:ext cx="2686236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>
              <a:off x="805644" y="2293954"/>
              <a:ext cx="1250" cy="1310015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직사각형 19"/>
          <p:cNvSpPr/>
          <p:nvPr/>
        </p:nvSpPr>
        <p:spPr>
          <a:xfrm>
            <a:off x="6948264" y="4345940"/>
            <a:ext cx="21194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ko-KR" altLang="en-US" sz="28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해외 경제</a:t>
            </a:r>
            <a:endParaRPr lang="ko-KR" altLang="en-US" sz="28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직사각형 20"/>
          <p:cNvSpPr/>
          <p:nvPr/>
        </p:nvSpPr>
        <p:spPr>
          <a:xfrm rot="2700000">
            <a:off x="7279812" y="518895"/>
            <a:ext cx="2415750" cy="360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직사각형 21"/>
          <p:cNvSpPr/>
          <p:nvPr/>
        </p:nvSpPr>
        <p:spPr>
          <a:xfrm rot="2700000">
            <a:off x="7899104" y="404197"/>
            <a:ext cx="1512168" cy="116712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이등변 삼각형 22"/>
          <p:cNvSpPr/>
          <p:nvPr/>
        </p:nvSpPr>
        <p:spPr>
          <a:xfrm rot="16200000">
            <a:off x="8424000" y="0"/>
            <a:ext cx="720000" cy="720000"/>
          </a:xfrm>
          <a:prstGeom prst="triangle">
            <a:avLst>
              <a:gd name="adj" fmla="val 100000"/>
            </a:avLst>
          </a:prstGeom>
          <a:solidFill>
            <a:schemeClr val="bg1">
              <a:alpha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직사각형 23"/>
          <p:cNvSpPr/>
          <p:nvPr/>
        </p:nvSpPr>
        <p:spPr>
          <a:xfrm>
            <a:off x="4644008" y="3284984"/>
            <a:ext cx="44486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4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국내외 경제 여건</a:t>
            </a:r>
            <a:endParaRPr lang="ko-KR" altLang="en-US" sz="44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52392" y="6597352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3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870176" y="3307631"/>
            <a:ext cx="1133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kern="0" dirty="0" smtClean="0">
                <a:solidFill>
                  <a:schemeClr val="bg1"/>
                </a:solidFill>
                <a:latin typeface="한컴 윤고딕 250" pitchFamily="18" charset="-127"/>
                <a:ea typeface="한컴 윤고딕 250" pitchFamily="18" charset="-127"/>
              </a:rPr>
              <a:t>Ⅰ</a:t>
            </a:r>
            <a:r>
              <a:rPr lang="en-US" altLang="ko-KR" sz="4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한컴 윤고딕 250" pitchFamily="18" charset="-127"/>
                <a:ea typeface="한컴 윤고딕 250" pitchFamily="18" charset="-127"/>
              </a:rPr>
              <a:t>.</a:t>
            </a:r>
            <a:endParaRPr lang="ko-KR" altLang="en-US" sz="4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한컴 윤고딕 250" pitchFamily="18" charset="-127"/>
              <a:ea typeface="한컴 윤고딕 25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96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052736"/>
            <a:ext cx="1835696" cy="45719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13750" y="570746"/>
            <a:ext cx="27013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2.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중장기 과제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499992" y="652534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30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7" name="순서도: 연결자 26"/>
          <p:cNvSpPr/>
          <p:nvPr/>
        </p:nvSpPr>
        <p:spPr>
          <a:xfrm>
            <a:off x="179512" y="1628800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899592" y="3140968"/>
            <a:ext cx="8316924" cy="833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</a:pPr>
            <a:r>
              <a:rPr lang="ko-KR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한컴 윤고딕 250" pitchFamily="18" charset="-127"/>
                <a:ea typeface="한컴 윤고딕 250" pitchFamily="18" charset="-127"/>
              </a:rPr>
              <a:t> 자산측면에서 스트레스 테스트 등을 통해 금리급등에 따른 시장위험을 </a:t>
            </a:r>
            <a:endParaRPr lang="en-US" altLang="ko-KR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한컴 윤고딕 250" pitchFamily="18" charset="-127"/>
              <a:ea typeface="한컴 윤고딕 250" pitchFamily="18" charset="-127"/>
            </a:endParaRPr>
          </a:p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</a:pPr>
            <a:r>
              <a:rPr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한컴 윤고딕 250" pitchFamily="18" charset="-127"/>
                <a:ea typeface="한컴 윤고딕 250" pitchFamily="18" charset="-127"/>
              </a:rPr>
              <a:t>관리 가능한 수준으로 유지하기 위한 노력 지속 필요</a:t>
            </a:r>
            <a:endParaRPr lang="en-US" altLang="ko-KR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-44265" y="1423809"/>
            <a:ext cx="68407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2650" lvl="1" indent="-342900">
              <a:spcAft>
                <a:spcPts val="1425"/>
              </a:spcAft>
              <a:buClr>
                <a:srgbClr val="FFFF00"/>
              </a:buClr>
              <a:buSzPct val="90000"/>
              <a:defRPr/>
            </a:pPr>
            <a:r>
              <a:rPr lang="ko-KR" altLang="en-US" sz="3000" dirty="0" smtClean="0">
                <a:latin typeface="한컴 윤고딕 250" pitchFamily="18" charset="-127"/>
                <a:ea typeface="한컴 윤고딕 250" pitchFamily="18" charset="-127"/>
              </a:rPr>
              <a:t>선진국의 출구전략 대비</a:t>
            </a:r>
            <a:endParaRPr lang="en-US" altLang="ko-KR" sz="3000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49542" y="2276872"/>
            <a:ext cx="8504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ü"/>
            </a:pPr>
            <a:r>
              <a:rPr lang="ko-KR" altLang="en-US" sz="2400" dirty="0" smtClean="0">
                <a:latin typeface="한컴 윤고딕 250" pitchFamily="18" charset="-127"/>
                <a:ea typeface="한컴 윤고딕 250" pitchFamily="18" charset="-127"/>
              </a:rPr>
              <a:t> 선진국 중앙은행의 출구전략 </a:t>
            </a:r>
            <a:r>
              <a:rPr lang="ko-KR" altLang="en-US" sz="2400" dirty="0" err="1" smtClean="0">
                <a:latin typeface="한컴 윤고딕 250" pitchFamily="18" charset="-127"/>
                <a:ea typeface="한컴 윤고딕 250" pitchFamily="18" charset="-127"/>
              </a:rPr>
              <a:t>시행시</a:t>
            </a:r>
            <a:r>
              <a:rPr lang="ko-KR" altLang="en-US" sz="2400" dirty="0" smtClean="0">
                <a:latin typeface="한컴 윤고딕 250" pitchFamily="18" charset="-127"/>
                <a:ea typeface="한컴 윤고딕 250" pitchFamily="18" charset="-127"/>
              </a:rPr>
              <a:t> 국제금융시장 혼란 가능성</a:t>
            </a:r>
            <a:endParaRPr lang="en-US" altLang="ko-KR" sz="2400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36" name="오른쪽 화살표 35"/>
          <p:cNvSpPr/>
          <p:nvPr/>
        </p:nvSpPr>
        <p:spPr>
          <a:xfrm>
            <a:off x="683568" y="3284984"/>
            <a:ext cx="324036" cy="200757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1007604" y="4581128"/>
            <a:ext cx="8100900" cy="833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</a:pPr>
            <a:r>
              <a:rPr lang="ko-KR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한컴 윤고딕 250" pitchFamily="18" charset="-127"/>
                <a:ea typeface="한컴 윤고딕 250" pitchFamily="18" charset="-127"/>
              </a:rPr>
              <a:t> 부채측면에서 거시건전성 정책 등 자금유출 압박을 완화하기 위한 </a:t>
            </a:r>
            <a:endParaRPr lang="en-US" altLang="ko-KR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한컴 윤고딕 250" pitchFamily="18" charset="-127"/>
              <a:ea typeface="한컴 윤고딕 250" pitchFamily="18" charset="-127"/>
            </a:endParaRPr>
          </a:p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</a:pPr>
            <a:r>
              <a:rPr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한컴 윤고딕 250" pitchFamily="18" charset="-127"/>
                <a:ea typeface="한컴 윤고딕 250" pitchFamily="18" charset="-127"/>
              </a:rPr>
              <a:t>다양한 조치를 강구</a:t>
            </a:r>
            <a:endParaRPr lang="en-US" altLang="ko-KR" sz="2200" dirty="0" smtClean="0">
              <a:solidFill>
                <a:schemeClr val="tx1">
                  <a:lumMod val="85000"/>
                  <a:lumOff val="15000"/>
                </a:schemeClr>
              </a:solidFill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38" name="오른쪽 화살표 37"/>
          <p:cNvSpPr/>
          <p:nvPr/>
        </p:nvSpPr>
        <p:spPr>
          <a:xfrm>
            <a:off x="683568" y="4725144"/>
            <a:ext cx="324036" cy="200757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237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0" y="2636912"/>
            <a:ext cx="9144000" cy="1440160"/>
          </a:xfrm>
          <a:prstGeom prst="rect">
            <a:avLst/>
          </a:prstGeom>
          <a:solidFill>
            <a:schemeClr val="tx2">
              <a:lumMod val="20000"/>
              <a:lumOff val="8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3518202" y="2804735"/>
            <a:ext cx="2566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0B4FA0"/>
                </a:solidFill>
                <a:latin typeface="한컴 윤고딕 250" pitchFamily="18" charset="-127"/>
                <a:ea typeface="한컴 윤고딕 250" pitchFamily="18" charset="-127"/>
              </a:rPr>
              <a:t>Q&amp;A</a:t>
            </a:r>
            <a:endParaRPr lang="ko-KR" altLang="en-US" sz="72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rgbClr val="0B4FA0"/>
              </a:solidFill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9992" y="6525344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31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00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0" y="2564904"/>
            <a:ext cx="9144000" cy="1440160"/>
          </a:xfrm>
          <a:prstGeom prst="rect">
            <a:avLst/>
          </a:prstGeom>
          <a:solidFill>
            <a:schemeClr val="tx2">
              <a:lumMod val="20000"/>
              <a:lumOff val="8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2395796" y="2636912"/>
            <a:ext cx="43364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2"/>
                </a:solidFill>
                <a:latin typeface="한컴 윤고딕 250" pitchFamily="18" charset="-127"/>
                <a:ea typeface="한컴 윤고딕 250" pitchFamily="18" charset="-127"/>
                <a:cs typeface="Arial" pitchFamily="34" charset="0"/>
              </a:rPr>
              <a:t>감사합니다</a:t>
            </a:r>
            <a:endParaRPr lang="ko-KR" altLang="en-US" sz="72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2"/>
              </a:solidFill>
              <a:latin typeface="한컴 윤고딕 250" pitchFamily="18" charset="-127"/>
              <a:ea typeface="한컴 윤고딕 250" pitchFamily="18" charset="-127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9992" y="6525344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32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00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0" y="1052736"/>
            <a:ext cx="1835696" cy="45719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113750" y="570746"/>
            <a:ext cx="23166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1.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해외 경제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04056" y="1556792"/>
            <a:ext cx="8316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rgbClr val="FFFF00"/>
              </a:buClr>
              <a:buSzPct val="80000"/>
            </a:pPr>
            <a:r>
              <a:rPr lang="en-US" altLang="ko-KR" sz="2400" dirty="0" smtClean="0">
                <a:latin typeface="한컴 윤고딕 250" pitchFamily="18" charset="-127"/>
                <a:ea typeface="한컴 윤고딕 250" pitchFamily="18" charset="-127"/>
              </a:rPr>
              <a:t>(</a:t>
            </a:r>
            <a:r>
              <a:rPr lang="ko-KR" altLang="en-US" sz="2400" dirty="0" smtClean="0">
                <a:latin typeface="한컴 윤고딕 250" pitchFamily="18" charset="-127"/>
                <a:ea typeface="한컴 윤고딕 250" pitchFamily="18" charset="-127"/>
              </a:rPr>
              <a:t>세계경제</a:t>
            </a:r>
            <a:r>
              <a:rPr lang="en-US" altLang="ko-KR" sz="2400" dirty="0" smtClean="0">
                <a:latin typeface="한컴 윤고딕 250" pitchFamily="18" charset="-127"/>
                <a:ea typeface="한컴 윤고딕 250" pitchFamily="18" charset="-127"/>
              </a:rPr>
              <a:t>) </a:t>
            </a:r>
            <a:r>
              <a:rPr lang="ko-KR" altLang="en-US" sz="2400" dirty="0" smtClean="0">
                <a:latin typeface="한컴 윤고딕 250" pitchFamily="18" charset="-127"/>
                <a:ea typeface="한컴 윤고딕 250" pitchFamily="18" charset="-127"/>
              </a:rPr>
              <a:t>주요 선진국의 금융완화</a:t>
            </a:r>
            <a:r>
              <a:rPr lang="en-US" altLang="ko-KR" sz="2400" dirty="0" smtClean="0">
                <a:latin typeface="한컴 윤고딕 250" pitchFamily="18" charset="-127"/>
                <a:ea typeface="한컴 윤고딕 250" pitchFamily="18" charset="-127"/>
              </a:rPr>
              <a:t>, </a:t>
            </a:r>
            <a:r>
              <a:rPr lang="ko-KR" altLang="en-US" sz="2400" dirty="0" err="1" smtClean="0">
                <a:latin typeface="한컴 윤고딕 250" pitchFamily="18" charset="-127"/>
                <a:ea typeface="한컴 윤고딕 250" pitchFamily="18" charset="-127"/>
              </a:rPr>
              <a:t>신흥시장국의</a:t>
            </a:r>
            <a:r>
              <a:rPr lang="ko-KR" altLang="en-US" sz="2400" dirty="0" smtClean="0">
                <a:latin typeface="한컴 윤고딕 250" pitchFamily="18" charset="-127"/>
                <a:ea typeface="한컴 윤고딕 250" pitchFamily="18" charset="-127"/>
              </a:rPr>
              <a:t> 성장세 확대 등에 힘입어 점차 회복될 전망</a:t>
            </a:r>
            <a:endParaRPr lang="en-US" altLang="ko-KR" sz="2400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9992" y="6525344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4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순서도: 연결자 15"/>
          <p:cNvSpPr/>
          <p:nvPr/>
        </p:nvSpPr>
        <p:spPr>
          <a:xfrm>
            <a:off x="251520" y="1700808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_x177469368" descr="EMB0000177005c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147842"/>
            <a:ext cx="403200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814838" y="2627620"/>
            <a:ext cx="3901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글로벌 </a:t>
            </a:r>
            <a:r>
              <a:rPr lang="en-US" altLang="ko-KR" b="1" u="sng" dirty="0" smtClean="0">
                <a:latin typeface="맑은 고딕" pitchFamily="50" charset="-127"/>
                <a:ea typeface="맑은 고딕" pitchFamily="50" charset="-127"/>
              </a:rPr>
              <a:t>PMI </a:t>
            </a:r>
            <a:r>
              <a:rPr lang="ko-KR" altLang="en-US" b="1" u="sng" dirty="0">
                <a:latin typeface="맑은 고딕" pitchFamily="50" charset="-127"/>
                <a:ea typeface="맑은 고딕" pitchFamily="50" charset="-127"/>
              </a:rPr>
              <a:t>및 </a:t>
            </a:r>
            <a:r>
              <a:rPr lang="en-US" altLang="ko-KR" b="1" u="sng" dirty="0">
                <a:latin typeface="맑은 고딕" pitchFamily="50" charset="-127"/>
                <a:ea typeface="맑은 고딕" pitchFamily="50" charset="-127"/>
              </a:rPr>
              <a:t>OECD </a:t>
            </a:r>
            <a:r>
              <a:rPr lang="ko-KR" altLang="en-US" b="1" u="sng" dirty="0">
                <a:latin typeface="맑은 고딕" pitchFamily="50" charset="-127"/>
                <a:ea typeface="맑은 고딕" pitchFamily="50" charset="-127"/>
              </a:rPr>
              <a:t>선행지수</a:t>
            </a:r>
          </a:p>
        </p:txBody>
      </p:sp>
      <p:pic>
        <p:nvPicPr>
          <p:cNvPr id="20" name="_x25003528" descr="EMB0000177005d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958" y="3192053"/>
            <a:ext cx="4032000" cy="3066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605604" y="2636912"/>
            <a:ext cx="3214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세계교역 </a:t>
            </a:r>
            <a:r>
              <a:rPr lang="ko-KR" altLang="en-US" b="1" u="sng" dirty="0">
                <a:latin typeface="맑은 고딕" pitchFamily="50" charset="-127"/>
                <a:ea typeface="맑은 고딕" pitchFamily="50" charset="-127"/>
              </a:rPr>
              <a:t>신장률 전망</a:t>
            </a:r>
          </a:p>
        </p:txBody>
      </p:sp>
      <p:sp>
        <p:nvSpPr>
          <p:cNvPr id="22" name="TextBox 1"/>
          <p:cNvSpPr txBox="1"/>
          <p:nvPr/>
        </p:nvSpPr>
        <p:spPr>
          <a:xfrm>
            <a:off x="251520" y="6223731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: OECD</a:t>
            </a:r>
            <a:r>
              <a:rPr lang="en-US" altLang="ko-KR" sz="1300" b="1" dirty="0">
                <a:latin typeface="맑은 고딕" pitchFamily="50" charset="-127"/>
                <a:ea typeface="맑은 고딕" pitchFamily="50" charset="-127"/>
              </a:rPr>
              <a:t>, Bloomberg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TextBox 1"/>
          <p:cNvSpPr txBox="1"/>
          <p:nvPr/>
        </p:nvSpPr>
        <p:spPr>
          <a:xfrm>
            <a:off x="4603753" y="6258520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자체 </a:t>
            </a:r>
            <a:r>
              <a:rPr lang="ko-KR" altLang="en-US" sz="1300" b="1" dirty="0">
                <a:latin typeface="맑은 고딕" pitchFamily="50" charset="-127"/>
                <a:ea typeface="맑은 고딕" pitchFamily="50" charset="-127"/>
              </a:rPr>
              <a:t>추정</a:t>
            </a:r>
          </a:p>
        </p:txBody>
      </p:sp>
    </p:spTree>
    <p:extLst>
      <p:ext uri="{BB962C8B-B14F-4D97-AF65-F5344CB8AC3E}">
        <p14:creationId xmlns:p14="http://schemas.microsoft.com/office/powerpoint/2010/main" val="328662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052736"/>
            <a:ext cx="1835696" cy="45719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13750" y="570746"/>
            <a:ext cx="23166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1.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해외 경제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04056" y="1340768"/>
            <a:ext cx="8316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rgbClr val="FFFF00"/>
              </a:buClr>
              <a:buSzPct val="80000"/>
            </a:pPr>
            <a:r>
              <a:rPr lang="en-US" altLang="ko-KR" sz="2400" dirty="0" smtClean="0">
                <a:latin typeface="한컴 윤고딕 250" pitchFamily="18" charset="-127"/>
                <a:ea typeface="한컴 윤고딕 250" pitchFamily="18" charset="-127"/>
              </a:rPr>
              <a:t>(</a:t>
            </a:r>
            <a:r>
              <a:rPr lang="ko-KR" altLang="en-US" sz="2400" dirty="0" smtClean="0">
                <a:latin typeface="한컴 윤고딕 250" pitchFamily="18" charset="-127"/>
                <a:ea typeface="한컴 윤고딕 250" pitchFamily="18" charset="-127"/>
              </a:rPr>
              <a:t>미국</a:t>
            </a:r>
            <a:r>
              <a:rPr lang="en-US" altLang="ko-KR" sz="2400" dirty="0" smtClean="0">
                <a:latin typeface="한컴 윤고딕 250" pitchFamily="18" charset="-127"/>
                <a:ea typeface="한컴 윤고딕 250" pitchFamily="18" charset="-127"/>
              </a:rPr>
              <a:t>-1) </a:t>
            </a:r>
            <a:r>
              <a:rPr lang="ko-KR" altLang="en-US" sz="2400" dirty="0" smtClean="0">
                <a:latin typeface="한컴 윤고딕 250" pitchFamily="18" charset="-127"/>
                <a:ea typeface="한컴 윤고딕 250" pitchFamily="18" charset="-127"/>
              </a:rPr>
              <a:t>재정긴축에도 불구하고 개인소비 및 주택투자를 중심으로 회복세를 지속</a:t>
            </a:r>
            <a:endParaRPr lang="en-US" altLang="ko-KR" sz="2400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9992" y="6525344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5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순서도: 연결자 15"/>
          <p:cNvSpPr/>
          <p:nvPr/>
        </p:nvSpPr>
        <p:spPr>
          <a:xfrm>
            <a:off x="251520" y="1484784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/>
          <p:cNvSpPr txBox="1"/>
          <p:nvPr/>
        </p:nvSpPr>
        <p:spPr>
          <a:xfrm>
            <a:off x="1385900" y="318220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실업률 및 주택가격</a:t>
            </a:r>
            <a:endParaRPr lang="ko-KR" altLang="en-US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69632" y="3182202"/>
            <a:ext cx="1774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소비심</a:t>
            </a:r>
            <a:r>
              <a:rPr lang="ko-KR" altLang="en-US" b="1" u="sng" dirty="0">
                <a:latin typeface="맑은 고딕" pitchFamily="50" charset="-127"/>
                <a:ea typeface="맑은 고딕" pitchFamily="50" charset="-127"/>
              </a:rPr>
              <a:t>리</a:t>
            </a:r>
          </a:p>
        </p:txBody>
      </p:sp>
      <p:sp>
        <p:nvSpPr>
          <p:cNvPr id="22" name="TextBox 1"/>
          <p:cNvSpPr txBox="1"/>
          <p:nvPr/>
        </p:nvSpPr>
        <p:spPr>
          <a:xfrm>
            <a:off x="251520" y="6223731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노동부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, S&amp;P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TextBox 1"/>
          <p:cNvSpPr txBox="1"/>
          <p:nvPr/>
        </p:nvSpPr>
        <p:spPr>
          <a:xfrm>
            <a:off x="4603753" y="6258520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n-US" altLang="ko-KR" sz="1300" b="1" dirty="0" smtClean="0">
                <a:latin typeface="+mj-lt"/>
                <a:ea typeface="맑은 고딕" pitchFamily="50" charset="-127"/>
              </a:rPr>
              <a:t>   </a:t>
            </a:r>
            <a:r>
              <a:rPr lang="ko-KR" altLang="en-US" sz="1300" b="1" dirty="0" smtClean="0">
                <a:latin typeface="+mj-lt"/>
                <a:ea typeface="맑은 고딕" pitchFamily="50" charset="-127"/>
              </a:rPr>
              <a:t>자료 </a:t>
            </a:r>
            <a:r>
              <a:rPr lang="en-US" altLang="ko-KR" sz="1300" b="1" dirty="0" smtClean="0">
                <a:latin typeface="+mj-lt"/>
                <a:ea typeface="맑은 고딕" pitchFamily="50" charset="-127"/>
              </a:rPr>
              <a:t>: </a:t>
            </a:r>
            <a:r>
              <a:rPr lang="ko-KR" altLang="en-US" sz="1200" b="1" dirty="0" err="1">
                <a:latin typeface="+mj-lt"/>
              </a:rPr>
              <a:t>미시간대학</a:t>
            </a:r>
            <a:r>
              <a:rPr lang="en-US" altLang="ko-KR" sz="1200" b="1" dirty="0">
                <a:latin typeface="+mj-lt"/>
              </a:rPr>
              <a:t>, Conference Board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34505432" descr="EMB00001de823b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56" y="3717032"/>
            <a:ext cx="4067944" cy="2506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7" name="_x34505512" descr="EMB00001de823b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717031"/>
            <a:ext cx="3960440" cy="250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719572" y="2276872"/>
            <a:ext cx="7920880" cy="710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ü"/>
            </a:pP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50" pitchFamily="18" charset="-127"/>
                <a:ea typeface="한컴 윤고딕 250" pitchFamily="18" charset="-127"/>
              </a:rPr>
              <a:t>  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정부지출 감소에도 불구하고 </a:t>
            </a:r>
            <a:r>
              <a:rPr lang="en-US" altLang="ko-KR" dirty="0">
                <a:latin typeface="한컴 윤고딕 250" pitchFamily="18" charset="-127"/>
                <a:ea typeface="한컴 윤고딕 250" pitchFamily="18" charset="-127"/>
              </a:rPr>
              <a:t>1/4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분기 경제성장률이 </a:t>
            </a:r>
            <a:r>
              <a:rPr lang="en-US" altLang="ko-KR" dirty="0">
                <a:latin typeface="한컴 윤고딕 250" pitchFamily="18" charset="-127"/>
                <a:ea typeface="한컴 윤고딕 250" pitchFamily="18" charset="-127"/>
              </a:rPr>
              <a:t>2.5%</a:t>
            </a:r>
            <a:r>
              <a:rPr lang="en-US" altLang="ko-KR" sz="1600" dirty="0">
                <a:latin typeface="한컴 윤고딕 250" pitchFamily="18" charset="-127"/>
                <a:ea typeface="한컴 윤고딕 250" pitchFamily="18" charset="-127"/>
              </a:rPr>
              <a:t>(</a:t>
            </a:r>
            <a:r>
              <a:rPr lang="ko-KR" altLang="en-US" sz="1600" dirty="0">
                <a:latin typeface="한컴 윤고딕 250" pitchFamily="18" charset="-127"/>
                <a:ea typeface="한컴 윤고딕 250" pitchFamily="18" charset="-127"/>
              </a:rPr>
              <a:t>전기대비 연율</a:t>
            </a:r>
            <a:r>
              <a:rPr lang="en-US" altLang="ko-KR" sz="1600" dirty="0">
                <a:latin typeface="한컴 윤고딕 250" pitchFamily="18" charset="-127"/>
                <a:ea typeface="한컴 윤고딕 250" pitchFamily="18" charset="-127"/>
              </a:rPr>
              <a:t>)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로 </a:t>
            </a:r>
            <a:endParaRPr lang="en-US" altLang="ko-KR" dirty="0" smtClean="0">
              <a:latin typeface="한컴 윤고딕 250" pitchFamily="18" charset="-127"/>
              <a:ea typeface="한컴 윤고딕 250" pitchFamily="18" charset="-127"/>
            </a:endParaRPr>
          </a:p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</a:pPr>
            <a:r>
              <a:rPr lang="en-US" altLang="ko-KR" dirty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   </a:t>
            </a:r>
            <a:r>
              <a:rPr lang="ko-KR" altLang="en-US" dirty="0" err="1" smtClean="0">
                <a:latin typeface="한컴 윤고딕 250" pitchFamily="18" charset="-127"/>
                <a:ea typeface="한컴 윤고딕 250" pitchFamily="18" charset="-127"/>
              </a:rPr>
              <a:t>전분기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수준</a:t>
            </a:r>
            <a:r>
              <a:rPr lang="en-US" altLang="ko-KR" sz="1600" dirty="0">
                <a:latin typeface="한컴 윤고딕 250" pitchFamily="18" charset="-127"/>
                <a:ea typeface="한컴 윤고딕 250" pitchFamily="18" charset="-127"/>
              </a:rPr>
              <a:t>(0.4%)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을 크게 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상회</a:t>
            </a:r>
            <a:endParaRPr lang="en-US" altLang="ko-KR" dirty="0" smtClean="0">
              <a:solidFill>
                <a:schemeClr val="tx1">
                  <a:lumMod val="75000"/>
                  <a:lumOff val="25000"/>
                </a:schemeClr>
              </a:solidFill>
              <a:latin typeface="한컴 윤고딕 250" pitchFamily="18" charset="-127"/>
              <a:ea typeface="한컴 윤고딕 25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6012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052736"/>
            <a:ext cx="1835696" cy="45719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13750" y="570746"/>
            <a:ext cx="23166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1.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해외 경제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78971" y="1628800"/>
            <a:ext cx="831641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2300" dirty="0" smtClean="0">
                <a:latin typeface="한컴 윤고딕 250" pitchFamily="18" charset="-127"/>
                <a:ea typeface="한컴 윤고딕 250" pitchFamily="18" charset="-127"/>
              </a:rPr>
              <a:t>(</a:t>
            </a:r>
            <a:r>
              <a:rPr lang="ko-KR" altLang="en-US" sz="2300" dirty="0" smtClean="0">
                <a:latin typeface="한컴 윤고딕 250" pitchFamily="18" charset="-127"/>
                <a:ea typeface="한컴 윤고딕 250" pitchFamily="18" charset="-127"/>
              </a:rPr>
              <a:t>미국</a:t>
            </a:r>
            <a:r>
              <a:rPr lang="en-US" altLang="ko-KR" sz="2300" dirty="0" smtClean="0">
                <a:latin typeface="한컴 윤고딕 250" pitchFamily="18" charset="-127"/>
                <a:ea typeface="한컴 윤고딕 250" pitchFamily="18" charset="-127"/>
              </a:rPr>
              <a:t>-2) </a:t>
            </a:r>
            <a:r>
              <a:rPr lang="ko-KR" altLang="en-US" sz="2300" dirty="0">
                <a:latin typeface="한컴 윤고딕 250" pitchFamily="18" charset="-127"/>
                <a:ea typeface="한컴 윤고딕 250" pitchFamily="18" charset="-127"/>
              </a:rPr>
              <a:t>주요 예측기관들은 </a:t>
            </a:r>
            <a:r>
              <a:rPr lang="ko-KR" altLang="en-US" sz="2300" dirty="0" err="1">
                <a:latin typeface="한컴 윤고딕 250" pitchFamily="18" charset="-127"/>
                <a:ea typeface="한컴 윤고딕 250" pitchFamily="18" charset="-127"/>
              </a:rPr>
              <a:t>급여세</a:t>
            </a:r>
            <a:r>
              <a:rPr lang="ko-KR" altLang="en-US" sz="2300" dirty="0">
                <a:latin typeface="한컴 윤고딕 250" pitchFamily="18" charset="-127"/>
                <a:ea typeface="한컴 윤고딕 250" pitchFamily="18" charset="-127"/>
              </a:rPr>
              <a:t> 인상</a:t>
            </a:r>
            <a:r>
              <a:rPr lang="en-US" altLang="ko-KR" sz="2300" dirty="0">
                <a:latin typeface="한컴 윤고딕 250" pitchFamily="18" charset="-127"/>
                <a:ea typeface="한컴 윤고딕 250" pitchFamily="18" charset="-127"/>
              </a:rPr>
              <a:t>, </a:t>
            </a:r>
            <a:r>
              <a:rPr lang="ko-KR" altLang="en-US" sz="2300" dirty="0" smtClean="0">
                <a:latin typeface="한컴 윤고딕 250" pitchFamily="18" charset="-127"/>
                <a:ea typeface="한컴 윤고딕 250" pitchFamily="18" charset="-127"/>
              </a:rPr>
              <a:t>예산 자동삭감 조치</a:t>
            </a:r>
            <a:r>
              <a:rPr lang="en-US" altLang="ko-KR" sz="2000" dirty="0" smtClean="0">
                <a:latin typeface="한컴 윤고딕 250" pitchFamily="18" charset="-127"/>
                <a:ea typeface="한컴 윤고딕 250" pitchFamily="18" charset="-127"/>
              </a:rPr>
              <a:t>(sequester)</a:t>
            </a:r>
            <a:r>
              <a:rPr lang="ko-KR" altLang="en-US" sz="2000" dirty="0" smtClean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sz="2300" dirty="0">
                <a:latin typeface="한컴 윤고딕 250" pitchFamily="18" charset="-127"/>
                <a:ea typeface="한컴 윤고딕 250" pitchFamily="18" charset="-127"/>
              </a:rPr>
              <a:t>등의 </a:t>
            </a:r>
            <a:r>
              <a:rPr lang="ko-KR" altLang="en-US" sz="2300" dirty="0" smtClean="0">
                <a:latin typeface="한컴 윤고딕 250" pitchFamily="18" charset="-127"/>
                <a:ea typeface="한컴 윤고딕 250" pitchFamily="18" charset="-127"/>
              </a:rPr>
              <a:t>영향으로 </a:t>
            </a:r>
            <a:r>
              <a:rPr lang="en-US" altLang="ko-KR" sz="2300" dirty="0">
                <a:latin typeface="한컴 윤고딕 250" pitchFamily="18" charset="-127"/>
                <a:ea typeface="한컴 윤고딕 250" pitchFamily="18" charset="-127"/>
              </a:rPr>
              <a:t>2/4</a:t>
            </a:r>
            <a:r>
              <a:rPr lang="ko-KR" altLang="en-US" sz="2300" dirty="0">
                <a:latin typeface="한컴 윤고딕 250" pitchFamily="18" charset="-127"/>
                <a:ea typeface="한컴 윤고딕 250" pitchFamily="18" charset="-127"/>
              </a:rPr>
              <a:t>분기에는 성장세가 일시 둔화될 것으로 전망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99992" y="6525344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6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순서도: 연결자 15"/>
          <p:cNvSpPr/>
          <p:nvPr/>
        </p:nvSpPr>
        <p:spPr>
          <a:xfrm>
            <a:off x="255734" y="1772816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/>
          <p:cNvSpPr txBox="1"/>
          <p:nvPr/>
        </p:nvSpPr>
        <p:spPr>
          <a:xfrm>
            <a:off x="1379837" y="2889015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경제성장률</a:t>
            </a:r>
            <a:endParaRPr lang="ko-KR" altLang="en-US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68144" y="2889015"/>
            <a:ext cx="226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경제성장률 </a:t>
            </a:r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전망</a:t>
            </a:r>
            <a:r>
              <a:rPr lang="en-US" altLang="ko-KR" b="1" u="sng" baseline="30000" dirty="0" smtClean="0">
                <a:latin typeface="맑은 고딕" pitchFamily="50" charset="-127"/>
                <a:ea typeface="맑은 고딕" pitchFamily="50" charset="-127"/>
              </a:rPr>
              <a:t>1)</a:t>
            </a:r>
            <a:endParaRPr lang="ko-KR" altLang="en-US" b="1" u="sng" baseline="30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TextBox 1"/>
          <p:cNvSpPr txBox="1"/>
          <p:nvPr/>
        </p:nvSpPr>
        <p:spPr>
          <a:xfrm>
            <a:off x="251520" y="5994559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300" b="1" dirty="0" err="1" smtClean="0">
                <a:latin typeface="맑은 고딕" pitchFamily="50" charset="-127"/>
                <a:ea typeface="맑은 고딕" pitchFamily="50" charset="-127"/>
              </a:rPr>
              <a:t>상무부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TextBox 1"/>
          <p:cNvSpPr txBox="1"/>
          <p:nvPr/>
        </p:nvSpPr>
        <p:spPr>
          <a:xfrm>
            <a:off x="4740873" y="6038181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n-US" altLang="ko-KR" b="1" dirty="0" smtClean="0">
                <a:latin typeface="+mj-lt"/>
                <a:ea typeface="맑은 고딕" pitchFamily="50" charset="-127"/>
              </a:rPr>
              <a:t>   </a:t>
            </a:r>
            <a:r>
              <a:rPr lang="ko-KR" altLang="en-US" b="1" dirty="0">
                <a:latin typeface="+mj-lt"/>
              </a:rPr>
              <a:t>주</a:t>
            </a:r>
            <a:r>
              <a:rPr lang="en-US" altLang="ko-KR" b="1" dirty="0">
                <a:latin typeface="+mj-lt"/>
              </a:rPr>
              <a:t>: 1) ( ) </a:t>
            </a:r>
            <a:r>
              <a:rPr lang="ko-KR" altLang="en-US" b="1" dirty="0">
                <a:latin typeface="+mj-lt"/>
              </a:rPr>
              <a:t>내는 전망시점 </a:t>
            </a:r>
          </a:p>
          <a:p>
            <a:pPr fontAlgn="base"/>
            <a:r>
              <a:rPr lang="ko-KR" altLang="en-US" b="1" dirty="0">
                <a:latin typeface="+mj-lt"/>
              </a:rPr>
              <a:t>자료</a:t>
            </a:r>
            <a:r>
              <a:rPr lang="en-US" altLang="ko-KR" b="1" dirty="0">
                <a:latin typeface="+mj-lt"/>
              </a:rPr>
              <a:t>: </a:t>
            </a:r>
            <a:r>
              <a:rPr lang="ko-KR" altLang="en-US" b="1" dirty="0">
                <a:latin typeface="+mj-lt"/>
              </a:rPr>
              <a:t>각 기관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179038416" descr="EMB00001de823bc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136" y="3429000"/>
            <a:ext cx="3960440" cy="2506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884132"/>
              </p:ext>
            </p:extLst>
          </p:nvPr>
        </p:nvGraphicFramePr>
        <p:xfrm>
          <a:off x="483613" y="3691241"/>
          <a:ext cx="3948900" cy="2244456"/>
        </p:xfrm>
        <a:graphic>
          <a:graphicData uri="http://schemas.openxmlformats.org/drawingml/2006/table">
            <a:tbl>
              <a:tblPr/>
              <a:tblGrid>
                <a:gridCol w="887966"/>
                <a:gridCol w="193248"/>
                <a:gridCol w="846933"/>
                <a:gridCol w="648072"/>
                <a:gridCol w="567299"/>
                <a:gridCol w="152781"/>
                <a:gridCol w="652601"/>
              </a:tblGrid>
              <a:tr h="326457"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4351" marB="14351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4351" marB="14351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2012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4351" marB="14351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4351" marB="14351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2013</a:t>
                      </a:r>
                      <a:endParaRPr lang="en-US" sz="10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4351" marB="14351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</a:tr>
              <a:tr h="3695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연간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4351" marB="14351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3/4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4351" marB="14351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4/4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4351" marB="14351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4351" marB="14351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1/4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4351" marB="14351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</a:tr>
              <a:tr h="25806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-4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GDP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35941" marT="14351" marB="14351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35941" marT="14351" marB="14351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2.2</a:t>
                      </a:r>
                      <a:endParaRPr lang="en-US" sz="10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3.1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0.4</a:t>
                      </a:r>
                      <a:endParaRPr lang="en-US" sz="10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2.5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06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20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개인소비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35941" marT="14351" marB="14351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35941" marT="14351" marB="14351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1.9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1.6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1.8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3.2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806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20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설비투자</a:t>
                      </a: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8.0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-1.8</a:t>
                      </a:r>
                      <a:endParaRPr lang="en-US" sz="10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13.2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2.1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06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20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주택투자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1016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12.1</a:t>
                      </a:r>
                      <a:endParaRPr lang="en-US" sz="10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1016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13.5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1016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17.6</a:t>
                      </a:r>
                      <a:endParaRPr lang="en-US" sz="10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1016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1016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12.6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06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20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정부지출</a:t>
                      </a: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-1.7</a:t>
                      </a:r>
                      <a:endParaRPr lang="en-US" sz="10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3.9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-7.0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-4.1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06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수 출</a:t>
                      </a:r>
                      <a:endParaRPr lang="ko-KR" altLang="en-US" sz="1200" b="1" kern="0" spc="-20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17907" marR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3.4</a:t>
                      </a:r>
                      <a:endParaRPr lang="en-US" sz="10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1.9</a:t>
                      </a:r>
                      <a:endParaRPr lang="en-US" sz="10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-2.8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2.9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T="14351" marB="143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직사각형 12"/>
          <p:cNvSpPr/>
          <p:nvPr/>
        </p:nvSpPr>
        <p:spPr>
          <a:xfrm>
            <a:off x="3028114" y="3409367"/>
            <a:ext cx="14718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 latinLnBrk="0"/>
            <a:r>
              <a:rPr lang="en-US" altLang="ko-KR" sz="1200" dirty="0"/>
              <a:t>(</a:t>
            </a:r>
            <a:r>
              <a:rPr lang="ko-KR" altLang="en-US" sz="1200" dirty="0"/>
              <a:t>전기대비 연율</a:t>
            </a:r>
            <a:r>
              <a:rPr lang="en-US" altLang="ko-KR" sz="1200" dirty="0"/>
              <a:t>, %)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51594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052736"/>
            <a:ext cx="1835696" cy="45719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13750" y="570746"/>
            <a:ext cx="23166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1.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해외 경제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78971" y="1268760"/>
            <a:ext cx="8316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2300" dirty="0" smtClean="0">
                <a:latin typeface="한컴 윤고딕 250" pitchFamily="18" charset="-127"/>
                <a:ea typeface="한컴 윤고딕 250" pitchFamily="18" charset="-127"/>
              </a:rPr>
              <a:t>(</a:t>
            </a:r>
            <a:r>
              <a:rPr lang="ko-KR" altLang="en-US" sz="2300" dirty="0" smtClean="0">
                <a:latin typeface="한컴 윤고딕 250" pitchFamily="18" charset="-127"/>
                <a:ea typeface="한컴 윤고딕 250" pitchFamily="18" charset="-127"/>
              </a:rPr>
              <a:t>유로지역</a:t>
            </a:r>
            <a:r>
              <a:rPr lang="en-US" altLang="ko-KR" sz="2300" dirty="0" smtClean="0">
                <a:latin typeface="한컴 윤고딕 250" pitchFamily="18" charset="-127"/>
                <a:ea typeface="한컴 윤고딕 250" pitchFamily="18" charset="-127"/>
              </a:rPr>
              <a:t>-1) </a:t>
            </a:r>
            <a:r>
              <a:rPr lang="ko-KR" altLang="en-US" sz="2300" dirty="0" smtClean="0">
                <a:latin typeface="한컴 윤고딕 250" pitchFamily="18" charset="-127"/>
                <a:ea typeface="한컴 윤고딕 250" pitchFamily="18" charset="-127"/>
              </a:rPr>
              <a:t>고용부진이 지속되는 가운데 재정긴축으로 인한 역내수요 위축으로 </a:t>
            </a:r>
            <a:r>
              <a:rPr lang="ko-KR" altLang="en-US" sz="2300" dirty="0" err="1" smtClean="0">
                <a:latin typeface="한컴 윤고딕 250" pitchFamily="18" charset="-127"/>
                <a:ea typeface="한컴 윤고딕 250" pitchFamily="18" charset="-127"/>
              </a:rPr>
              <a:t>금년중</a:t>
            </a:r>
            <a:r>
              <a:rPr lang="ko-KR" altLang="en-US" sz="2300" dirty="0" smtClean="0">
                <a:latin typeface="한컴 윤고딕 250" pitchFamily="18" charset="-127"/>
                <a:ea typeface="한컴 윤고딕 250" pitchFamily="18" charset="-127"/>
              </a:rPr>
              <a:t> 마이너스 성장을 보일 전망</a:t>
            </a:r>
            <a:endParaRPr lang="ko-KR" altLang="en-US" sz="2300" dirty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9992" y="6525344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7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순서도: 연결자 15"/>
          <p:cNvSpPr/>
          <p:nvPr/>
        </p:nvSpPr>
        <p:spPr>
          <a:xfrm>
            <a:off x="255734" y="1412776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/>
          <p:cNvSpPr txBox="1"/>
          <p:nvPr/>
        </p:nvSpPr>
        <p:spPr>
          <a:xfrm>
            <a:off x="1236989" y="2915652"/>
            <a:ext cx="29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실업률 및 경기체감지수</a:t>
            </a:r>
            <a:endParaRPr lang="ko-KR" altLang="en-US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20072" y="2915652"/>
            <a:ext cx="291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유로지역 경제성장률 전망</a:t>
            </a:r>
            <a:endParaRPr lang="ko-KR" altLang="en-US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TextBox 1"/>
          <p:cNvSpPr txBox="1"/>
          <p:nvPr/>
        </p:nvSpPr>
        <p:spPr>
          <a:xfrm>
            <a:off x="391205" y="5994559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: EURO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통계청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3" name="_x178917104" descr="EMB00001de823c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3310291"/>
            <a:ext cx="3888431" cy="2727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4" name="표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291660"/>
              </p:ext>
            </p:extLst>
          </p:nvPr>
        </p:nvGraphicFramePr>
        <p:xfrm>
          <a:off x="4642303" y="3408938"/>
          <a:ext cx="4032445" cy="2482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789"/>
                <a:gridCol w="886148"/>
                <a:gridCol w="648072"/>
                <a:gridCol w="648072"/>
                <a:gridCol w="646364"/>
              </a:tblGrid>
              <a:tr h="2254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전망시점</a:t>
                      </a:r>
                      <a:endParaRPr lang="ko-KR" altLang="en-US" sz="1400" kern="0" spc="0" dirty="0"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2012</a:t>
                      </a:r>
                      <a:r>
                        <a:rPr lang="en-US" altLang="ko-KR" sz="1400" kern="0" spc="0" baseline="3000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2)</a:t>
                      </a:r>
                      <a:endParaRPr lang="ko-KR" altLang="en-US" sz="1400" kern="0" spc="0" baseline="30000" dirty="0"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2013</a:t>
                      </a:r>
                      <a:endParaRPr lang="ko-KR" altLang="en-US" sz="1400" kern="0" spc="0" dirty="0"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2014</a:t>
                      </a:r>
                      <a:endParaRPr lang="ko-KR" altLang="en-US" sz="1400" kern="0" spc="0" dirty="0">
                        <a:solidFill>
                          <a:schemeClr val="tx2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</a:tr>
              <a:tr h="225478"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유로지역</a:t>
                      </a:r>
                      <a:endParaRPr lang="en-US" sz="1400" b="1" kern="0" spc="0" dirty="0" smtClean="0"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0" spc="0" dirty="0"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0" spc="0" dirty="0"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kern="0" spc="0" dirty="0"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kern="0" spc="0" dirty="0"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</a:tr>
              <a:tr h="256508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(IMF)</a:t>
                      </a:r>
                      <a:endParaRPr lang="en-US" sz="1400" b="1" kern="0" spc="0" dirty="0" smtClean="0"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2540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2013.4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5400" marR="86360" indent="0" algn="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-0.6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86360" indent="0" algn="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lang="en-US" sz="1400" b="1" kern="0" spc="-5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0.3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86360" indent="0" algn="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1.1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256508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(EU</a:t>
                      </a:r>
                      <a:r>
                        <a:rPr lang="ko-KR" altLang="en-US" sz="1400" b="1" kern="0" spc="0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집행위</a:t>
                      </a:r>
                      <a:r>
                        <a:rPr lang="en-US" sz="1400" b="1" kern="0" spc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en-US" sz="1400" b="1" kern="0" spc="0" dirty="0" smtClean="0"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2540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2013.2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5400" marR="86360" indent="0" algn="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-0.6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86360" indent="0" algn="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lang="en-US" sz="1400" b="1" kern="0" spc="-5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0.4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86360" indent="0" algn="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1.2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256508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-130" baseline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(ECB)</a:t>
                      </a:r>
                      <a:endParaRPr lang="en-US" altLang="ko-KR" sz="1400" b="1" kern="0" spc="-130" baseline="0" dirty="0" smtClean="0"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2540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2013.2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5400" marR="86360" indent="0" algn="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-0.6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86360" indent="0" algn="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-0.5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86360" indent="0" algn="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  <a:endParaRPr lang="en-US" sz="1400" b="1" kern="0" spc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256508"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baseline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독일</a:t>
                      </a:r>
                      <a:endParaRPr lang="ko-KR" altLang="en-US" sz="1400" b="1" kern="0" spc="0" baseline="30000" dirty="0"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2540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2013.2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2700" marR="86360" indent="0" algn="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0.7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86360" indent="0" algn="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0.5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86360" indent="0" algn="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2.0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256508"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baseline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프랑스</a:t>
                      </a:r>
                      <a:endParaRPr lang="ko-KR" altLang="en-US" sz="1400" b="1" kern="0" spc="0" baseline="0" dirty="0"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2540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2013.2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2700" marR="86360" indent="0" algn="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0.0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86360" indent="0" algn="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0.1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86360" indent="0" algn="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1.2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256508"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baseline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이탈리아</a:t>
                      </a:r>
                      <a:endParaRPr lang="ko-KR" altLang="en-US" sz="1400" b="1" kern="0" spc="0" baseline="0" dirty="0"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2540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2013.2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2700" marR="86360" indent="0" algn="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-2.4</a:t>
                      </a:r>
                      <a:endParaRPr lang="en-US" sz="1400" b="1" kern="0" spc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86360" indent="0" algn="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-1.0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86360" indent="0" algn="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0.8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  <a:tr h="256508"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baseline="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스페인</a:t>
                      </a:r>
                      <a:endParaRPr lang="ko-KR" altLang="en-US" sz="1400" b="1" kern="0" spc="0" baseline="0" dirty="0"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2540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2013.2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5400" marR="86360" indent="0" algn="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-1.4</a:t>
                      </a:r>
                      <a:endParaRPr lang="en-US" sz="1400" b="1" kern="0" spc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86360" indent="0" algn="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-1.4</a:t>
                      </a:r>
                      <a:endParaRPr lang="en-US" sz="1400" b="1" kern="0" spc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86360" indent="0" algn="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0.8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5" name="직사각형 24"/>
          <p:cNvSpPr/>
          <p:nvPr/>
        </p:nvSpPr>
        <p:spPr>
          <a:xfrm>
            <a:off x="4586379" y="6020279"/>
            <a:ext cx="4228125" cy="483857"/>
          </a:xfrm>
          <a:prstGeom prst="rect">
            <a:avLst/>
          </a:prstGeom>
        </p:spPr>
        <p:txBody>
          <a:bodyPr wrap="square" lIns="82936" tIns="41469" rIns="82936" bIns="41469">
            <a:spAutoFit/>
          </a:bodyPr>
          <a:lstStyle/>
          <a:p>
            <a:pPr algn="l"/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주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: 1)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개별국은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EU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집행위원회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전망</a:t>
            </a:r>
            <a:endParaRPr lang="en-US" altLang="ko-KR" sz="13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l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      2) </a:t>
            </a:r>
            <a:r>
              <a:rPr lang="ko-KR" altLang="en-US" sz="1300" b="1" dirty="0" err="1" smtClean="0">
                <a:latin typeface="맑은 고딕" pitchFamily="50" charset="-127"/>
                <a:ea typeface="맑은 고딕" pitchFamily="50" charset="-127"/>
              </a:rPr>
              <a:t>실적치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 기준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8278162" y="3143082"/>
            <a:ext cx="409545" cy="283803"/>
          </a:xfrm>
          <a:prstGeom prst="rect">
            <a:avLst/>
          </a:prstGeom>
        </p:spPr>
        <p:txBody>
          <a:bodyPr wrap="none" lIns="82936" tIns="41469" rIns="82936" bIns="41469">
            <a:spAutoFit/>
          </a:bodyPr>
          <a:lstStyle/>
          <a:p>
            <a:r>
              <a:rPr lang="en-US" altLang="ko-KR" sz="1300" dirty="0" smtClean="0">
                <a:latin typeface="맑은 고딕" pitchFamily="50" charset="-127"/>
                <a:ea typeface="맑은 고딕" pitchFamily="50" charset="-127"/>
              </a:rPr>
              <a:t>(%)</a:t>
            </a:r>
            <a:endParaRPr lang="ko-KR" altLang="en-US" sz="13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9572" y="2132856"/>
            <a:ext cx="8208312" cy="710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ü"/>
            </a:pP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50" pitchFamily="18" charset="-127"/>
                <a:ea typeface="한컴 윤고딕 250" pitchFamily="18" charset="-127"/>
              </a:rPr>
              <a:t>  </a:t>
            </a: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EU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집행위원회는 </a:t>
            </a:r>
            <a:r>
              <a:rPr lang="en-US" altLang="ko-KR" dirty="0">
                <a:latin typeface="한컴 윤고딕 250" pitchFamily="18" charset="-127"/>
                <a:ea typeface="한컴 윤고딕 250" pitchFamily="18" charset="-127"/>
              </a:rPr>
              <a:t>2013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년</a:t>
            </a:r>
            <a:r>
              <a:rPr lang="en-US" altLang="ko-KR" sz="1600" dirty="0">
                <a:latin typeface="한컴 윤고딕 250" pitchFamily="18" charset="-127"/>
                <a:ea typeface="한컴 윤고딕 250" pitchFamily="18" charset="-127"/>
              </a:rPr>
              <a:t>(-0.3%</a:t>
            </a:r>
            <a:r>
              <a:rPr lang="ko-KR" altLang="en-US" sz="1600" dirty="0">
                <a:latin typeface="한컴 윤고딕 250" pitchFamily="18" charset="-127"/>
                <a:ea typeface="한컴 윤고딕 250" pitchFamily="18" charset="-127"/>
              </a:rPr>
              <a:t>→</a:t>
            </a:r>
            <a:r>
              <a:rPr lang="en-US" altLang="ko-KR" sz="1600" dirty="0">
                <a:latin typeface="한컴 윤고딕 250" pitchFamily="18" charset="-127"/>
                <a:ea typeface="한컴 윤고딕 250" pitchFamily="18" charset="-127"/>
              </a:rPr>
              <a:t>-0.4%)</a:t>
            </a:r>
            <a:r>
              <a:rPr lang="ko-KR" altLang="en-US" sz="1600" dirty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및 </a:t>
            </a:r>
            <a:r>
              <a:rPr lang="en-US" altLang="ko-KR" dirty="0">
                <a:latin typeface="한컴 윤고딕 250" pitchFamily="18" charset="-127"/>
                <a:ea typeface="한컴 윤고딕 250" pitchFamily="18" charset="-127"/>
              </a:rPr>
              <a:t>2014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년</a:t>
            </a:r>
            <a:r>
              <a:rPr lang="en-US" altLang="ko-KR" sz="1600" dirty="0">
                <a:latin typeface="한컴 윤고딕 250" pitchFamily="18" charset="-127"/>
                <a:ea typeface="한컴 윤고딕 250" pitchFamily="18" charset="-127"/>
              </a:rPr>
              <a:t>(1.4%</a:t>
            </a:r>
            <a:r>
              <a:rPr lang="ko-KR" altLang="en-US" sz="1600" dirty="0">
                <a:latin typeface="한컴 윤고딕 250" pitchFamily="18" charset="-127"/>
                <a:ea typeface="한컴 윤고딕 250" pitchFamily="18" charset="-127"/>
              </a:rPr>
              <a:t>→</a:t>
            </a:r>
            <a:r>
              <a:rPr lang="en-US" altLang="ko-KR" sz="1600" dirty="0">
                <a:latin typeface="한컴 윤고딕 250" pitchFamily="18" charset="-127"/>
                <a:ea typeface="한컴 윤고딕 250" pitchFamily="18" charset="-127"/>
              </a:rPr>
              <a:t>1.2%)</a:t>
            </a:r>
            <a:r>
              <a:rPr lang="ko-KR" altLang="en-US" sz="1600" dirty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경제</a:t>
            </a:r>
            <a:endParaRPr lang="en-US" altLang="ko-KR" dirty="0" smtClean="0">
              <a:latin typeface="한컴 윤고딕 250" pitchFamily="18" charset="-127"/>
              <a:ea typeface="한컴 윤고딕 250" pitchFamily="18" charset="-127"/>
            </a:endParaRPr>
          </a:p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</a:pP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    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성장률 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전망치를 하향 조정</a:t>
            </a:r>
            <a:r>
              <a:rPr lang="en-US" altLang="ko-KR" sz="1600" dirty="0">
                <a:latin typeface="한컴 윤고딕 250" pitchFamily="18" charset="-127"/>
                <a:ea typeface="한컴 윤고딕 250" pitchFamily="18" charset="-127"/>
              </a:rPr>
              <a:t>(5.3</a:t>
            </a:r>
            <a:r>
              <a:rPr lang="ko-KR" altLang="en-US" sz="1600" dirty="0">
                <a:latin typeface="한컴 윤고딕 250" pitchFamily="18" charset="-127"/>
                <a:ea typeface="한컴 윤고딕 250" pitchFamily="18" charset="-127"/>
              </a:rPr>
              <a:t>일</a:t>
            </a:r>
            <a:r>
              <a:rPr lang="en-US" altLang="ko-KR" sz="1600" dirty="0" smtClean="0">
                <a:latin typeface="한컴 윤고딕 250" pitchFamily="18" charset="-127"/>
                <a:ea typeface="한컴 윤고딕 250" pitchFamily="18" charset="-127"/>
              </a:rPr>
              <a:t>)</a:t>
            </a:r>
            <a:endParaRPr lang="en-US" altLang="ko-KR" dirty="0" smtClean="0">
              <a:solidFill>
                <a:schemeClr val="tx1">
                  <a:lumMod val="75000"/>
                  <a:lumOff val="25000"/>
                </a:schemeClr>
              </a:solidFill>
              <a:latin typeface="한컴 윤고딕 250" pitchFamily="18" charset="-127"/>
              <a:ea typeface="한컴 윤고딕 25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593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052736"/>
            <a:ext cx="1835696" cy="45719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13750" y="570746"/>
            <a:ext cx="23166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1.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해외 경제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499992" y="6525344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8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순서도: 연결자 15"/>
          <p:cNvSpPr/>
          <p:nvPr/>
        </p:nvSpPr>
        <p:spPr>
          <a:xfrm>
            <a:off x="255734" y="1484784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/>
          <p:cNvSpPr txBox="1"/>
          <p:nvPr/>
        </p:nvSpPr>
        <p:spPr>
          <a:xfrm>
            <a:off x="1115616" y="3140968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독일과 </a:t>
            </a:r>
            <a:r>
              <a:rPr lang="ko-KR" altLang="en-US" b="1" u="sng" dirty="0" err="1" smtClean="0">
                <a:latin typeface="맑은 고딕" pitchFamily="50" charset="-127"/>
                <a:ea typeface="맑은 고딕" pitchFamily="50" charset="-127"/>
              </a:rPr>
              <a:t>재정취약국</a:t>
            </a:r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 경상수지</a:t>
            </a:r>
            <a:endParaRPr lang="ko-KR" altLang="en-US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20072" y="3131676"/>
            <a:ext cx="319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유럽 </a:t>
            </a:r>
            <a:r>
              <a:rPr lang="ko-KR" altLang="en-US" b="1" u="sng" smtClean="0">
                <a:latin typeface="맑은 고딕" pitchFamily="50" charset="-127"/>
                <a:ea typeface="맑은 고딕" pitchFamily="50" charset="-127"/>
              </a:rPr>
              <a:t>주요국의 단위노동비용</a:t>
            </a:r>
            <a:endParaRPr lang="ko-KR" altLang="en-US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TextBox 1"/>
          <p:cNvSpPr txBox="1"/>
          <p:nvPr/>
        </p:nvSpPr>
        <p:spPr>
          <a:xfrm>
            <a:off x="251520" y="6258520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: IMF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611560" y="6041487"/>
            <a:ext cx="4228125" cy="283803"/>
          </a:xfrm>
          <a:prstGeom prst="rect">
            <a:avLst/>
          </a:prstGeom>
        </p:spPr>
        <p:txBody>
          <a:bodyPr wrap="square" lIns="82936" tIns="41469" rIns="82936" bIns="41469">
            <a:spAutoFit/>
          </a:bodyPr>
          <a:lstStyle/>
          <a:p>
            <a:pPr algn="l"/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주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: 1)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그리스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아일랜드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이탈리아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포르투갈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스페인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431033" y="1305118"/>
            <a:ext cx="8712967" cy="899746"/>
          </a:xfrm>
          <a:prstGeom prst="rect">
            <a:avLst/>
          </a:prstGeom>
        </p:spPr>
        <p:txBody>
          <a:bodyPr lIns="91430" tIns="45715" rIns="91430" bIns="45715"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+mj-lt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2"/>
                </a:solidFill>
                <a:latin typeface="+mj-lt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9pPr>
          </a:lstStyle>
          <a:p>
            <a:pPr marL="0" indent="0">
              <a:lnSpc>
                <a:spcPct val="110000"/>
              </a:lnSpc>
              <a:buClr>
                <a:srgbClr val="3333CC"/>
              </a:buClr>
              <a:buNone/>
            </a:pPr>
            <a:r>
              <a:rPr lang="en-US" altLang="ko-KR" sz="2300" b="0" dirty="0" smtClean="0">
                <a:latin typeface="한컴 윤고딕 250" pitchFamily="18" charset="-127"/>
                <a:ea typeface="한컴 윤고딕 250" pitchFamily="18" charset="-127"/>
              </a:rPr>
              <a:t>(</a:t>
            </a:r>
            <a:r>
              <a:rPr lang="ko-KR" altLang="en-US" sz="2300" b="0" dirty="0" smtClean="0">
                <a:latin typeface="한컴 윤고딕 250" pitchFamily="18" charset="-127"/>
                <a:ea typeface="한컴 윤고딕 250" pitchFamily="18" charset="-127"/>
              </a:rPr>
              <a:t>유로지역</a:t>
            </a:r>
            <a:r>
              <a:rPr lang="en-US" altLang="ko-KR" sz="2300" b="0" dirty="0" smtClean="0">
                <a:latin typeface="한컴 윤고딕 250" pitchFamily="18" charset="-127"/>
                <a:ea typeface="한컴 윤고딕 250" pitchFamily="18" charset="-127"/>
              </a:rPr>
              <a:t>-2) </a:t>
            </a:r>
            <a:r>
              <a:rPr lang="ko-KR" altLang="en-US" sz="2300" b="0" spc="-120" dirty="0" smtClean="0">
                <a:latin typeface="한컴 윤고딕 250" pitchFamily="18" charset="-127"/>
                <a:ea typeface="한컴 윤고딕 250" pitchFamily="18" charset="-127"/>
              </a:rPr>
              <a:t>유로화 출범 이후 명목환율 조정이 불가능한 가운데</a:t>
            </a:r>
            <a:r>
              <a:rPr lang="ko-KR" altLang="en-US" sz="2300" b="0" spc="-100" dirty="0" smtClean="0">
                <a:latin typeface="한컴 윤고딕 250" pitchFamily="18" charset="-127"/>
                <a:ea typeface="한컴 윤고딕 250" pitchFamily="18" charset="-127"/>
              </a:rPr>
              <a:t> 구조적 경쟁력 격차 지속으로 역내 경상수지 불균형 누적</a:t>
            </a:r>
            <a:endParaRPr lang="en-US" altLang="ko-KR" sz="500" b="0" spc="-100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9572" y="2297534"/>
            <a:ext cx="8208312" cy="710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ü"/>
            </a:pP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한컴 윤고딕 250" pitchFamily="18" charset="-127"/>
                <a:ea typeface="한컴 윤고딕 250" pitchFamily="18" charset="-127"/>
              </a:rPr>
              <a:t>  </a:t>
            </a:r>
            <a:r>
              <a:rPr lang="ko-KR" altLang="en-US" spc="-50" dirty="0" smtClean="0">
                <a:solidFill>
                  <a:srgbClr val="000000"/>
                </a:solidFill>
                <a:latin typeface="한컴 윤고딕 250" pitchFamily="18" charset="-127"/>
                <a:ea typeface="한컴 윤고딕 250" pitchFamily="18" charset="-127"/>
              </a:rPr>
              <a:t>재정취약국은 </a:t>
            </a:r>
            <a:r>
              <a:rPr lang="ko-KR" altLang="en-US" spc="-50" dirty="0">
                <a:solidFill>
                  <a:srgbClr val="000000"/>
                </a:solidFill>
                <a:latin typeface="한컴 윤고딕 250" pitchFamily="18" charset="-127"/>
                <a:ea typeface="한컴 윤고딕 250" pitchFamily="18" charset="-127"/>
              </a:rPr>
              <a:t>실질환율 절하</a:t>
            </a:r>
            <a:r>
              <a:rPr lang="en-US" altLang="ko-KR" sz="1600" spc="-50" dirty="0">
                <a:solidFill>
                  <a:srgbClr val="000000"/>
                </a:solidFill>
                <a:latin typeface="한컴 윤고딕 250" pitchFamily="18" charset="-127"/>
                <a:ea typeface="한컴 윤고딕 250" pitchFamily="18" charset="-127"/>
              </a:rPr>
              <a:t>(disinflation), </a:t>
            </a:r>
            <a:r>
              <a:rPr lang="ko-KR" altLang="en-US" spc="-50" dirty="0">
                <a:solidFill>
                  <a:srgbClr val="000000"/>
                </a:solidFill>
                <a:latin typeface="한컴 윤고딕 250" pitchFamily="18" charset="-127"/>
                <a:ea typeface="한컴 윤고딕 250" pitchFamily="18" charset="-127"/>
              </a:rPr>
              <a:t>노동비용 하락 등을 통해</a:t>
            </a:r>
            <a:r>
              <a:rPr lang="ko-KR" altLang="en-US" dirty="0">
                <a:solidFill>
                  <a:srgbClr val="000000"/>
                </a:solidFill>
                <a:latin typeface="한컴 윤고딕 250" pitchFamily="18" charset="-127"/>
                <a:ea typeface="한컴 윤고딕 250" pitchFamily="18" charset="-127"/>
              </a:rPr>
              <a:t> 경쟁력을 </a:t>
            </a:r>
            <a:endParaRPr lang="en-US" altLang="ko-KR" dirty="0" smtClean="0">
              <a:solidFill>
                <a:srgbClr val="000000"/>
              </a:solidFill>
              <a:latin typeface="한컴 윤고딕 250" pitchFamily="18" charset="-127"/>
              <a:ea typeface="한컴 윤고딕 250" pitchFamily="18" charset="-127"/>
            </a:endParaRPr>
          </a:p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</a:pPr>
            <a:r>
              <a:rPr lang="en-US" altLang="ko-KR" dirty="0">
                <a:solidFill>
                  <a:srgbClr val="000000"/>
                </a:solidFill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en-US" altLang="ko-KR" dirty="0" smtClean="0">
                <a:solidFill>
                  <a:srgbClr val="000000"/>
                </a:solidFill>
                <a:latin typeface="한컴 윤고딕 250" pitchFamily="18" charset="-127"/>
                <a:ea typeface="한컴 윤고딕 250" pitchFamily="18" charset="-127"/>
              </a:rPr>
              <a:t>   </a:t>
            </a:r>
            <a:r>
              <a:rPr lang="ko-KR" altLang="en-US" dirty="0" smtClean="0">
                <a:solidFill>
                  <a:srgbClr val="000000"/>
                </a:solidFill>
                <a:latin typeface="한컴 윤고딕 250" pitchFamily="18" charset="-127"/>
                <a:ea typeface="한컴 윤고딕 250" pitchFamily="18" charset="-127"/>
              </a:rPr>
              <a:t>회복할 필요</a:t>
            </a:r>
            <a:endParaRPr lang="en-US" altLang="ko-KR" dirty="0" smtClean="0">
              <a:solidFill>
                <a:schemeClr val="tx1">
                  <a:lumMod val="75000"/>
                  <a:lumOff val="25000"/>
                </a:schemeClr>
              </a:solidFill>
              <a:latin typeface="한컴 윤고딕 250" pitchFamily="18" charset="-127"/>
              <a:ea typeface="한컴 윤고딕 250" pitchFamily="18" charset="-127"/>
            </a:endParaRPr>
          </a:p>
        </p:txBody>
      </p:sp>
      <p:pic>
        <p:nvPicPr>
          <p:cNvPr id="2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48963"/>
            <a:ext cx="3888432" cy="2257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648962"/>
            <a:ext cx="3944183" cy="2257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1"/>
          <p:cNvSpPr txBox="1"/>
          <p:nvPr/>
        </p:nvSpPr>
        <p:spPr>
          <a:xfrm>
            <a:off x="4572000" y="6146959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: OECD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3743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20688"/>
            <a:ext cx="9144000" cy="504056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052736"/>
            <a:ext cx="1835696" cy="45719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13750" y="570746"/>
            <a:ext cx="23166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1. </a:t>
            </a:r>
            <a:r>
              <a:rPr lang="ko-KR" altLang="en-US" sz="3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해외 경제</a:t>
            </a:r>
            <a:endParaRPr lang="ko-KR" altLang="en-US" sz="3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90096" y="6561348"/>
            <a:ext cx="8763808" cy="180020"/>
          </a:xfrm>
          <a:prstGeom prst="rect">
            <a:avLst/>
          </a:prstGeom>
          <a:solidFill>
            <a:srgbClr val="0B4F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499992" y="6525344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9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순서도: 연결자 15"/>
          <p:cNvSpPr/>
          <p:nvPr/>
        </p:nvSpPr>
        <p:spPr>
          <a:xfrm>
            <a:off x="255734" y="1628800"/>
            <a:ext cx="144016" cy="144016"/>
          </a:xfrm>
          <a:prstGeom prst="flowChartConnecto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0"/>
            <a:ext cx="26479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/>
          <p:cNvSpPr txBox="1"/>
          <p:nvPr/>
        </p:nvSpPr>
        <p:spPr>
          <a:xfrm>
            <a:off x="1236989" y="2924944"/>
            <a:ext cx="297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소비자 기업가 신뢰지수</a:t>
            </a:r>
            <a:endParaRPr lang="ko-KR" altLang="en-US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05536" y="2852936"/>
            <a:ext cx="291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u="sng" dirty="0" smtClean="0">
                <a:latin typeface="맑은 고딕" pitchFamily="50" charset="-127"/>
                <a:ea typeface="맑은 고딕" pitchFamily="50" charset="-127"/>
              </a:rPr>
              <a:t>중국 경제성장률 전망</a:t>
            </a:r>
            <a:endParaRPr lang="ko-KR" altLang="en-US" b="1" u="sng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TextBox 1"/>
          <p:cNvSpPr txBox="1"/>
          <p:nvPr/>
        </p:nvSpPr>
        <p:spPr>
          <a:xfrm>
            <a:off x="179512" y="5994559"/>
            <a:ext cx="4072703" cy="2668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중국국가통계국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431033" y="1449134"/>
            <a:ext cx="8712967" cy="539706"/>
          </a:xfrm>
          <a:prstGeom prst="rect">
            <a:avLst/>
          </a:prstGeom>
        </p:spPr>
        <p:txBody>
          <a:bodyPr lIns="91430" tIns="45715" rIns="91430" bIns="45715"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+mj-lt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2"/>
                </a:solidFill>
                <a:latin typeface="+mj-lt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+mj-lt"/>
              </a:defRPr>
            </a:lvl9pPr>
          </a:lstStyle>
          <a:p>
            <a:pPr marL="0" indent="0">
              <a:lnSpc>
                <a:spcPct val="110000"/>
              </a:lnSpc>
              <a:buClr>
                <a:srgbClr val="3333CC"/>
              </a:buClr>
              <a:buNone/>
            </a:pPr>
            <a:r>
              <a:rPr lang="en-US" altLang="ko-KR" sz="2300" b="0" dirty="0" smtClean="0">
                <a:latin typeface="한컴 윤고딕 250" pitchFamily="18" charset="-127"/>
                <a:ea typeface="한컴 윤고딕 250" pitchFamily="18" charset="-127"/>
              </a:rPr>
              <a:t>(</a:t>
            </a:r>
            <a:r>
              <a:rPr lang="ko-KR" altLang="en-US" sz="2300" b="0" dirty="0" smtClean="0">
                <a:latin typeface="한컴 윤고딕 250" pitchFamily="18" charset="-127"/>
                <a:ea typeface="한컴 윤고딕 250" pitchFamily="18" charset="-127"/>
              </a:rPr>
              <a:t>중국</a:t>
            </a:r>
            <a:r>
              <a:rPr lang="en-US" altLang="ko-KR" sz="2300" b="0" dirty="0" smtClean="0">
                <a:latin typeface="한컴 윤고딕 250" pitchFamily="18" charset="-127"/>
                <a:ea typeface="한컴 윤고딕 250" pitchFamily="18" charset="-127"/>
              </a:rPr>
              <a:t>) </a:t>
            </a:r>
            <a:r>
              <a:rPr lang="ko-KR" altLang="en-US" sz="2300" b="0" dirty="0" smtClean="0">
                <a:latin typeface="한컴 윤고딕 250" pitchFamily="18" charset="-127"/>
                <a:ea typeface="한컴 윤고딕 250" pitchFamily="18" charset="-127"/>
              </a:rPr>
              <a:t>내수와 </a:t>
            </a:r>
            <a:r>
              <a:rPr lang="ko-KR" altLang="en-US" sz="2300" b="0" spc="-100" dirty="0" smtClean="0">
                <a:latin typeface="한컴 윤고딕 250" pitchFamily="18" charset="-127"/>
                <a:ea typeface="한컴 윤고딕 250" pitchFamily="18" charset="-127"/>
              </a:rPr>
              <a:t>수출이 호조를 보이면서 성장세가 확대될 전망</a:t>
            </a:r>
            <a:endParaRPr lang="en-US" altLang="ko-KR" sz="500" b="0" spc="-100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9572" y="2060848"/>
            <a:ext cx="8208312" cy="710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ü"/>
            </a:pP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  주요 </a:t>
            </a:r>
            <a:r>
              <a:rPr lang="ko-KR" altLang="en-US" dirty="0">
                <a:latin typeface="한컴 윤고딕 250" pitchFamily="18" charset="-127"/>
                <a:ea typeface="한컴 윤고딕 250" pitchFamily="18" charset="-127"/>
              </a:rPr>
              <a:t>예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측기관은 금년 성장률 전망치를 소폭 하향 조정하였으나 대체로 </a:t>
            </a: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8% </a:t>
            </a:r>
          </a:p>
          <a:p>
            <a:pPr>
              <a:spcBef>
                <a:spcPts val="24"/>
              </a:spcBef>
              <a:spcAft>
                <a:spcPts val="50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</a:pPr>
            <a:r>
              <a:rPr lang="en-US" altLang="ko-KR" dirty="0">
                <a:latin typeface="한컴 윤고딕 250" pitchFamily="18" charset="-127"/>
                <a:ea typeface="한컴 윤고딕 250" pitchFamily="18" charset="-127"/>
              </a:rPr>
              <a:t> </a:t>
            </a:r>
            <a:r>
              <a:rPr lang="en-US" altLang="ko-KR" dirty="0" smtClean="0">
                <a:latin typeface="한컴 윤고딕 250" pitchFamily="18" charset="-127"/>
                <a:ea typeface="한컴 윤고딕 250" pitchFamily="18" charset="-127"/>
              </a:rPr>
              <a:t>   </a:t>
            </a:r>
            <a:r>
              <a:rPr lang="ko-KR" altLang="en-US" dirty="0" smtClean="0">
                <a:latin typeface="한컴 윤고딕 250" pitchFamily="18" charset="-127"/>
                <a:ea typeface="한컴 윤고딕 250" pitchFamily="18" charset="-127"/>
              </a:rPr>
              <a:t>초반 수준은 가능할 것으로 전망</a:t>
            </a:r>
            <a:endParaRPr lang="en-US" altLang="ko-KR" dirty="0" smtClean="0">
              <a:latin typeface="한컴 윤고딕 250" pitchFamily="18" charset="-127"/>
              <a:ea typeface="한컴 윤고딕 250" pitchFamily="18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2131846"/>
              </p:ext>
            </p:extLst>
          </p:nvPr>
        </p:nvGraphicFramePr>
        <p:xfrm>
          <a:off x="4860032" y="3356995"/>
          <a:ext cx="3672408" cy="2637564"/>
        </p:xfrm>
        <a:graphic>
          <a:graphicData uri="http://schemas.openxmlformats.org/drawingml/2006/table">
            <a:tbl>
              <a:tblPr/>
              <a:tblGrid>
                <a:gridCol w="1296144"/>
                <a:gridCol w="936104"/>
                <a:gridCol w="818057"/>
                <a:gridCol w="622103"/>
              </a:tblGrid>
              <a:tr h="38958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10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200" b="1" kern="0" spc="-10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전망일</a:t>
                      </a:r>
                      <a:r>
                        <a:rPr lang="en-US" altLang="ko-KR" sz="1200" b="1" kern="0" spc="-10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)</a:t>
                      </a: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2013</a:t>
                      </a:r>
                      <a:endParaRPr lang="en-US" sz="105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4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2014</a:t>
                      </a:r>
                      <a:endParaRPr lang="en-US" sz="105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</a:tr>
              <a:tr h="32114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IMF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2013.4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8.0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8.2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114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World Bank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2013.4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8.3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8.0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14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ADB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2013.4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8.2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8.0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14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-5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중국사회과학원</a:t>
                      </a: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2013.4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8.0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14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Global Insight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2013.4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8.1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8.3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14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50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J.P.Morgan</a:t>
                      </a:r>
                      <a:endParaRPr lang="en-US" sz="1400" b="1" kern="0" spc="-5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2013.4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7.8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8.0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14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17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Goldman Sachs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2013.4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7.8</a:t>
                      </a:r>
                      <a:endParaRPr lang="en-US" sz="105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8.4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" name="직사각형 23"/>
          <p:cNvSpPr/>
          <p:nvPr/>
        </p:nvSpPr>
        <p:spPr>
          <a:xfrm>
            <a:off x="8100392" y="3068960"/>
            <a:ext cx="409545" cy="283803"/>
          </a:xfrm>
          <a:prstGeom prst="rect">
            <a:avLst/>
          </a:prstGeom>
        </p:spPr>
        <p:txBody>
          <a:bodyPr wrap="none" lIns="82936" tIns="41469" rIns="82936" bIns="41469">
            <a:spAutoFit/>
          </a:bodyPr>
          <a:lstStyle/>
          <a:p>
            <a:r>
              <a:rPr lang="en-US" altLang="ko-KR" sz="1300" dirty="0" smtClean="0">
                <a:latin typeface="맑은 고딕" pitchFamily="50" charset="-127"/>
                <a:ea typeface="맑은 고딕" pitchFamily="50" charset="-127"/>
              </a:rPr>
              <a:t>(%)</a:t>
            </a:r>
            <a:endParaRPr lang="ko-KR" altLang="en-US" sz="130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6" name="_x237502448" descr="EMB00001668281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23" y="3356992"/>
            <a:ext cx="4032000" cy="2663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10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3360</TotalTime>
  <Words>1905</Words>
  <Application>Microsoft Office PowerPoint</Application>
  <PresentationFormat>화면 슬라이드 쇼(4:3)</PresentationFormat>
  <Paragraphs>655</Paragraphs>
  <Slides>32</Slides>
  <Notes>32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32</vt:i4>
      </vt:variant>
    </vt:vector>
  </HeadingPairs>
  <TitlesOfParts>
    <vt:vector size="33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JongOh-Kim</dc:creator>
  <cp:lastModifiedBy>bok</cp:lastModifiedBy>
  <cp:revision>481</cp:revision>
  <cp:lastPrinted>2013-05-13T05:31:16Z</cp:lastPrinted>
  <dcterms:created xsi:type="dcterms:W3CDTF">2012-11-12T22:36:14Z</dcterms:created>
  <dcterms:modified xsi:type="dcterms:W3CDTF">2013-05-15T06:03:15Z</dcterms:modified>
</cp:coreProperties>
</file>