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7" r:id="rId4"/>
    <p:sldId id="258" r:id="rId5"/>
    <p:sldId id="286" r:id="rId6"/>
    <p:sldId id="273" r:id="rId7"/>
    <p:sldId id="280" r:id="rId8"/>
    <p:sldId id="276" r:id="rId9"/>
    <p:sldId id="277" r:id="rId10"/>
    <p:sldId id="274" r:id="rId11"/>
    <p:sldId id="271" r:id="rId12"/>
    <p:sldId id="290" r:id="rId13"/>
    <p:sldId id="291" r:id="rId14"/>
    <p:sldId id="268" r:id="rId15"/>
    <p:sldId id="292" r:id="rId16"/>
    <p:sldId id="287" r:id="rId17"/>
    <p:sldId id="294" r:id="rId18"/>
    <p:sldId id="260" r:id="rId19"/>
    <p:sldId id="261" r:id="rId20"/>
    <p:sldId id="296" r:id="rId21"/>
    <p:sldId id="301" r:id="rId22"/>
    <p:sldId id="302" r:id="rId23"/>
    <p:sldId id="303" r:id="rId24"/>
    <p:sldId id="304" r:id="rId25"/>
    <p:sldId id="263" r:id="rId26"/>
    <p:sldId id="264" r:id="rId27"/>
    <p:sldId id="265" r:id="rId28"/>
    <p:sldId id="298" r:id="rId29"/>
    <p:sldId id="267" r:id="rId30"/>
    <p:sldId id="272" r:id="rId31"/>
    <p:sldId id="299" r:id="rId32"/>
    <p:sldId id="300" r:id="rId33"/>
    <p:sldId id="295" r:id="rId34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_x114327440" descr="EMB00000e187af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525344"/>
            <a:ext cx="9144000" cy="332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자유형 6"/>
          <p:cNvSpPr/>
          <p:nvPr userDrawn="1"/>
        </p:nvSpPr>
        <p:spPr>
          <a:xfrm>
            <a:off x="66675" y="66675"/>
            <a:ext cx="2295525" cy="3876675"/>
          </a:xfrm>
          <a:custGeom>
            <a:avLst/>
            <a:gdLst>
              <a:gd name="connsiteX0" fmla="*/ 2295525 w 2295525"/>
              <a:gd name="connsiteY0" fmla="*/ 0 h 3876675"/>
              <a:gd name="connsiteX1" fmla="*/ 0 w 2295525"/>
              <a:gd name="connsiteY1" fmla="*/ 0 h 3876675"/>
              <a:gd name="connsiteX2" fmla="*/ 0 w 2295525"/>
              <a:gd name="connsiteY2" fmla="*/ 3876675 h 387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5525" h="3876675">
                <a:moveTo>
                  <a:pt x="2295525" y="0"/>
                </a:moveTo>
                <a:lnTo>
                  <a:pt x="0" y="0"/>
                </a:lnTo>
                <a:lnTo>
                  <a:pt x="0" y="3876675"/>
                </a:lnTo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 userDrawn="1"/>
        </p:nvSpPr>
        <p:spPr>
          <a:xfrm rot="10800000">
            <a:off x="6760815" y="2370088"/>
            <a:ext cx="2295525" cy="3876675"/>
          </a:xfrm>
          <a:custGeom>
            <a:avLst/>
            <a:gdLst>
              <a:gd name="connsiteX0" fmla="*/ 2295525 w 2295525"/>
              <a:gd name="connsiteY0" fmla="*/ 0 h 3876675"/>
              <a:gd name="connsiteX1" fmla="*/ 0 w 2295525"/>
              <a:gd name="connsiteY1" fmla="*/ 0 h 3876675"/>
              <a:gd name="connsiteX2" fmla="*/ 0 w 2295525"/>
              <a:gd name="connsiteY2" fmla="*/ 3876675 h 387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5525" h="3876675">
                <a:moveTo>
                  <a:pt x="2295525" y="0"/>
                </a:moveTo>
                <a:lnTo>
                  <a:pt x="0" y="0"/>
                </a:lnTo>
                <a:lnTo>
                  <a:pt x="0" y="3876675"/>
                </a:lnTo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AutoShape 25"/>
          <p:cNvSpPr>
            <a:spLocks noChangeArrowheads="1"/>
          </p:cNvSpPr>
          <p:nvPr userDrawn="1"/>
        </p:nvSpPr>
        <p:spPr bwMode="auto">
          <a:xfrm>
            <a:off x="148878" y="151454"/>
            <a:ext cx="8517518" cy="49434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pic>
        <p:nvPicPr>
          <p:cNvPr id="12" name="_x114327440" descr="EMB00000e187af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2" y="6387505"/>
            <a:ext cx="9144000" cy="332655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395" y="130721"/>
            <a:ext cx="477605" cy="62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제목 1"/>
          <p:cNvSpPr txBox="1">
            <a:spLocks/>
          </p:cNvSpPr>
          <p:nvPr userDrawn="1"/>
        </p:nvSpPr>
        <p:spPr>
          <a:xfrm>
            <a:off x="3923928" y="110344"/>
            <a:ext cx="4680520" cy="25202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ct val="320000"/>
              </a:lnSpc>
              <a:spcBef>
                <a:spcPct val="0"/>
              </a:spcBef>
              <a:defRPr/>
            </a:pPr>
            <a:r>
              <a:rPr kumimoji="0" lang="ko-KR" altLang="en-US" sz="1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양재소슬체S" pitchFamily="18" charset="-127"/>
                <a:ea typeface="양재소슬체S" pitchFamily="18" charset="-127"/>
                <a:cs typeface="+mj-cs"/>
              </a:rPr>
              <a:t>인문사회연구본부는</a:t>
            </a:r>
            <a:r>
              <a:rPr kumimoji="0" lang="ko-KR" altLang="en-US" sz="1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양재소슬체S" pitchFamily="18" charset="-127"/>
                <a:ea typeface="양재소슬체S" pitchFamily="18" charset="-127"/>
                <a:cs typeface="+mj-cs"/>
              </a:rPr>
              <a:t> 연구자 행복</a:t>
            </a:r>
            <a:r>
              <a:rPr kumimoji="0" lang="ko-KR" altLang="en-US" sz="1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양재소슬체S" pitchFamily="18" charset="-127"/>
                <a:ea typeface="양재소슬체S" pitchFamily="18" charset="-127"/>
                <a:cs typeface="+mj-cs"/>
              </a:rPr>
              <a:t>을 추구합니다</a:t>
            </a:r>
            <a:r>
              <a:rPr kumimoji="0" lang="en-US" altLang="ko-KR" sz="1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양재소슬체S" pitchFamily="18" charset="-127"/>
                <a:ea typeface="양재소슬체S" pitchFamily="18" charset="-127"/>
                <a:cs typeface="+mj-cs"/>
              </a:rPr>
              <a:t>. </a:t>
            </a:r>
            <a:r>
              <a:rPr kumimoji="0" lang="ko-KR" altLang="en-US" sz="1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양재소슬체S" pitchFamily="18" charset="-127"/>
                <a:ea typeface="양재소슬체S" pitchFamily="18" charset="-127"/>
                <a:cs typeface="+mj-cs"/>
              </a:rPr>
              <a:t> </a:t>
            </a:r>
            <a:r>
              <a:rPr kumimoji="0" lang="en-US" altLang="ko-KR" sz="1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양재소슬체S" pitchFamily="18" charset="-127"/>
                <a:ea typeface="양재소슬체S" pitchFamily="18" charset="-127"/>
                <a:cs typeface="+mj-cs"/>
              </a:rPr>
              <a:t>!!!</a:t>
            </a:r>
            <a:endParaRPr kumimoji="0" lang="ko-KR" altLang="en-US" sz="13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양재소슬체S" pitchFamily="18" charset="-127"/>
              <a:ea typeface="양재소슬체S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0F244-9668-48C5-952B-AA249EDBB8DF}" type="datetimeFigureOut">
              <a:rPr lang="ko-KR" altLang="en-US" smtClean="0"/>
              <a:pPr/>
              <a:t>2013-05-29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FDD52-976D-4468-94A4-42E68B3D4E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12.png"/><Relationship Id="rId7" Type="http://schemas.openxmlformats.org/officeDocument/2006/relationships/image" Target="../media/image49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12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_x115051904" descr="EMB00000e187af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2457064" cy="3344946"/>
          </a:xfrm>
          <a:prstGeom prst="rect">
            <a:avLst/>
          </a:prstGeom>
          <a:noFill/>
        </p:spPr>
      </p:pic>
      <p:pic>
        <p:nvPicPr>
          <p:cNvPr id="6" name="_x115217864" descr="EMB00000e187af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9249" y="2878336"/>
            <a:ext cx="1468735" cy="587494"/>
          </a:xfrm>
          <a:prstGeom prst="rect">
            <a:avLst/>
          </a:prstGeom>
          <a:noFill/>
        </p:spPr>
      </p:pic>
      <p:pic>
        <p:nvPicPr>
          <p:cNvPr id="8" name="_x115217864" descr="EMB00000e187af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6331" y="4221088"/>
            <a:ext cx="2863905" cy="720080"/>
          </a:xfrm>
          <a:prstGeom prst="rect">
            <a:avLst/>
          </a:prstGeom>
          <a:noFill/>
        </p:spPr>
      </p:pic>
      <p:pic>
        <p:nvPicPr>
          <p:cNvPr id="9" name="_x115217864" descr="EMB00000e187af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5733256"/>
            <a:ext cx="5688632" cy="530796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14327440" descr="EMB00000e187af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6525344"/>
            <a:ext cx="9144000" cy="332655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395" y="0"/>
            <a:ext cx="477605" cy="62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51"/>
          <p:cNvGrpSpPr>
            <a:grpSpLocks/>
          </p:cNvGrpSpPr>
          <p:nvPr/>
        </p:nvGrpSpPr>
        <p:grpSpPr bwMode="auto">
          <a:xfrm flipH="1">
            <a:off x="1141016" y="1657623"/>
            <a:ext cx="6853477" cy="365125"/>
            <a:chOff x="234" y="425"/>
            <a:chExt cx="2906" cy="230"/>
          </a:xfrm>
        </p:grpSpPr>
        <p:grpSp>
          <p:nvGrpSpPr>
            <p:cNvPr id="12" name="Group 52"/>
            <p:cNvGrpSpPr>
              <a:grpSpLocks/>
            </p:cNvGrpSpPr>
            <p:nvPr/>
          </p:nvGrpSpPr>
          <p:grpSpPr bwMode="auto">
            <a:xfrm>
              <a:off x="234" y="425"/>
              <a:ext cx="2592" cy="230"/>
              <a:chOff x="90" y="389"/>
              <a:chExt cx="2484" cy="230"/>
            </a:xfrm>
          </p:grpSpPr>
          <p:grpSp>
            <p:nvGrpSpPr>
              <p:cNvPr id="14" name="Group 53"/>
              <p:cNvGrpSpPr>
                <a:grpSpLocks/>
              </p:cNvGrpSpPr>
              <p:nvPr/>
            </p:nvGrpSpPr>
            <p:grpSpPr bwMode="auto">
              <a:xfrm>
                <a:off x="90" y="432"/>
                <a:ext cx="2484" cy="187"/>
                <a:chOff x="90" y="432"/>
                <a:chExt cx="2484" cy="187"/>
              </a:xfrm>
            </p:grpSpPr>
            <p:pic>
              <p:nvPicPr>
                <p:cNvPr id="16" name="Picture 54" descr="소바1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0" y="432"/>
                  <a:ext cx="2003" cy="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" name="Picture 55" descr="소바1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 l="29517" t="4109"/>
                <a:stretch>
                  <a:fillRect/>
                </a:stretch>
              </p:blipFill>
              <p:spPr bwMode="auto">
                <a:xfrm>
                  <a:off x="1162" y="438"/>
                  <a:ext cx="1412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5" name="Text Box 56"/>
              <p:cNvSpPr txBox="1">
                <a:spLocks noChangeArrowheads="1"/>
              </p:cNvSpPr>
              <p:nvPr/>
            </p:nvSpPr>
            <p:spPr bwMode="auto">
              <a:xfrm>
                <a:off x="447" y="389"/>
                <a:ext cx="10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algn="l" eaLnBrk="1" hangingPunct="1"/>
                <a:endParaRPr lang="ko-KR" altLang="ko-KR" sz="1200" b="0">
                  <a:solidFill>
                    <a:srgbClr val="3366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3" name="Rectangle 57"/>
            <p:cNvSpPr>
              <a:spLocks noChangeArrowheads="1"/>
            </p:cNvSpPr>
            <p:nvPr/>
          </p:nvSpPr>
          <p:spPr bwMode="auto">
            <a:xfrm>
              <a:off x="616" y="436"/>
              <a:ext cx="2524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ko-KR" altLang="en-US" sz="1500" b="0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50760"/>
            <a:ext cx="4275956" cy="102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0850"/>
            <a:ext cx="158417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48428" y="1431826"/>
            <a:ext cx="79840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최근 </a:t>
            </a:r>
            <a:r>
              <a:rPr lang="en-US" altLang="ko-KR" sz="1400" dirty="0" smtClean="0">
                <a:latin typeface="+mn-ea"/>
              </a:rPr>
              <a:t>5</a:t>
            </a:r>
            <a:r>
              <a:rPr lang="ko-KR" altLang="en-US" sz="1400" dirty="0" smtClean="0">
                <a:latin typeface="+mn-ea"/>
              </a:rPr>
              <a:t>년간 변화를 보면 </a:t>
            </a:r>
            <a:r>
              <a:rPr lang="en-US" altLang="ko-KR" sz="1400" dirty="0" smtClean="0">
                <a:latin typeface="+mn-ea"/>
              </a:rPr>
              <a:t>2009</a:t>
            </a:r>
            <a:r>
              <a:rPr lang="ko-KR" altLang="en-US" sz="1400" dirty="0" smtClean="0">
                <a:latin typeface="+mn-ea"/>
              </a:rPr>
              <a:t>년에 비해 </a:t>
            </a:r>
            <a:r>
              <a:rPr lang="en-US" altLang="ko-KR" sz="1400" dirty="0" smtClean="0">
                <a:latin typeface="+mn-ea"/>
              </a:rPr>
              <a:t>2013</a:t>
            </a:r>
            <a:r>
              <a:rPr lang="ko-KR" altLang="en-US" sz="1400" dirty="0" smtClean="0">
                <a:latin typeface="+mn-ea"/>
              </a:rPr>
              <a:t>년도는 </a:t>
            </a:r>
            <a:r>
              <a:rPr lang="en-US" altLang="ko-KR" sz="1400" dirty="0" smtClean="0">
                <a:latin typeface="+mn-ea"/>
              </a:rPr>
              <a:t>136% </a:t>
            </a:r>
            <a:r>
              <a:rPr lang="ko-KR" altLang="en-US" sz="1400" dirty="0" smtClean="0">
                <a:latin typeface="+mn-ea"/>
              </a:rPr>
              <a:t>증가하였고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전년 대비 </a:t>
            </a:r>
            <a:r>
              <a:rPr lang="en-US" altLang="ko-KR" sz="1400" dirty="0" smtClean="0">
                <a:latin typeface="+mn-ea"/>
              </a:rPr>
              <a:t>1.2</a:t>
            </a:r>
            <a:r>
              <a:rPr lang="en-US" altLang="ko-KR" sz="1400" dirty="0">
                <a:latin typeface="+mn-ea"/>
              </a:rPr>
              <a:t>% </a:t>
            </a:r>
            <a:r>
              <a:rPr lang="ko-KR" altLang="en-US" sz="1400" dirty="0">
                <a:latin typeface="+mn-ea"/>
              </a:rPr>
              <a:t>증가</a:t>
            </a:r>
          </a:p>
        </p:txBody>
      </p:sp>
      <p:pic>
        <p:nvPicPr>
          <p:cNvPr id="5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45" y="1058095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539552" y="1047403"/>
            <a:ext cx="37715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최근 </a:t>
            </a:r>
            <a:r>
              <a:rPr lang="en-US" altLang="ko-KR" sz="1400" b="1" dirty="0" smtClean="0">
                <a:latin typeface="+mn-ea"/>
              </a:rPr>
              <a:t>5</a:t>
            </a:r>
            <a:r>
              <a:rPr lang="ko-KR" altLang="en-US" sz="1400" b="1" dirty="0" smtClean="0">
                <a:latin typeface="+mn-ea"/>
              </a:rPr>
              <a:t>년 간 학술지원사업 예산의 변화 추이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21024"/>
            <a:ext cx="7920880" cy="338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-9-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55791" y="1403251"/>
            <a:ext cx="79301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신진연구자 </a:t>
            </a:r>
            <a:r>
              <a:rPr lang="en-US" altLang="ko-KR" sz="1400" dirty="0" smtClean="0">
                <a:latin typeface="+mn-ea"/>
              </a:rPr>
              <a:t>34%, </a:t>
            </a:r>
            <a:r>
              <a:rPr lang="ko-KR" altLang="en-US" sz="1400" dirty="0" smtClean="0">
                <a:latin typeface="+mn-ea"/>
              </a:rPr>
              <a:t>중견연구자 </a:t>
            </a:r>
            <a:r>
              <a:rPr lang="en-US" altLang="ko-KR" sz="1400" dirty="0" smtClean="0">
                <a:latin typeface="+mn-ea"/>
              </a:rPr>
              <a:t>55%, </a:t>
            </a:r>
            <a:r>
              <a:rPr lang="ko-KR" altLang="en-US" sz="1400" dirty="0" smtClean="0">
                <a:latin typeface="+mn-ea"/>
              </a:rPr>
              <a:t>우수학자 </a:t>
            </a:r>
            <a:r>
              <a:rPr lang="en-US" altLang="ko-KR" sz="1400" dirty="0" smtClean="0">
                <a:latin typeface="+mn-ea"/>
              </a:rPr>
              <a:t>14%, </a:t>
            </a:r>
            <a:r>
              <a:rPr lang="ko-KR" altLang="en-US" sz="1400" dirty="0" smtClean="0">
                <a:latin typeface="+mn-ea"/>
              </a:rPr>
              <a:t>대학연구인력국제교류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 smtClean="0">
                <a:latin typeface="+mn-ea"/>
              </a:rPr>
              <a:t>해방</a:t>
            </a:r>
            <a:r>
              <a:rPr lang="en-US" altLang="ko-KR" sz="1400" dirty="0" smtClean="0">
                <a:latin typeface="+mn-ea"/>
              </a:rPr>
              <a:t>) 55%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9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92" y="1029494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21668" y="1009749"/>
            <a:ext cx="78393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 smtClean="0">
                <a:latin typeface="+mn-ea"/>
              </a:rPr>
              <a:t>’12</a:t>
            </a:r>
            <a:r>
              <a:rPr lang="ko-KR" altLang="en-US" sz="1400" b="1" dirty="0" smtClean="0">
                <a:latin typeface="+mn-ea"/>
              </a:rPr>
              <a:t>년도 주요 사업 </a:t>
            </a:r>
            <a:r>
              <a:rPr lang="ko-KR" altLang="en-US" sz="1400" b="1" dirty="0" err="1" smtClean="0">
                <a:latin typeface="+mn-ea"/>
              </a:rPr>
              <a:t>선정률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44" y="2276872"/>
            <a:ext cx="7727404" cy="375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55576" y="1724496"/>
            <a:ext cx="79301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일반공동 </a:t>
            </a:r>
            <a:r>
              <a:rPr lang="en-US" altLang="ko-KR" sz="1400" dirty="0" smtClean="0">
                <a:latin typeface="+mn-ea"/>
              </a:rPr>
              <a:t>13%, </a:t>
            </a:r>
            <a:r>
              <a:rPr lang="ko-KR" altLang="en-US" sz="1400" dirty="0" err="1" smtClean="0">
                <a:latin typeface="+mn-ea"/>
              </a:rPr>
              <a:t>학제간융합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21%, SSK</a:t>
            </a:r>
            <a:r>
              <a:rPr lang="ko-KR" altLang="en-US" sz="1400" dirty="0" smtClean="0">
                <a:latin typeface="+mn-ea"/>
              </a:rPr>
              <a:t>사업 </a:t>
            </a:r>
            <a:r>
              <a:rPr lang="en-US" altLang="ko-KR" sz="1400" dirty="0" smtClean="0">
                <a:latin typeface="+mn-ea"/>
              </a:rPr>
              <a:t>23%, HK 9% </a:t>
            </a:r>
            <a:endParaRPr lang="ko-KR" altLang="en-US" sz="1400" dirty="0">
              <a:latin typeface="+mn-ea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-10-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0749497"/>
              </p:ext>
            </p:extLst>
          </p:nvPr>
        </p:nvGraphicFramePr>
        <p:xfrm>
          <a:off x="419919" y="1703531"/>
          <a:ext cx="8338218" cy="4432515"/>
        </p:xfrm>
        <a:graphic>
          <a:graphicData uri="http://schemas.openxmlformats.org/drawingml/2006/table">
            <a:tbl>
              <a:tblPr/>
              <a:tblGrid>
                <a:gridCol w="2006260"/>
                <a:gridCol w="2006260"/>
                <a:gridCol w="1248563"/>
                <a:gridCol w="1248563"/>
                <a:gridCol w="966284"/>
                <a:gridCol w="862288"/>
              </a:tblGrid>
              <a:tr h="60466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사업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세부사업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신청과제 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선정과제 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 smtClean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선정률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r>
                        <a:rPr lang="ko-KR" altLang="en-US" sz="12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신규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</a:tr>
              <a:tr h="406414"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학문후속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세대지원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박사후 국내 연수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760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4064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학술연구교수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4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시간강사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2,097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1,685 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1,333 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73238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신진연구지원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1,608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663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449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중견연구자지원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1,545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849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621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28449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우수학자지원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449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일반공동연구지원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48355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토대연구지원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449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대학중점연구소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12.8%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48355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인문한국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(HK)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지원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9.1%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400" marR="56400" marT="15593" marB="15593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405061" y="1700808"/>
            <a:ext cx="8353077" cy="76200"/>
          </a:xfrm>
          <a:prstGeom prst="rect">
            <a:avLst/>
          </a:prstGeom>
          <a:gradFill>
            <a:gsLst>
              <a:gs pos="0">
                <a:schemeClr val="bg1">
                  <a:alpha val="88000"/>
                </a:schemeClr>
              </a:gs>
              <a:gs pos="9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73460" y="1053877"/>
            <a:ext cx="82227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 smtClean="0">
                <a:latin typeface="+mn-ea"/>
              </a:rPr>
              <a:t>’12</a:t>
            </a:r>
            <a:r>
              <a:rPr lang="ko-KR" altLang="en-US" sz="1400" b="1" dirty="0" smtClean="0">
                <a:latin typeface="+mn-ea"/>
              </a:rPr>
              <a:t>년 지원 현황 </a:t>
            </a:r>
            <a:r>
              <a:rPr lang="en-US" altLang="ko-KR" sz="1400" b="1" dirty="0" smtClean="0">
                <a:latin typeface="+mn-ea"/>
              </a:rPr>
              <a:t>: </a:t>
            </a:r>
            <a:r>
              <a:rPr lang="ko-KR" altLang="en-US" sz="1400" b="1" dirty="0" smtClean="0">
                <a:latin typeface="+mn-ea"/>
              </a:rPr>
              <a:t>신청 및 선정 과제 수 및 </a:t>
            </a:r>
            <a:r>
              <a:rPr lang="en-US" altLang="ko-KR" sz="1400" b="1" dirty="0" smtClean="0">
                <a:latin typeface="+mn-ea"/>
              </a:rPr>
              <a:t>‘13</a:t>
            </a:r>
            <a:r>
              <a:rPr lang="ko-KR" altLang="en-US" sz="1400" b="1" dirty="0" smtClean="0">
                <a:latin typeface="+mn-ea"/>
              </a:rPr>
              <a:t>년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신규 선정 예상 과제 수</a:t>
            </a:r>
            <a:r>
              <a:rPr lang="en-US" altLang="ko-KR" sz="1400" b="1" dirty="0" smtClean="0">
                <a:latin typeface="+mn-ea"/>
              </a:rPr>
              <a:t>(1)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12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6" y="105387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-11-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367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3604805"/>
              </p:ext>
            </p:extLst>
          </p:nvPr>
        </p:nvGraphicFramePr>
        <p:xfrm>
          <a:off x="467542" y="1589122"/>
          <a:ext cx="8352930" cy="4092830"/>
        </p:xfrm>
        <a:graphic>
          <a:graphicData uri="http://schemas.openxmlformats.org/drawingml/2006/table">
            <a:tbl>
              <a:tblPr/>
              <a:tblGrid>
                <a:gridCol w="1688969"/>
                <a:gridCol w="1688969"/>
                <a:gridCol w="1424709"/>
                <a:gridCol w="1298323"/>
                <a:gridCol w="1125980"/>
                <a:gridCol w="1125980"/>
              </a:tblGrid>
              <a:tr h="75975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사업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세부사업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FFFFFF"/>
                          </a:solidFill>
                          <a:effectLst/>
                          <a:latin typeface="태 나무"/>
                        </a:rPr>
                        <a:t>12</a:t>
                      </a: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년 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신청과제 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FFFFFF"/>
                          </a:solidFill>
                          <a:effectLst/>
                          <a:latin typeface="태 나무"/>
                        </a:rPr>
                        <a:t>12</a:t>
                      </a: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년 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선정과제 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FFFFFF"/>
                          </a:solidFill>
                          <a:effectLst/>
                          <a:latin typeface="태 나무"/>
                        </a:rPr>
                        <a:t>12</a:t>
                      </a: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년 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 smtClean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선정률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FFFFFF"/>
                          </a:solidFill>
                          <a:effectLst/>
                          <a:latin typeface="맑은 고딕"/>
                        </a:rPr>
                        <a:t>13</a:t>
                      </a: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맑은 고딕"/>
                        </a:rPr>
                        <a:t>년 신규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</a:tr>
              <a:tr h="416634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학제간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융합연구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새싹형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4166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씨앗형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663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한국사회과학연구지원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(SSK)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41663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저술출판지원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663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우수논문지원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1,199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16.7%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41663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인문학대중화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별도공고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663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신흥지역연구지원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41663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대학연구인력국제교류지원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55%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1549" marR="51549" marT="14252" marB="14252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433636" y="1567458"/>
            <a:ext cx="8353077" cy="76200"/>
          </a:xfrm>
          <a:prstGeom prst="rect">
            <a:avLst/>
          </a:prstGeom>
          <a:gradFill>
            <a:gsLst>
              <a:gs pos="0">
                <a:schemeClr val="bg1">
                  <a:alpha val="88000"/>
                </a:schemeClr>
              </a:gs>
              <a:gs pos="9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73460" y="1053877"/>
            <a:ext cx="82227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 smtClean="0">
                <a:latin typeface="+mn-ea"/>
              </a:rPr>
              <a:t>’12</a:t>
            </a:r>
            <a:r>
              <a:rPr lang="ko-KR" altLang="en-US" sz="1400" b="1" dirty="0" smtClean="0">
                <a:latin typeface="+mn-ea"/>
              </a:rPr>
              <a:t>년 지원 현황 </a:t>
            </a:r>
            <a:r>
              <a:rPr lang="en-US" altLang="ko-KR" sz="1400" b="1" dirty="0" smtClean="0">
                <a:latin typeface="+mn-ea"/>
              </a:rPr>
              <a:t>: </a:t>
            </a:r>
            <a:r>
              <a:rPr lang="ko-KR" altLang="en-US" sz="1400" b="1" dirty="0" smtClean="0">
                <a:latin typeface="+mn-ea"/>
              </a:rPr>
              <a:t>신청 및 선정 과제 수 및 </a:t>
            </a:r>
            <a:r>
              <a:rPr lang="en-US" altLang="ko-KR" sz="1400" b="1" dirty="0" smtClean="0">
                <a:latin typeface="+mn-ea"/>
              </a:rPr>
              <a:t>‘13</a:t>
            </a:r>
            <a:r>
              <a:rPr lang="ko-KR" altLang="en-US" sz="1400" b="1" dirty="0" smtClean="0">
                <a:latin typeface="+mn-ea"/>
              </a:rPr>
              <a:t>년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신규 선정 예상 과제 수</a:t>
            </a:r>
            <a:r>
              <a:rPr lang="en-US" altLang="ko-KR" sz="1400" b="1" dirty="0" smtClean="0">
                <a:latin typeface="+mn-ea"/>
              </a:rPr>
              <a:t>(2)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12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6" y="105387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-12-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0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직사각형 69"/>
          <p:cNvSpPr/>
          <p:nvPr/>
        </p:nvSpPr>
        <p:spPr>
          <a:xfrm>
            <a:off x="512396" y="989558"/>
            <a:ext cx="37715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</a:t>
            </a:r>
            <a:r>
              <a:rPr lang="en-US" altLang="ko-KR" sz="1400" b="1" dirty="0" smtClean="0">
                <a:latin typeface="+mn-ea"/>
              </a:rPr>
              <a:t>2013</a:t>
            </a:r>
            <a:r>
              <a:rPr lang="ko-KR" altLang="en-US" sz="1400" b="1" dirty="0" smtClean="0">
                <a:latin typeface="+mn-ea"/>
              </a:rPr>
              <a:t>년 학술지원사업 주요 개선사항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71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6" y="997871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42" y="1415314"/>
            <a:ext cx="7723906" cy="468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4" y="1484784"/>
            <a:ext cx="284772" cy="473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-13-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827584" y="1767408"/>
            <a:ext cx="2304256" cy="3821832"/>
            <a:chOff x="-71438" y="1311275"/>
            <a:chExt cx="2820988" cy="4821238"/>
          </a:xfrm>
        </p:grpSpPr>
        <p:pic>
          <p:nvPicPr>
            <p:cNvPr id="13" name="그림 85" descr="그림17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3050"/>
            <a:stretch>
              <a:fillRect/>
            </a:stretch>
          </p:blipFill>
          <p:spPr bwMode="auto">
            <a:xfrm>
              <a:off x="0" y="1311275"/>
              <a:ext cx="2749550" cy="482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99"/>
            <p:cNvSpPr>
              <a:spLocks noChangeArrowheads="1"/>
            </p:cNvSpPr>
            <p:nvPr/>
          </p:nvSpPr>
          <p:spPr bwMode="auto">
            <a:xfrm>
              <a:off x="-71438" y="2714620"/>
              <a:ext cx="2699222" cy="12003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perspectiveHeroicExtremeRightFacing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800" b="1" spc="50" dirty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  <a:reflection blurRad="6350" stA="50000" endA="300" endPos="50000" dist="60007" dir="5400000" sy="-100000" algn="bl" rotWithShape="0"/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2800" b="1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  <a:reflection blurRad="6350" stA="50000" endA="300" endPos="50000" dist="60007" dir="5400000" sy="-100000" algn="bl" rotWithShape="0"/>
                  </a:effectLst>
                  <a:latin typeface="HY견고딕" pitchFamily="18" charset="-127"/>
                  <a:ea typeface="HY견고딕" pitchFamily="18" charset="-127"/>
                </a:rPr>
                <a:t>2013</a:t>
              </a:r>
              <a:r>
                <a:rPr kumimoji="0" lang="ko-KR" altLang="en-US" sz="2800" b="1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  <a:reflection blurRad="6350" stA="50000" endA="300" endPos="50000" dist="60007" dir="5400000" sy="-100000" algn="bl" rotWithShape="0"/>
                  </a:effectLst>
                  <a:latin typeface="HY견고딕" pitchFamily="18" charset="-127"/>
                  <a:ea typeface="HY견고딕" pitchFamily="18" charset="-127"/>
                </a:rPr>
                <a:t>년 </a:t>
              </a:r>
              <a:endParaRPr kumimoji="0" lang="en-US" altLang="ko-KR" sz="2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HY견고딕" pitchFamily="18" charset="-127"/>
                <a:ea typeface="HY견고딕" pitchFamily="18" charset="-127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800" b="1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  <a:reflection blurRad="6350" stA="50000" endA="300" endPos="50000" dist="60007" dir="5400000" sy="-100000" algn="bl" rotWithShape="0"/>
                  </a:effectLst>
                  <a:latin typeface="HY견고딕" pitchFamily="18" charset="-127"/>
                  <a:ea typeface="HY견고딕" pitchFamily="18" charset="-127"/>
                </a:rPr>
                <a:t>달라진 </a:t>
              </a:r>
              <a:r>
                <a:rPr kumimoji="0" lang="ko-KR" altLang="en-US" sz="2800" b="1" spc="50" dirty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  <a:reflection blurRad="6350" stA="50000" endA="300" endPos="50000" dist="60007" dir="5400000" sy="-100000" algn="bl" rotWithShape="0"/>
                  </a:effectLst>
                  <a:latin typeface="HY견고딕" pitchFamily="18" charset="-127"/>
                  <a:ea typeface="HY견고딕" pitchFamily="18" charset="-127"/>
                </a:rPr>
                <a:t>것들</a:t>
              </a:r>
              <a:endParaRPr kumimoji="0" lang="en-US" altLang="ko-KR" sz="2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-32" y="4169639"/>
              <a:ext cx="2357453" cy="970649"/>
            </a:xfrm>
            <a:prstGeom prst="rect">
              <a:avLst/>
            </a:prstGeom>
          </p:spPr>
          <p:txBody>
            <a:bodyPr>
              <a:spAutoFit/>
              <a:scene3d>
                <a:camera prst="perspectiveContrastingRightFacing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200" spc="-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  <a:cs typeface="Tahoma" pitchFamily="34" charset="0"/>
                </a:rPr>
                <a:t>연구자 친화적 </a:t>
              </a:r>
              <a:endParaRPr kumimoji="0" lang="en-US" altLang="ko-KR" sz="2200" spc="-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ahom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200" spc="-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  <a:cs typeface="Tahoma" pitchFamily="34" charset="0"/>
                </a:rPr>
                <a:t>연구환경 조성</a:t>
              </a:r>
              <a:endParaRPr kumimoji="0" lang="ko-KR" altLang="en-US" sz="2200" spc="-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823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01" y="1437159"/>
            <a:ext cx="6922013" cy="468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512396" y="989558"/>
            <a:ext cx="37715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주요 사업별 방향성 및 특성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7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6" y="997871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1263824" y="3942581"/>
            <a:ext cx="936104" cy="225867"/>
          </a:xfrm>
          <a:prstGeom prst="rect">
            <a:avLst/>
          </a:prstGeom>
          <a:noFill/>
          <a:ln w="3175"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vert="horz" lIns="0" tIns="0" rIns="0" bIns="0" rtlCol="0" anchor="ctr">
            <a:normAutofit fontScale="5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500" dirty="0" smtClean="0"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집</a:t>
            </a:r>
            <a:r>
              <a:rPr lang="ko-KR" altLang="en-US" sz="2500" dirty="0"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단</a:t>
            </a:r>
            <a:r>
              <a:rPr lang="ko-KR" altLang="en-US" sz="2500" dirty="0" smtClean="0"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연구군</a:t>
            </a:r>
            <a:endParaRPr lang="ko-KR" altLang="en-US" sz="2500" i="1" dirty="0">
              <a:solidFill>
                <a:srgbClr val="FFC000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-14-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9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8" y="1469769"/>
            <a:ext cx="7694365" cy="469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50496" y="980033"/>
            <a:ext cx="37715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인문사회본부 학술지원사업 평가절차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6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76" y="988346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-15-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392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539552" y="1278285"/>
            <a:ext cx="8280920" cy="276481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320000"/>
              </a:lnSpc>
              <a:spcBef>
                <a:spcPct val="0"/>
              </a:spcBef>
              <a:defRPr/>
            </a:pPr>
            <a:r>
              <a:rPr lang="ko-KR" altLang="en-US" sz="4800" dirty="0" smtClean="0"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  <a:cs typeface="+mj-cs"/>
              </a:rPr>
              <a:t>창의력이 경쟁력이다</a:t>
            </a:r>
            <a:r>
              <a:rPr lang="en-US" altLang="ko-KR" sz="4800" dirty="0" smtClean="0"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  <a:cs typeface="+mj-cs"/>
              </a:rPr>
              <a:t>.</a:t>
            </a:r>
            <a:endParaRPr kumimoji="0" lang="ko-KR" alt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D솔체" pitchFamily="18" charset="-127"/>
              <a:ea typeface="MD솔체" pitchFamily="18" charset="-127"/>
              <a:cs typeface="+mj-cs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-16-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15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528429" y="839136"/>
            <a:ext cx="839730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rgbClr val="0033CC"/>
                </a:solidFill>
              </a:rPr>
              <a:t>한 </a:t>
            </a:r>
            <a:r>
              <a:rPr lang="ko-KR" altLang="en-US" sz="1400" b="1" dirty="0" smtClean="0">
                <a:solidFill>
                  <a:srgbClr val="0033CC"/>
                </a:solidFill>
              </a:rPr>
              <a:t>나라의 </a:t>
            </a:r>
            <a:r>
              <a:rPr lang="ko-KR" altLang="en-US" sz="1400" b="1" dirty="0">
                <a:solidFill>
                  <a:srgbClr val="0033CC"/>
                </a:solidFill>
              </a:rPr>
              <a:t>산업발전이 이루어져 가는 표준적인 모형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한 </a:t>
            </a:r>
            <a:r>
              <a:rPr lang="ko-KR" altLang="en-US" sz="1400" dirty="0"/>
              <a:t>나라의 산업발전 정도에 따라 그 나라가 비교우위를 가지는 산업이 변화하는 과정을 설명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산업혁명 </a:t>
            </a:r>
            <a:r>
              <a:rPr lang="ko-KR" altLang="en-US" sz="1400" dirty="0"/>
              <a:t>발생지인 영국과 서유럽</a:t>
            </a:r>
            <a:r>
              <a:rPr lang="en-US" altLang="ko-KR" sz="1400" dirty="0"/>
              <a:t>, </a:t>
            </a:r>
            <a:r>
              <a:rPr lang="ko-KR" altLang="en-US" sz="1400" dirty="0"/>
              <a:t>미국</a:t>
            </a:r>
            <a:r>
              <a:rPr lang="en-US" altLang="ko-KR" sz="1400" dirty="0"/>
              <a:t>, </a:t>
            </a:r>
            <a:r>
              <a:rPr lang="ko-KR" altLang="en-US" sz="1400" dirty="0"/>
              <a:t>일본 그리고 신흥국가인 한국 등의 산업발전 ‘표준적인 틀’</a:t>
            </a:r>
          </a:p>
        </p:txBody>
      </p:sp>
      <p:pic>
        <p:nvPicPr>
          <p:cNvPr id="8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6" y="908720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그룹 38"/>
          <p:cNvGrpSpPr/>
          <p:nvPr/>
        </p:nvGrpSpPr>
        <p:grpSpPr>
          <a:xfrm>
            <a:off x="420373" y="2138189"/>
            <a:ext cx="2639459" cy="3980625"/>
            <a:chOff x="457925" y="2451142"/>
            <a:chExt cx="2097850" cy="2778058"/>
          </a:xfrm>
        </p:grpSpPr>
        <p:sp>
          <p:nvSpPr>
            <p:cNvPr id="11" name="직사각형 10"/>
            <p:cNvSpPr/>
            <p:nvPr/>
          </p:nvSpPr>
          <p:spPr>
            <a:xfrm>
              <a:off x="457925" y="2451142"/>
              <a:ext cx="1665803" cy="27780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_x205673448" descr="EMB000015c0125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708920"/>
              <a:ext cx="1152127" cy="120152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819" y="2161431"/>
            <a:ext cx="4824536" cy="251828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5608687" y="4933883"/>
            <a:ext cx="30963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노동</a:t>
            </a:r>
            <a:r>
              <a:rPr kumimoji="1" lang="en-US" altLang="ko-KR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: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Poppy"/>
                <a:ea typeface="태 나무" pitchFamily="18" charset="-127"/>
                <a:cs typeface="굴림" pitchFamily="50" charset="-127"/>
              </a:rPr>
              <a:t>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인간 의식주 해결</a:t>
            </a: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태 나무" pitchFamily="18" charset="-127"/>
              <a:cs typeface="굴림" pitchFamily="50" charset="-127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2823098" y="5991670"/>
            <a:ext cx="3693118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“</a:t>
            </a:r>
            <a:r>
              <a:rPr kumimoji="1" lang="ko-KR" altLang="en-US" sz="13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지식 </a:t>
            </a:r>
            <a:r>
              <a:rPr kumimoji="1" lang="en-US" altLang="ko-KR" sz="13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= </a:t>
            </a:r>
            <a:r>
              <a:rPr kumimoji="1" lang="ko-KR" altLang="en-US" sz="13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창의력</a:t>
            </a:r>
            <a:r>
              <a:rPr kumimoji="1" lang="ko-KR" altLang="en-US" sz="13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이 </a:t>
            </a:r>
            <a:r>
              <a:rPr kumimoji="1" lang="ko-KR" altLang="en-US" sz="13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경쟁력</a:t>
            </a:r>
            <a:r>
              <a:rPr kumimoji="1" lang="ko-KR" altLang="en-US" sz="13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의 원천이다</a:t>
            </a:r>
            <a:r>
              <a:rPr kumimoji="1" lang="ko-KR" altLang="en-US" sz="13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”</a:t>
            </a:r>
            <a:endParaRPr kumimoji="1" lang="ko-KR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자유형 1"/>
          <p:cNvSpPr/>
          <p:nvPr/>
        </p:nvSpPr>
        <p:spPr>
          <a:xfrm>
            <a:off x="3648075" y="4200525"/>
            <a:ext cx="1704975" cy="714375"/>
          </a:xfrm>
          <a:custGeom>
            <a:avLst/>
            <a:gdLst>
              <a:gd name="connsiteX0" fmla="*/ 666750 w 1704975"/>
              <a:gd name="connsiteY0" fmla="*/ 0 h 714375"/>
              <a:gd name="connsiteX1" fmla="*/ 0 w 1704975"/>
              <a:gd name="connsiteY1" fmla="*/ 0 h 714375"/>
              <a:gd name="connsiteX2" fmla="*/ 0 w 1704975"/>
              <a:gd name="connsiteY2" fmla="*/ 714375 h 714375"/>
              <a:gd name="connsiteX3" fmla="*/ 1704975 w 1704975"/>
              <a:gd name="connsiteY3" fmla="*/ 714375 h 71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714375">
                <a:moveTo>
                  <a:pt x="666750" y="0"/>
                </a:moveTo>
                <a:lnTo>
                  <a:pt x="0" y="0"/>
                </a:lnTo>
                <a:lnTo>
                  <a:pt x="0" y="714375"/>
                </a:lnTo>
                <a:lnTo>
                  <a:pt x="1704975" y="714375"/>
                </a:lnTo>
              </a:path>
            </a:pathLst>
          </a:custGeom>
          <a:noFill/>
          <a:ln w="3175"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설명선 1(강조선) 2"/>
          <p:cNvSpPr/>
          <p:nvPr/>
        </p:nvSpPr>
        <p:spPr>
          <a:xfrm flipV="1">
            <a:off x="5624289" y="4945754"/>
            <a:ext cx="687967" cy="235821"/>
          </a:xfrm>
          <a:prstGeom prst="accentCallout1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566395" y="5569495"/>
            <a:ext cx="31859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지식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 </a:t>
            </a:r>
            <a:r>
              <a:rPr kumimoji="1" lang="en-US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:</a:t>
            </a:r>
            <a:r>
              <a:rPr kumimoji="1" lang="en-US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Poppy"/>
                <a:ea typeface="태 나무" pitchFamily="18" charset="-127"/>
                <a:cs typeface="굴림" pitchFamily="50" charset="-127"/>
              </a:rPr>
              <a:t>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인간 선호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,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감성 및 기호 중시</a:t>
            </a: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태 나무" pitchFamily="18" charset="-127"/>
              <a:cs typeface="굴림" pitchFamily="50" charset="-127"/>
            </a:endParaRPr>
          </a:p>
        </p:txBody>
      </p:sp>
      <p:sp>
        <p:nvSpPr>
          <p:cNvPr id="22" name="설명선 1(강조선) 21"/>
          <p:cNvSpPr/>
          <p:nvPr/>
        </p:nvSpPr>
        <p:spPr>
          <a:xfrm flipV="1">
            <a:off x="5651723" y="5266553"/>
            <a:ext cx="687967" cy="235821"/>
          </a:xfrm>
          <a:prstGeom prst="accentCallout1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5574778" y="5252442"/>
            <a:ext cx="33897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자본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 </a:t>
            </a:r>
            <a:r>
              <a:rPr kumimoji="1" lang="en-US" altLang="ko-KR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: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Poppy"/>
                <a:ea typeface="태 나무" pitchFamily="18" charset="-127"/>
                <a:cs typeface="굴림" pitchFamily="50" charset="-127"/>
              </a:rPr>
              <a:t>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Poppy"/>
                <a:ea typeface="태 나무" pitchFamily="18" charset="-127"/>
                <a:cs typeface="굴림" pitchFamily="50" charset="-127"/>
              </a:rPr>
              <a:t>생필품을 통한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태 나무" pitchFamily="18" charset="-127"/>
                <a:cs typeface="굴림" pitchFamily="50" charset="-127"/>
              </a:rPr>
              <a:t>인간 욕구 충족</a:t>
            </a: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태 나무" pitchFamily="18" charset="-127"/>
              <a:cs typeface="굴림" pitchFamily="50" charset="-127"/>
            </a:endParaRPr>
          </a:p>
        </p:txBody>
      </p:sp>
      <p:sp>
        <p:nvSpPr>
          <p:cNvPr id="10" name="자유형 9"/>
          <p:cNvSpPr/>
          <p:nvPr/>
        </p:nvSpPr>
        <p:spPr>
          <a:xfrm>
            <a:off x="3514725" y="3448050"/>
            <a:ext cx="1857375" cy="1789928"/>
          </a:xfrm>
          <a:custGeom>
            <a:avLst/>
            <a:gdLst>
              <a:gd name="connsiteX0" fmla="*/ 1114425 w 1857375"/>
              <a:gd name="connsiteY0" fmla="*/ 0 h 1743075"/>
              <a:gd name="connsiteX1" fmla="*/ 0 w 1857375"/>
              <a:gd name="connsiteY1" fmla="*/ 0 h 1743075"/>
              <a:gd name="connsiteX2" fmla="*/ 0 w 1857375"/>
              <a:gd name="connsiteY2" fmla="*/ 1743075 h 1743075"/>
              <a:gd name="connsiteX3" fmla="*/ 1857375 w 1857375"/>
              <a:gd name="connsiteY3" fmla="*/ 174307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75" h="1743075">
                <a:moveTo>
                  <a:pt x="1114425" y="0"/>
                </a:moveTo>
                <a:lnTo>
                  <a:pt x="0" y="0"/>
                </a:lnTo>
                <a:lnTo>
                  <a:pt x="0" y="1743075"/>
                </a:lnTo>
                <a:lnTo>
                  <a:pt x="1857375" y="1743075"/>
                </a:lnTo>
              </a:path>
            </a:pathLst>
          </a:custGeom>
          <a:noFill/>
          <a:ln w="3175"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자유형 12"/>
          <p:cNvSpPr/>
          <p:nvPr/>
        </p:nvSpPr>
        <p:spPr>
          <a:xfrm>
            <a:off x="3333750" y="2543175"/>
            <a:ext cx="2019300" cy="3019425"/>
          </a:xfrm>
          <a:custGeom>
            <a:avLst/>
            <a:gdLst>
              <a:gd name="connsiteX0" fmla="*/ 1733550 w 2076450"/>
              <a:gd name="connsiteY0" fmla="*/ 0 h 3019425"/>
              <a:gd name="connsiteX1" fmla="*/ 0 w 2076450"/>
              <a:gd name="connsiteY1" fmla="*/ 0 h 3019425"/>
              <a:gd name="connsiteX2" fmla="*/ 0 w 2076450"/>
              <a:gd name="connsiteY2" fmla="*/ 3019425 h 3019425"/>
              <a:gd name="connsiteX3" fmla="*/ 2076450 w 2076450"/>
              <a:gd name="connsiteY3" fmla="*/ 3019425 h 301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450" h="3019425">
                <a:moveTo>
                  <a:pt x="1733550" y="0"/>
                </a:moveTo>
                <a:lnTo>
                  <a:pt x="0" y="0"/>
                </a:lnTo>
                <a:lnTo>
                  <a:pt x="0" y="3019425"/>
                </a:lnTo>
                <a:lnTo>
                  <a:pt x="2076450" y="3019425"/>
                </a:lnTo>
              </a:path>
            </a:pathLst>
          </a:custGeom>
          <a:noFill/>
          <a:ln w="3175"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설명선 1(강조선) 25"/>
          <p:cNvSpPr/>
          <p:nvPr/>
        </p:nvSpPr>
        <p:spPr>
          <a:xfrm flipV="1">
            <a:off x="5633070" y="5607543"/>
            <a:ext cx="687967" cy="235821"/>
          </a:xfrm>
          <a:prstGeom prst="accentCallout1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708" y="150540"/>
            <a:ext cx="8591748" cy="51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-17-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564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8" name="_x207408240" descr="EMB0000121c0de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1" y="115421"/>
            <a:ext cx="8572202" cy="629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611560" y="826071"/>
            <a:ext cx="814802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/>
              <a:t>일본 무사시대학교의 </a:t>
            </a:r>
            <a:r>
              <a:rPr lang="en-US" altLang="ko-KR" sz="1400" b="1" dirty="0" err="1"/>
              <a:t>Nuki</a:t>
            </a:r>
            <a:r>
              <a:rPr lang="en-US" altLang="ko-KR" sz="1400" b="1" dirty="0"/>
              <a:t> Takao </a:t>
            </a:r>
            <a:r>
              <a:rPr lang="ko-KR" altLang="en-US" sz="1400" b="1" dirty="0"/>
              <a:t>교수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산업발전과정을 생산제품의 무게 단위를 이용하여 설명</a:t>
            </a:r>
            <a:endParaRPr lang="ko-KR" altLang="en-US" sz="14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산업이 </a:t>
            </a:r>
            <a:r>
              <a:rPr lang="ko-KR" altLang="en-US" sz="1400" dirty="0"/>
              <a:t>발전할수록 경쟁력 있는 산업제품의 무게는 </a:t>
            </a:r>
            <a:r>
              <a:rPr lang="ko-KR" altLang="en-US" sz="1400" dirty="0" smtClean="0"/>
              <a:t>경량화하여 무게 없는 산업으로 이행</a:t>
            </a:r>
            <a:endParaRPr lang="en-US" altLang="ko-KR" sz="1400" dirty="0" smtClean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400" dirty="0" err="1" smtClean="0"/>
              <a:t>지식경제에서</a:t>
            </a:r>
            <a:r>
              <a:rPr lang="en-US" altLang="ko-KR" sz="1400" dirty="0" smtClean="0"/>
              <a:t> </a:t>
            </a:r>
            <a:r>
              <a:rPr lang="en-US" altLang="ko-KR" sz="1400" dirty="0" err="1"/>
              <a:t>경쟁력은</a:t>
            </a:r>
            <a:r>
              <a:rPr lang="en-US" altLang="ko-KR" sz="1400" dirty="0"/>
              <a:t> </a:t>
            </a:r>
            <a:r>
              <a:rPr lang="en-US" altLang="ko-KR" sz="1400" dirty="0" err="1"/>
              <a:t>지식이</a:t>
            </a:r>
            <a:r>
              <a:rPr lang="en-US" altLang="ko-KR" sz="1400" dirty="0"/>
              <a:t> </a:t>
            </a:r>
            <a:r>
              <a:rPr lang="en-US" altLang="ko-KR" sz="1400" dirty="0" err="1"/>
              <a:t>뒷받침된</a:t>
            </a:r>
            <a:r>
              <a:rPr lang="en-US" altLang="ko-KR" sz="1400" dirty="0"/>
              <a:t> </a:t>
            </a:r>
            <a:r>
              <a:rPr lang="en-US" altLang="ko-KR" sz="1400" dirty="0" err="1"/>
              <a:t>창의력</a:t>
            </a:r>
            <a:r>
              <a:rPr lang="en-US" altLang="ko-KR" sz="1400" dirty="0"/>
              <a:t> 등 </a:t>
            </a:r>
            <a:r>
              <a:rPr lang="en-US" altLang="ko-KR" sz="1400" dirty="0" err="1"/>
              <a:t>무형의</a:t>
            </a:r>
            <a:r>
              <a:rPr lang="en-US" altLang="ko-KR" sz="1400" dirty="0"/>
              <a:t> </a:t>
            </a:r>
            <a:r>
              <a:rPr lang="en-US" altLang="ko-KR" sz="1400" dirty="0" err="1"/>
              <a:t>생산요소가</a:t>
            </a:r>
            <a:r>
              <a:rPr lang="en-US" altLang="ko-KR" sz="1400" dirty="0"/>
              <a:t> </a:t>
            </a:r>
            <a:r>
              <a:rPr lang="en-US" altLang="ko-KR" sz="1400" dirty="0" err="1"/>
              <a:t>중요</a:t>
            </a:r>
            <a:r>
              <a:rPr lang="en-US" altLang="ko-KR" sz="1400" dirty="0"/>
              <a:t>(</a:t>
            </a:r>
            <a:r>
              <a:rPr lang="en-US" altLang="ko-KR" sz="1400" dirty="0" err="1"/>
              <a:t>Nuki</a:t>
            </a:r>
            <a:r>
              <a:rPr lang="en-US" altLang="ko-KR" sz="1400" dirty="0"/>
              <a:t> Takao, 2000)</a:t>
            </a:r>
          </a:p>
        </p:txBody>
      </p:sp>
      <p:pic>
        <p:nvPicPr>
          <p:cNvPr id="11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6" y="908720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1619672" y="2122290"/>
            <a:ext cx="5904656" cy="3232342"/>
            <a:chOff x="1043608" y="1930649"/>
            <a:chExt cx="6467721" cy="2400022"/>
          </a:xfrm>
        </p:grpSpPr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930649"/>
              <a:ext cx="6408711" cy="2400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TextBox 54"/>
            <p:cNvSpPr txBox="1"/>
            <p:nvPr/>
          </p:nvSpPr>
          <p:spPr>
            <a:xfrm>
              <a:off x="6359201" y="2583259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solidFill>
                    <a:srgbClr val="FFFF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sz="1400" dirty="0" smtClean="0">
                  <a:solidFill>
                    <a:srgbClr val="FFFF00"/>
                  </a:solidFill>
                  <a:latin typeface="HY강B" pitchFamily="18" charset="-127"/>
                  <a:ea typeface="HY강B" pitchFamily="18" charset="-127"/>
                </a:rPr>
                <a:t>무게 </a:t>
              </a:r>
              <a:r>
                <a:rPr lang="en-US" altLang="ko-KR" sz="1400" dirty="0" smtClean="0">
                  <a:solidFill>
                    <a:srgbClr val="FFFF00"/>
                  </a:solidFill>
                  <a:latin typeface="HY강B" pitchFamily="18" charset="-127"/>
                  <a:ea typeface="HY강B" pitchFamily="18" charset="-127"/>
                </a:rPr>
                <a:t>zero)</a:t>
              </a:r>
              <a:endParaRPr lang="ko-KR" altLang="en-US" sz="1400" dirty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568127" y="5354632"/>
            <a:ext cx="8148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지식사회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정보나 디자인 등이 그 나라 국제경쟁력 결정의 핵심 요소</a:t>
            </a:r>
            <a:endParaRPr lang="en-US" altLang="ko-KR" sz="1400" dirty="0" smtClean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지식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디자인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아이디어 및 정보의 원천으로 인식</a:t>
            </a:r>
            <a:endParaRPr lang="en-US" altLang="ko-KR" sz="14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-18-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146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443161" y="1672294"/>
            <a:ext cx="8280920" cy="276481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320000"/>
              </a:lnSpc>
              <a:spcBef>
                <a:spcPct val="0"/>
              </a:spcBef>
              <a:defRPr/>
            </a:pPr>
            <a:r>
              <a:rPr lang="ko-KR" altLang="en-US" sz="4800" dirty="0" smtClean="0">
                <a:solidFill>
                  <a:schemeClr val="bg1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  <a:cs typeface="+mj-cs"/>
              </a:rPr>
              <a:t>학술지원사업 소개</a:t>
            </a:r>
            <a:endParaRPr kumimoji="0" lang="ko-KR" alt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D솔체" pitchFamily="18" charset="-127"/>
              <a:ea typeface="MD솔체" pitchFamily="18" charset="-127"/>
              <a:cs typeface="+mj-cs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5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32" y="875989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42247" y="808137"/>
            <a:ext cx="814802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 smtClean="0"/>
              <a:t>전통적인 경제목표에서 지식경제의 목표로 목표의 전환이 필요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자료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김세영</a:t>
            </a:r>
            <a:r>
              <a:rPr lang="en-US" altLang="ko-KR" sz="1400" b="1" dirty="0" smtClean="0"/>
              <a:t>, 2000)</a:t>
            </a:r>
            <a:endParaRPr lang="en-US" altLang="ko-KR" sz="14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13509" y="6032390"/>
            <a:ext cx="369311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“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창의력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이 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경쟁력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궁서" pitchFamily="18" charset="-127"/>
                <a:cs typeface="굴림" pitchFamily="50" charset="-127"/>
              </a:rPr>
              <a:t>의 원천이다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”</a:t>
            </a:r>
            <a:endParaRPr kumimoji="1" lang="ko-KR" alt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9" name="Picture 77" descr="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123345"/>
            <a:ext cx="8512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7" descr="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126395"/>
            <a:ext cx="8512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모서리가 둥근 직사각형 10"/>
          <p:cNvSpPr/>
          <p:nvPr/>
        </p:nvSpPr>
        <p:spPr bwMode="auto">
          <a:xfrm>
            <a:off x="438268" y="3513670"/>
            <a:ext cx="8205697" cy="804411"/>
          </a:xfrm>
          <a:prstGeom prst="roundRect">
            <a:avLst>
              <a:gd name="adj" fmla="val 13180"/>
            </a:avLst>
          </a:prstGeom>
          <a:gradFill flip="none" rotWithShape="1">
            <a:gsLst>
              <a:gs pos="38000">
                <a:schemeClr val="bg1"/>
              </a:gs>
              <a:gs pos="9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88900" dist="38100" dir="2700000" sx="101000" sy="101000" algn="t" rotWithShape="0">
              <a:prstClr val="black">
                <a:alpha val="30000"/>
              </a:prstClr>
            </a:outerShdw>
          </a:effectLst>
          <a:scene3d>
            <a:camera prst="orthographicFront"/>
            <a:lightRig rig="flat" dir="t"/>
          </a:scene3d>
          <a:sp3d>
            <a:bevelT w="165100"/>
          </a:sp3d>
        </p:spPr>
        <p:txBody>
          <a:bodyPr/>
          <a:lstStyle/>
          <a:p>
            <a:pPr algn="ctr">
              <a:defRPr/>
            </a:pPr>
            <a:endParaRPr lang="ko-KR" altLang="en-US" sz="13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3867150" y="3478820"/>
            <a:ext cx="1338263" cy="879475"/>
          </a:xfrm>
          <a:prstGeom prst="roundRect">
            <a:avLst>
              <a:gd name="adj" fmla="val 1822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286375" y="2159607"/>
            <a:ext cx="3214688" cy="571500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1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00063" y="2159607"/>
            <a:ext cx="3286125" cy="571500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1" dirty="0"/>
          </a:p>
        </p:txBody>
      </p:sp>
      <p:sp>
        <p:nvSpPr>
          <p:cNvPr id="16" name="모서리가 둥근 직사각형 15"/>
          <p:cNvSpPr/>
          <p:nvPr/>
        </p:nvSpPr>
        <p:spPr bwMode="auto">
          <a:xfrm>
            <a:off x="438268" y="2577158"/>
            <a:ext cx="8205697" cy="743046"/>
          </a:xfrm>
          <a:prstGeom prst="roundRect">
            <a:avLst>
              <a:gd name="adj" fmla="val 14216"/>
            </a:avLst>
          </a:prstGeom>
          <a:gradFill flip="none" rotWithShape="1">
            <a:gsLst>
              <a:gs pos="38000">
                <a:schemeClr val="bg1"/>
              </a:gs>
              <a:gs pos="9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88900" dist="38100" dir="2700000" sx="101000" sy="101000" algn="t" rotWithShape="0">
              <a:prstClr val="black">
                <a:alpha val="30000"/>
              </a:prstClr>
            </a:outerShdw>
          </a:effectLst>
          <a:scene3d>
            <a:camera prst="orthographicFront"/>
            <a:lightRig rig="flat" dir="t"/>
          </a:scene3d>
          <a:sp3d>
            <a:bevelT w="165100"/>
          </a:sp3d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endParaRPr lang="ko-KR" altLang="en-US" sz="1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642910" y="2849496"/>
            <a:ext cx="142876" cy="142876"/>
          </a:xfrm>
          <a:prstGeom prst="ellipse">
            <a:avLst/>
          </a:prstGeom>
          <a:ln>
            <a:solidFill>
              <a:schemeClr val="tx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ko-KR" altLang="en-US" sz="1200" b="1" dirty="0"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8" name="직사각형 21"/>
          <p:cNvSpPr>
            <a:spLocks noChangeArrowheads="1"/>
          </p:cNvSpPr>
          <p:nvPr/>
        </p:nvSpPr>
        <p:spPr bwMode="auto">
          <a:xfrm>
            <a:off x="806450" y="2605742"/>
            <a:ext cx="2928938" cy="58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좋은 질의 재화를 어떻게 하면</a:t>
            </a:r>
            <a:endParaRPr lang="en-US" altLang="ko-KR" sz="130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저렴하게 생산하는가</a:t>
            </a:r>
            <a:endParaRPr lang="ko-KR" altLang="en-US" sz="130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9" name="모서리가 둥근 직사각형 18"/>
          <p:cNvSpPr/>
          <p:nvPr/>
        </p:nvSpPr>
        <p:spPr bwMode="auto">
          <a:xfrm>
            <a:off x="3867150" y="2529495"/>
            <a:ext cx="1338263" cy="811212"/>
          </a:xfrm>
          <a:prstGeom prst="roundRect">
            <a:avLst>
              <a:gd name="adj" fmla="val 1822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타원 20"/>
          <p:cNvSpPr/>
          <p:nvPr/>
        </p:nvSpPr>
        <p:spPr bwMode="auto">
          <a:xfrm>
            <a:off x="5344255" y="2885546"/>
            <a:ext cx="142876" cy="142876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ko-KR" altLang="en-US" sz="1200" b="1" dirty="0"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2" name="직사각형 67"/>
          <p:cNvSpPr>
            <a:spLocks noChangeArrowheads="1"/>
          </p:cNvSpPr>
          <p:nvPr/>
        </p:nvSpPr>
        <p:spPr bwMode="auto">
          <a:xfrm>
            <a:off x="5470004" y="2614126"/>
            <a:ext cx="3202536" cy="76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lnSpc>
                <a:spcPts val="1700"/>
              </a:lnSpc>
            </a:pPr>
            <a:r>
              <a:rPr lang="ko-KR" altLang="en-US" sz="12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남들이 만들지 못한 새로운 제품을 새로운</a:t>
            </a:r>
            <a:endParaRPr lang="en-US" altLang="ko-KR" sz="1200" dirty="0" smtClean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pPr>
              <a:lnSpc>
                <a:spcPts val="1700"/>
              </a:lnSpc>
            </a:pPr>
            <a:r>
              <a:rPr lang="ko-KR" altLang="en-US" sz="12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디자인 등으로 소비자 선호에 맞는 제품을</a:t>
            </a:r>
            <a:endParaRPr lang="en-US" altLang="ko-KR" sz="1200" dirty="0" smtClean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pPr>
              <a:lnSpc>
                <a:spcPts val="1700"/>
              </a:lnSpc>
            </a:pPr>
            <a:r>
              <a:rPr lang="ko-KR" altLang="en-US" sz="12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다른 생산자보다 얼마나 빨리 생산하는가</a:t>
            </a:r>
            <a:endParaRPr lang="ko-KR" altLang="en-US" sz="1200" dirty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3" name="타원 22"/>
          <p:cNvSpPr/>
          <p:nvPr/>
        </p:nvSpPr>
        <p:spPr bwMode="auto">
          <a:xfrm>
            <a:off x="642910" y="3666602"/>
            <a:ext cx="142876" cy="142876"/>
          </a:xfrm>
          <a:prstGeom prst="ellipse">
            <a:avLst/>
          </a:prstGeom>
          <a:ln>
            <a:solidFill>
              <a:schemeClr val="tx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ko-KR" altLang="en-US" sz="1200" b="1" dirty="0"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5" name="타원 24"/>
          <p:cNvSpPr/>
          <p:nvPr/>
        </p:nvSpPr>
        <p:spPr bwMode="auto">
          <a:xfrm>
            <a:off x="5357818" y="3630752"/>
            <a:ext cx="142876" cy="142876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ko-KR" altLang="en-US" sz="1200" b="1" dirty="0"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7" name="Rectangle 106"/>
          <p:cNvSpPr>
            <a:spLocks noChangeArrowheads="1"/>
          </p:cNvSpPr>
          <p:nvPr/>
        </p:nvSpPr>
        <p:spPr bwMode="auto">
          <a:xfrm>
            <a:off x="1477016" y="2134453"/>
            <a:ext cx="201486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kumimoji="0" lang="ko-KR" altLang="en-US" sz="2000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전통적 경제</a:t>
            </a:r>
            <a:endParaRPr kumimoji="0" lang="ko-KR" altLang="en-US" sz="2000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Rectangle 106"/>
          <p:cNvSpPr>
            <a:spLocks noChangeArrowheads="1"/>
          </p:cNvSpPr>
          <p:nvPr/>
        </p:nvSpPr>
        <p:spPr bwMode="auto">
          <a:xfrm>
            <a:off x="6348363" y="2136441"/>
            <a:ext cx="128389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kumimoji="0" lang="ko-KR" altLang="en-US" sz="2000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지식경제</a:t>
            </a:r>
            <a:endParaRPr kumimoji="0" lang="ko-KR" altLang="en-US" sz="2000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9" name="직사각형 82"/>
          <p:cNvSpPr>
            <a:spLocks noChangeArrowheads="1"/>
          </p:cNvSpPr>
          <p:nvPr/>
        </p:nvSpPr>
        <p:spPr bwMode="auto">
          <a:xfrm>
            <a:off x="800100" y="3597882"/>
            <a:ext cx="292893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ko-KR" altLang="en-US" sz="13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생산이 자본과 </a:t>
            </a:r>
            <a:r>
              <a:rPr lang="ko-KR" altLang="en-US" sz="1300" dirty="0" smtClean="0">
                <a:solidFill>
                  <a:schemeClr val="accent6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노동의 함수</a:t>
            </a:r>
            <a:r>
              <a:rPr lang="ko-KR" altLang="en-US" sz="13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로 표현</a:t>
            </a:r>
            <a:endParaRPr lang="ko-KR" altLang="en-US" sz="130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30" name="직사각형 83"/>
          <p:cNvSpPr>
            <a:spLocks noChangeArrowheads="1"/>
          </p:cNvSpPr>
          <p:nvPr/>
        </p:nvSpPr>
        <p:spPr bwMode="auto">
          <a:xfrm>
            <a:off x="5495925" y="3563168"/>
            <a:ext cx="310832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ko-KR" altLang="en-US" sz="13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생산이 </a:t>
            </a:r>
            <a:r>
              <a:rPr lang="ko-KR" altLang="en-US" sz="1300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사람</a:t>
            </a:r>
            <a:r>
              <a:rPr lang="en-US" altLang="ko-KR" sz="1300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, </a:t>
            </a:r>
            <a:r>
              <a:rPr lang="ko-KR" altLang="en-US" sz="1300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아이디어 및 재료의 함수</a:t>
            </a:r>
            <a:r>
              <a:rPr lang="ko-KR" altLang="en-US" sz="13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로</a:t>
            </a:r>
            <a:endParaRPr lang="en-US" altLang="ko-KR" sz="1300" dirty="0" smtClean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r>
              <a:rPr lang="ko-KR" altLang="en-US" sz="13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나타남</a:t>
            </a:r>
            <a:endParaRPr lang="en-US" altLang="ko-KR" sz="1300" dirty="0" smtClean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endParaRPr lang="ko-KR" altLang="en-US" sz="1300" dirty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31" name="Rectangle 106"/>
          <p:cNvSpPr>
            <a:spLocks noChangeArrowheads="1"/>
          </p:cNvSpPr>
          <p:nvPr/>
        </p:nvSpPr>
        <p:spPr bwMode="auto">
          <a:xfrm>
            <a:off x="3905908" y="2763427"/>
            <a:ext cx="12838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kumimoji="0" lang="ko-KR" altLang="en-US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목표전환</a:t>
            </a:r>
            <a:endParaRPr kumimoji="0" lang="ko-KR" altLang="en-US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Rectangle 106"/>
          <p:cNvSpPr>
            <a:spLocks noChangeArrowheads="1"/>
          </p:cNvSpPr>
          <p:nvPr/>
        </p:nvSpPr>
        <p:spPr bwMode="auto">
          <a:xfrm>
            <a:off x="3903920" y="3744223"/>
            <a:ext cx="12838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kumimoji="0" lang="ko-KR" altLang="en-US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생산함수</a:t>
            </a:r>
            <a:endParaRPr kumimoji="0" lang="ko-KR" altLang="en-US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4" name="직사각형 89"/>
          <p:cNvSpPr>
            <a:spLocks noChangeArrowheads="1"/>
          </p:cNvSpPr>
          <p:nvPr/>
        </p:nvSpPr>
        <p:spPr bwMode="auto">
          <a:xfrm>
            <a:off x="795338" y="3972753"/>
            <a:ext cx="2928937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5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Q = f(K, L)</a:t>
            </a:r>
            <a:endParaRPr lang="ko-KR" altLang="en-US" sz="150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35" name="직사각형 90"/>
          <p:cNvSpPr>
            <a:spLocks noChangeArrowheads="1"/>
          </p:cNvSpPr>
          <p:nvPr/>
        </p:nvSpPr>
        <p:spPr bwMode="auto">
          <a:xfrm>
            <a:off x="5500688" y="3986956"/>
            <a:ext cx="3108325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500" dirty="0" smtClean="0">
                <a:solidFill>
                  <a:srgbClr val="EE5A08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Q = f(L, I, M)</a:t>
            </a:r>
            <a:endParaRPr lang="ko-KR" altLang="en-US" sz="1200" dirty="0">
              <a:solidFill>
                <a:srgbClr val="EE5A08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36" name="Picture 27" descr="Yellow XP arr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496" y="2116658"/>
            <a:ext cx="369570" cy="377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AutoShape 25"/>
          <p:cNvSpPr>
            <a:spLocks noChangeArrowheads="1"/>
          </p:cNvSpPr>
          <p:nvPr/>
        </p:nvSpPr>
        <p:spPr bwMode="auto">
          <a:xfrm>
            <a:off x="476368" y="4704818"/>
            <a:ext cx="8200313" cy="131647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  <a:alpha val="5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41" name="폭발 1 40"/>
          <p:cNvSpPr/>
          <p:nvPr/>
        </p:nvSpPr>
        <p:spPr>
          <a:xfrm>
            <a:off x="7524328" y="4797152"/>
            <a:ext cx="1008112" cy="975196"/>
          </a:xfrm>
          <a:prstGeom prst="irregularSeal1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D96709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prstClr val="white"/>
              </a:solidFill>
            </a:endParaRPr>
          </a:p>
        </p:txBody>
      </p:sp>
      <p:sp>
        <p:nvSpPr>
          <p:cNvPr id="42" name="직사각형 19"/>
          <p:cNvSpPr>
            <a:spLocks noChangeArrowheads="1"/>
          </p:cNvSpPr>
          <p:nvPr/>
        </p:nvSpPr>
        <p:spPr bwMode="auto">
          <a:xfrm>
            <a:off x="7269657" y="5199003"/>
            <a:ext cx="14883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spcBef>
                <a:spcPct val="30000"/>
              </a:spcBef>
              <a:defRPr/>
            </a:pPr>
            <a:r>
              <a:rPr lang="ko-KR" altLang="en-US" sz="1000" b="1" spc="50" dirty="0" smtClean="0">
                <a:ln w="11430"/>
                <a:solidFill>
                  <a:srgbClr val="9C311C"/>
                </a:solidFill>
                <a:latin typeface="HY견고딕" pitchFamily="18" charset="-127"/>
                <a:ea typeface="HY견고딕" pitchFamily="18" charset="-127"/>
              </a:rPr>
              <a:t>아이디어 </a:t>
            </a:r>
            <a:r>
              <a:rPr lang="en-US" altLang="ko-KR" sz="1000" b="1" spc="50" dirty="0" smtClean="0">
                <a:ln w="11430"/>
                <a:solidFill>
                  <a:srgbClr val="9C311C"/>
                </a:solidFill>
                <a:latin typeface="HY견고딕" pitchFamily="18" charset="-127"/>
                <a:ea typeface="HY견고딕" pitchFamily="18" charset="-127"/>
              </a:rPr>
              <a:t>=  </a:t>
            </a:r>
            <a:r>
              <a:rPr lang="ko-KR" altLang="en-US" sz="1000" b="1" spc="50" dirty="0" smtClean="0">
                <a:ln w="11430"/>
                <a:solidFill>
                  <a:srgbClr val="9C311C"/>
                </a:solidFill>
                <a:latin typeface="HY견고딕" pitchFamily="18" charset="-127"/>
                <a:ea typeface="HY견고딕" pitchFamily="18" charset="-127"/>
              </a:rPr>
              <a:t>창의력</a:t>
            </a:r>
            <a:endParaRPr lang="ko-KR" altLang="en-US" sz="1000" b="1" spc="50" dirty="0">
              <a:ln w="11430"/>
              <a:solidFill>
                <a:srgbClr val="9C311C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558602" y="1166277"/>
            <a:ext cx="8148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b="1" dirty="0">
                <a:latin typeface="+mn-ea"/>
                <a:cs typeface="Arial" pitchFamily="34" charset="0"/>
              </a:rPr>
              <a:t>산업의 경쟁력을 결정할 때</a:t>
            </a:r>
            <a:r>
              <a:rPr lang="en-US" altLang="ko-KR" sz="1400" dirty="0">
                <a:latin typeface="+mn-ea"/>
                <a:cs typeface="Arial" pitchFamily="34" charset="0"/>
              </a:rPr>
              <a:t>, </a:t>
            </a:r>
            <a:r>
              <a:rPr lang="ko-KR" altLang="en-US" sz="1400" dirty="0">
                <a:latin typeface="+mn-ea"/>
                <a:cs typeface="Arial" pitchFamily="34" charset="0"/>
              </a:rPr>
              <a:t>노동이나 자본 등의 물질적인 생산요소의 효율성도 </a:t>
            </a:r>
            <a:r>
              <a:rPr lang="ko-KR" altLang="en-US" sz="1400" dirty="0" smtClean="0">
                <a:latin typeface="+mn-ea"/>
                <a:cs typeface="Arial" pitchFamily="34" charset="0"/>
              </a:rPr>
              <a:t>중요하지만</a:t>
            </a:r>
            <a:r>
              <a:rPr lang="en-US" altLang="ko-KR" sz="1400" dirty="0" smtClean="0">
                <a:latin typeface="+mn-ea"/>
                <a:cs typeface="Arial" pitchFamily="34" charset="0"/>
              </a:rPr>
              <a:t>, </a:t>
            </a:r>
            <a:r>
              <a:rPr lang="ko-KR" altLang="en-US" sz="1400" dirty="0" smtClean="0">
                <a:latin typeface="+mn-ea"/>
                <a:cs typeface="Arial" pitchFamily="34" charset="0"/>
              </a:rPr>
              <a:t> </a:t>
            </a:r>
            <a:endParaRPr lang="en-US" altLang="ko-KR" sz="1400" dirty="0" smtClean="0">
              <a:latin typeface="+mn-ea"/>
              <a:cs typeface="Arial" pitchFamily="34" charset="0"/>
            </a:endParaRPr>
          </a:p>
          <a:p>
            <a:pPr algn="just" fontAlgn="base">
              <a:lnSpc>
                <a:spcPct val="150000"/>
              </a:lnSpc>
            </a:pPr>
            <a:r>
              <a:rPr lang="en-US" altLang="ko-KR" sz="1400" dirty="0">
                <a:latin typeface="+mn-ea"/>
                <a:cs typeface="Arial" pitchFamily="34" charset="0"/>
              </a:rPr>
              <a:t> </a:t>
            </a:r>
            <a:r>
              <a:rPr lang="en-US" altLang="ko-KR" sz="1400" dirty="0" smtClean="0">
                <a:latin typeface="+mn-ea"/>
                <a:cs typeface="Arial" pitchFamily="34" charset="0"/>
              </a:rPr>
              <a:t>   </a:t>
            </a:r>
            <a:r>
              <a:rPr lang="ko-KR" altLang="en-US" sz="1400" b="1" dirty="0" smtClean="0">
                <a:latin typeface="+mn-ea"/>
                <a:cs typeface="Arial" pitchFamily="34" charset="0"/>
              </a:rPr>
              <a:t>지식이 </a:t>
            </a:r>
            <a:r>
              <a:rPr lang="ko-KR" altLang="en-US" sz="1400" b="1" dirty="0">
                <a:latin typeface="+mn-ea"/>
                <a:cs typeface="Arial" pitchFamily="34" charset="0"/>
              </a:rPr>
              <a:t>뒷받침된 아이디어</a:t>
            </a:r>
            <a:r>
              <a:rPr lang="en-US" altLang="ko-KR" sz="1400" b="1" dirty="0">
                <a:latin typeface="+mn-ea"/>
                <a:cs typeface="Arial" pitchFamily="34" charset="0"/>
              </a:rPr>
              <a:t>, </a:t>
            </a:r>
            <a:r>
              <a:rPr lang="ko-KR" altLang="en-US" sz="1400" b="1" dirty="0">
                <a:latin typeface="+mn-ea"/>
                <a:cs typeface="Arial" pitchFamily="34" charset="0"/>
              </a:rPr>
              <a:t>즉 창의력 등 무형의 요소가 더욱 </a:t>
            </a:r>
            <a:r>
              <a:rPr lang="ko-KR" altLang="en-US" sz="1400" b="1" dirty="0" smtClean="0">
                <a:latin typeface="+mn-ea"/>
                <a:cs typeface="Arial" pitchFamily="34" charset="0"/>
              </a:rPr>
              <a:t>중요</a:t>
            </a:r>
            <a:r>
              <a:rPr lang="ko-KR" altLang="en-US" sz="1400" dirty="0" smtClean="0">
                <a:latin typeface="+mn-ea"/>
                <a:cs typeface="Arial" pitchFamily="34" charset="0"/>
              </a:rPr>
              <a:t>해짐</a:t>
            </a:r>
            <a:r>
              <a:rPr lang="ko-KR" altLang="en-US" sz="1400" dirty="0" smtClean="0"/>
              <a:t> </a:t>
            </a:r>
            <a:endParaRPr lang="en-US" altLang="ko-KR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496119" y="4742711"/>
            <a:ext cx="69562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300" dirty="0">
                <a:solidFill>
                  <a:srgbClr val="002060"/>
                </a:solidFill>
                <a:latin typeface="+mn-ea"/>
                <a:cs typeface="Arial" pitchFamily="34" charset="0"/>
              </a:rPr>
              <a:t>여기서 아이디어는 창의력이고</a:t>
            </a:r>
            <a:r>
              <a:rPr lang="en-US" altLang="ko-KR" sz="1300" dirty="0">
                <a:solidFill>
                  <a:srgbClr val="002060"/>
                </a:solidFill>
                <a:latin typeface="+mn-ea"/>
                <a:cs typeface="Arial" pitchFamily="34" charset="0"/>
              </a:rPr>
              <a:t>, </a:t>
            </a:r>
            <a:r>
              <a:rPr lang="ko-KR" altLang="en-US" sz="1300" dirty="0">
                <a:solidFill>
                  <a:srgbClr val="002060"/>
                </a:solidFill>
                <a:latin typeface="+mn-ea"/>
                <a:cs typeface="Arial" pitchFamily="34" charset="0"/>
              </a:rPr>
              <a:t>사람이 재료를 가지고 발굴해 내는 아이템을 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  <a:cs typeface="Arial" pitchFamily="34" charset="0"/>
              </a:rPr>
              <a:t>의미</a:t>
            </a:r>
            <a:endParaRPr lang="en-US" altLang="ko-KR" sz="1300" dirty="0" smtClean="0">
              <a:solidFill>
                <a:srgbClr val="002060"/>
              </a:solidFill>
              <a:latin typeface="+mn-ea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300" dirty="0" smtClean="0">
                <a:solidFill>
                  <a:srgbClr val="002060"/>
                </a:solidFill>
                <a:latin typeface="+mn-ea"/>
                <a:cs typeface="Arial" pitchFamily="34" charset="0"/>
              </a:rPr>
              <a:t>새로운 아이디어가 창의력이고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  <a:cs typeface="Arial" pitchFamily="34" charset="0"/>
              </a:rPr>
              <a:t>,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  <a:cs typeface="Arial" pitchFamily="34" charset="0"/>
              </a:rPr>
              <a:t> 이것이 바로 </a:t>
            </a:r>
            <a:r>
              <a:rPr lang="ko-KR" altLang="en-US" sz="1300" dirty="0">
                <a:solidFill>
                  <a:srgbClr val="002060"/>
                </a:solidFill>
                <a:latin typeface="+mn-ea"/>
                <a:cs typeface="Arial" pitchFamily="34" charset="0"/>
              </a:rPr>
              <a:t>국가경쟁력을 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  <a:cs typeface="Arial" pitchFamily="34" charset="0"/>
              </a:rPr>
              <a:t>창출한다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  <a:cs typeface="Arial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300" dirty="0" smtClean="0">
                <a:solidFill>
                  <a:srgbClr val="002060"/>
                </a:solidFill>
                <a:latin typeface="+mn-ea"/>
              </a:rPr>
              <a:t>국가간에 노동과 자본의 생산성 차이는 많아야 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</a:rPr>
              <a:t>10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</a:rPr>
              <a:t>배 정도 나겠지만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</a:rPr>
              <a:t>아이디어의 생산성 차이는 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</a:rPr>
              <a:t>100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</a:rPr>
              <a:t>배나 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</a:rPr>
              <a:t>1,000</a:t>
            </a:r>
            <a:r>
              <a:rPr lang="ko-KR" altLang="en-US" sz="1300" dirty="0" smtClean="0">
                <a:solidFill>
                  <a:srgbClr val="002060"/>
                </a:solidFill>
                <a:latin typeface="+mn-ea"/>
              </a:rPr>
              <a:t>배도 가능하다</a:t>
            </a:r>
            <a:r>
              <a:rPr lang="en-US" altLang="ko-KR" sz="1300" dirty="0" smtClean="0">
                <a:solidFill>
                  <a:srgbClr val="002060"/>
                </a:solidFill>
                <a:latin typeface="+mn-ea"/>
              </a:rPr>
              <a:t>.</a:t>
            </a:r>
            <a:endParaRPr lang="en-US" altLang="ko-KR" sz="1300" dirty="0" smtClean="0">
              <a:solidFill>
                <a:srgbClr val="002060"/>
              </a:solidFill>
              <a:latin typeface="+mn-ea"/>
              <a:cs typeface="Arial" pitchFamily="34" charset="0"/>
            </a:endParaRPr>
          </a:p>
        </p:txBody>
      </p:sp>
      <p:sp>
        <p:nvSpPr>
          <p:cNvPr id="51" name="자유형 50"/>
          <p:cNvSpPr/>
          <p:nvPr/>
        </p:nvSpPr>
        <p:spPr>
          <a:xfrm>
            <a:off x="6492876" y="4320195"/>
            <a:ext cx="1164784" cy="548965"/>
          </a:xfrm>
          <a:custGeom>
            <a:avLst/>
            <a:gdLst>
              <a:gd name="connsiteX0" fmla="*/ 0 w 1600200"/>
              <a:gd name="connsiteY0" fmla="*/ 4524 h 652224"/>
              <a:gd name="connsiteX1" fmla="*/ 762000 w 1600200"/>
              <a:gd name="connsiteY1" fmla="*/ 347424 h 652224"/>
              <a:gd name="connsiteX2" fmla="*/ 619125 w 1600200"/>
              <a:gd name="connsiteY2" fmla="*/ 4524 h 652224"/>
              <a:gd name="connsiteX3" fmla="*/ 1600200 w 1600200"/>
              <a:gd name="connsiteY3" fmla="*/ 652224 h 652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0200" h="652224">
                <a:moveTo>
                  <a:pt x="0" y="4524"/>
                </a:moveTo>
                <a:cubicBezTo>
                  <a:pt x="329406" y="175974"/>
                  <a:pt x="658813" y="347424"/>
                  <a:pt x="762000" y="347424"/>
                </a:cubicBezTo>
                <a:cubicBezTo>
                  <a:pt x="865187" y="347424"/>
                  <a:pt x="479425" y="-46276"/>
                  <a:pt x="619125" y="4524"/>
                </a:cubicBezTo>
                <a:cubicBezTo>
                  <a:pt x="758825" y="55324"/>
                  <a:pt x="1179512" y="353774"/>
                  <a:pt x="1600200" y="652224"/>
                </a:cubicBezTo>
              </a:path>
            </a:pathLst>
          </a:custGeom>
          <a:noFill/>
          <a:ln w="12700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-19-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67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-20-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89" name="_x88334984" descr="EMB00000aec0a78"/>
          <p:cNvPicPr>
            <a:picLocks noChangeAspect="1" noChangeArrowheads="1"/>
          </p:cNvPicPr>
          <p:nvPr/>
        </p:nvPicPr>
        <p:blipFill>
          <a:blip r:embed="rId2" cstate="print"/>
          <a:srcRect l="23328" t="21329" r="24966" b="11865"/>
          <a:stretch>
            <a:fillRect/>
          </a:stretch>
        </p:blipFill>
        <p:spPr bwMode="auto">
          <a:xfrm>
            <a:off x="827584" y="634566"/>
            <a:ext cx="7128792" cy="57549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0933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-21-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5" name="_x89708096" descr="EMB00000aec0a7b"/>
          <p:cNvPicPr>
            <a:picLocks noChangeAspect="1" noChangeArrowheads="1"/>
          </p:cNvPicPr>
          <p:nvPr/>
        </p:nvPicPr>
        <p:blipFill>
          <a:blip r:embed="rId2" cstate="print"/>
          <a:srcRect l="23328" t="26663" r="24872" b="20009"/>
          <a:stretch>
            <a:fillRect/>
          </a:stretch>
        </p:blipFill>
        <p:spPr bwMode="auto">
          <a:xfrm>
            <a:off x="755576" y="980728"/>
            <a:ext cx="7520963" cy="4840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9649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-22-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25234040" descr="EMB00000aec0a72"/>
          <p:cNvPicPr>
            <a:picLocks noChangeAspect="1" noChangeArrowheads="1"/>
          </p:cNvPicPr>
          <p:nvPr/>
        </p:nvPicPr>
        <p:blipFill>
          <a:blip r:embed="rId2" cstate="print"/>
          <a:srcRect t="43257"/>
          <a:stretch>
            <a:fillRect/>
          </a:stretch>
        </p:blipFill>
        <p:spPr bwMode="auto">
          <a:xfrm>
            <a:off x="1187624" y="3140968"/>
            <a:ext cx="7231551" cy="2844155"/>
          </a:xfrm>
          <a:prstGeom prst="rect">
            <a:avLst/>
          </a:prstGeom>
          <a:noFill/>
        </p:spPr>
      </p:pic>
      <p:pic>
        <p:nvPicPr>
          <p:cNvPr id="10243" name="_x25040264" descr="EMB00000aec0a7e"/>
          <p:cNvPicPr>
            <a:picLocks noChangeAspect="1" noChangeArrowheads="1"/>
          </p:cNvPicPr>
          <p:nvPr/>
        </p:nvPicPr>
        <p:blipFill>
          <a:blip r:embed="rId3" cstate="print"/>
          <a:srcRect l="23328" t="42661" r="25209" b="33116"/>
          <a:stretch>
            <a:fillRect/>
          </a:stretch>
        </p:blipFill>
        <p:spPr bwMode="auto">
          <a:xfrm>
            <a:off x="539552" y="980728"/>
            <a:ext cx="7834477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3442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29" y="165400"/>
            <a:ext cx="8486207" cy="44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942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464735" y="908720"/>
            <a:ext cx="8148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err="1"/>
              <a:t>스티브</a:t>
            </a:r>
            <a:r>
              <a:rPr lang="ko-KR" altLang="en-US" sz="1400" b="1" dirty="0"/>
              <a:t> </a:t>
            </a:r>
            <a:r>
              <a:rPr lang="ko-KR" altLang="en-US" sz="1400" b="1" dirty="0" err="1"/>
              <a:t>잡스</a:t>
            </a:r>
            <a:r>
              <a:rPr lang="en-US" altLang="ko-KR" sz="1400" b="1" dirty="0"/>
              <a:t>, </a:t>
            </a:r>
            <a:r>
              <a:rPr lang="ko-KR" altLang="en-US" sz="1400" b="1" dirty="0" err="1"/>
              <a:t>마크저커버그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빌 </a:t>
            </a:r>
            <a:r>
              <a:rPr lang="ko-KR" altLang="en-US" sz="1400" b="1" dirty="0" err="1"/>
              <a:t>게이츠</a:t>
            </a:r>
            <a:r>
              <a:rPr lang="ko-KR" altLang="en-US" sz="1400" b="1" dirty="0"/>
              <a:t> 등 세계적 </a:t>
            </a:r>
            <a:r>
              <a:rPr lang="en-US" altLang="ko-KR" sz="1400" b="1" dirty="0"/>
              <a:t>CEO</a:t>
            </a:r>
            <a:r>
              <a:rPr lang="ko-KR" altLang="en-US" sz="1400" b="1" dirty="0"/>
              <a:t>들도 인문학적 소양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가치의 중요성 강조</a:t>
            </a:r>
            <a:endParaRPr lang="ko-KR" altLang="en-US" sz="14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7990153"/>
              </p:ext>
            </p:extLst>
          </p:nvPr>
        </p:nvGraphicFramePr>
        <p:xfrm>
          <a:off x="528562" y="1350296"/>
          <a:ext cx="8195332" cy="4899970"/>
        </p:xfrm>
        <a:graphic>
          <a:graphicData uri="http://schemas.openxmlformats.org/drawingml/2006/table">
            <a:tbl>
              <a:tblPr/>
              <a:tblGrid>
                <a:gridCol w="7393397"/>
                <a:gridCol w="801935"/>
              </a:tblGrid>
              <a:tr h="954315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1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☞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애플사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CEO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문체부 훈민정음체"/>
                        </a:rPr>
                        <a:t>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스티브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잡스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(Steve Jobs)</a:t>
                      </a:r>
                      <a:endParaRPr lang="ko-KR" altLang="en-US" sz="1400" kern="0" spc="-110" dirty="0">
                        <a:solidFill>
                          <a:srgbClr val="7030A0"/>
                        </a:solidFill>
                        <a:effectLst/>
                        <a:latin typeface="휴먼명조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ea typeface="태 나무" pitchFamily="18" charset="-127"/>
                        </a:rPr>
                        <a:t>    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</a:t>
                      </a:r>
                      <a:r>
                        <a:rPr lang="ko-KR" altLang="en-US" sz="1300" kern="0" spc="-1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창의적인 </a:t>
                      </a:r>
                      <a:r>
                        <a:rPr lang="en-US" altLang="ko-KR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IT </a:t>
                      </a:r>
                      <a:r>
                        <a:rPr lang="ko-KR" altLang="en-US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제품은 ‘인문학</a:t>
                      </a:r>
                      <a:r>
                        <a:rPr lang="en-US" altLang="ko-KR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(Liberal Arts)’</a:t>
                      </a:r>
                      <a:r>
                        <a:rPr lang="ko-KR" altLang="en-US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기술</a:t>
                      </a:r>
                      <a:r>
                        <a:rPr lang="en-US" altLang="ko-KR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(Technology)’</a:t>
                      </a:r>
                      <a:r>
                        <a:rPr lang="ko-KR" altLang="en-US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교차점에 서있기 때문에 가능했다</a:t>
                      </a:r>
                      <a:r>
                        <a:rPr lang="en-US" altLang="ko-KR" sz="13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⦁ 소크라테스와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 끼 식사를 할 수 있다면</a:t>
                      </a:r>
                      <a:r>
                        <a:rPr lang="en-US" altLang="ko-KR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애플의 모든 기술을 내놓을 수 있다</a:t>
                      </a:r>
                      <a:r>
                        <a:rPr lang="en-US" altLang="ko-KR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5594" marR="65594" marT="32797" marB="3279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462" marR="46462" marT="12845" marB="1284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315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휴먼명조"/>
                        </a:rPr>
                        <a:t>☞ 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IBM CEO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루이스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거스너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(Louis Gerstner)</a:t>
                      </a:r>
                      <a:endParaRPr lang="ko-KR" altLang="en-US" sz="1400" kern="0" spc="-110" dirty="0">
                        <a:solidFill>
                          <a:srgbClr val="7030A0"/>
                        </a:solidFill>
                        <a:effectLst/>
                        <a:latin typeface="휴먼명조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ea typeface="태 나무" pitchFamily="18" charset="-127"/>
                        </a:rPr>
                        <a:t>    ⦁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기업은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직원들에게 기계의 조작법이나 마케팅 플랜을 만드는 법을 손쉽게 가르칠 수 있다</a:t>
                      </a:r>
                      <a:r>
                        <a:rPr lang="en-US" altLang="ko-KR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endParaRPr lang="en-US" altLang="ko-KR" sz="1300" kern="0" spc="-11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하지만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생각하는 법을 가르치는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것은 정말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골치 아픈 일이다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5594" marR="65594" marT="32797" marB="3279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462" marR="46462" marT="12845" marB="1284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315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1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☞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페이스북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CEO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문체부 훈민정음체"/>
                        </a:rPr>
                        <a:t> 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마크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저커버그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(Mark </a:t>
                      </a:r>
                      <a:r>
                        <a:rPr lang="en-US" altLang="ko-KR" sz="1400" kern="0" spc="-110" dirty="0" err="1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Zuckerberg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)</a:t>
                      </a:r>
                      <a:endParaRPr lang="ko-KR" altLang="en-US" sz="1400" kern="0" spc="-110" dirty="0">
                        <a:solidFill>
                          <a:srgbClr val="7030A0"/>
                        </a:solidFill>
                        <a:effectLst/>
                        <a:latin typeface="휴먼명조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ea typeface="태 나무" pitchFamily="18" charset="-127"/>
                        </a:rPr>
                        <a:t>     ⦁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미국 </a:t>
                      </a:r>
                      <a:r>
                        <a:rPr lang="ko-KR" altLang="en-US" sz="1300" kern="0" spc="-11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페이스북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본사 사무실 복도의 ‘우리는 기술회사인가’라는 문구는 기술만으로 설명할 수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없는</a:t>
                      </a:r>
                      <a:endParaRPr lang="en-US" altLang="ko-KR" sz="1300" kern="0" spc="-11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인문학적 상상의 세계가 </a:t>
                      </a:r>
                      <a:r>
                        <a:rPr lang="ko-KR" altLang="en-US" sz="1300" kern="0" spc="-11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페이스북의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지향점임을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강조한다</a:t>
                      </a:r>
                      <a:r>
                        <a:rPr lang="en-US" altLang="ko-KR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5594" marR="65594" marT="32797" marB="3279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462" marR="46462" marT="12845" marB="1284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315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1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☞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인텔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(Intel)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사 상호작용 및 경험연구소장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제네비브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벨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(Genevieve Bell)</a:t>
                      </a:r>
                      <a:endParaRPr lang="ko-KR" altLang="en-US" sz="1400" kern="0" spc="-110" dirty="0">
                        <a:solidFill>
                          <a:srgbClr val="7030A0"/>
                        </a:solidFill>
                        <a:effectLst/>
                        <a:latin typeface="휴먼명조"/>
                      </a:endParaRPr>
                    </a:p>
                    <a:p>
                      <a:pPr marL="488950" marR="0" indent="-48895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ea typeface="태 나무" pitchFamily="18" charset="-127"/>
                        </a:rPr>
                        <a:t>    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 </a:t>
                      </a:r>
                      <a:r>
                        <a:rPr lang="en-US" altLang="ko-KR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IT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기술과 직접적인 관련이 없는 문화인류학 전공자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452120" marR="0" indent="-4521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⦁ 인문학은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새로운 생각의 촉매제로 작용해 사회발전에 엄청난 기회를 제공할 수 있다</a:t>
                      </a:r>
                      <a:r>
                        <a:rPr lang="en-US" altLang="ko-KR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5594" marR="65594" marT="32797" marB="3279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462" marR="46462" marT="12845" marB="1284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315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1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☞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마이크로소프트 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CEO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문체부 훈민정음체"/>
                        </a:rPr>
                        <a:t> </a:t>
                      </a:r>
                      <a:r>
                        <a:rPr lang="ko-KR" altLang="en-US" sz="1400" kern="0" spc="-110" dirty="0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빌 </a:t>
                      </a:r>
                      <a:r>
                        <a:rPr lang="ko-KR" altLang="en-US" sz="1400" kern="0" spc="-110" dirty="0" err="1">
                          <a:solidFill>
                            <a:srgbClr val="7030A0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게이츠</a:t>
                      </a:r>
                      <a:r>
                        <a:rPr lang="en-US" altLang="ko-KR" sz="1400" kern="0" spc="-110" dirty="0">
                          <a:solidFill>
                            <a:srgbClr val="7030A0"/>
                          </a:solidFill>
                          <a:effectLst/>
                          <a:latin typeface="태 나무"/>
                        </a:rPr>
                        <a:t>(Bill Gates)</a:t>
                      </a:r>
                      <a:endParaRPr lang="ko-KR" altLang="en-US" sz="1400" kern="0" spc="-110" dirty="0">
                        <a:solidFill>
                          <a:srgbClr val="7030A0"/>
                        </a:solidFill>
                        <a:effectLst/>
                        <a:latin typeface="휴먼명조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ea typeface="태 나무" pitchFamily="18" charset="-127"/>
                        </a:rPr>
                        <a:t>    ⦁  </a:t>
                      </a: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인문학이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없이는 나도</a:t>
                      </a:r>
                      <a:r>
                        <a:rPr lang="en-US" altLang="ko-KR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컴퓨터도 있을 수 없다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1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⦁ 나를 </a:t>
                      </a:r>
                      <a:r>
                        <a:rPr lang="ko-KR" altLang="en-US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만든 건 어릴 적 동네의 공공도서관에서 읽은 고전들이다</a:t>
                      </a:r>
                      <a:r>
                        <a:rPr lang="en-US" altLang="ko-KR" sz="13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5594" marR="65594" marT="32797" marB="3279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462" marR="46462" marT="12845" marB="1284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5" name="_x211355744" descr="EMB0000121c0e1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382" y="1294160"/>
            <a:ext cx="737791" cy="10156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_x219766504" descr="EMB0000121c0e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634" y="2345899"/>
            <a:ext cx="739539" cy="92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_x220674032" descr="EMB0000121c0e1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90" y="3294509"/>
            <a:ext cx="741908" cy="9604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_x219762008" descr="EMB0000121c0e1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39" y="4289351"/>
            <a:ext cx="741584" cy="9398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_x216754040" descr="EMB0000121c0e1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816" y="5296162"/>
            <a:ext cx="737407" cy="941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-23-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592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82" y="92243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514845" y="749846"/>
            <a:ext cx="83871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1400" b="1" dirty="0" err="1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시카코</a:t>
            </a:r>
            <a:r>
              <a:rPr lang="ko-KR" altLang="en-US" sz="14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 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대학의 ‘</a:t>
            </a:r>
            <a:r>
              <a:rPr lang="ko-KR" altLang="en-US" sz="1400" b="1" dirty="0" err="1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시카코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 플랜’ </a:t>
            </a:r>
            <a:r>
              <a:rPr lang="en-US" altLang="ko-KR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: 1929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년 </a:t>
            </a:r>
            <a:r>
              <a:rPr lang="ko-KR" altLang="en-US" sz="1400" b="1" dirty="0" err="1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로버트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 </a:t>
            </a:r>
            <a:r>
              <a:rPr lang="ko-KR" altLang="en-US" sz="1400" b="1" dirty="0" err="1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허친스</a:t>
            </a:r>
            <a:r>
              <a:rPr lang="en-US" altLang="ko-KR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(</a:t>
            </a:r>
            <a:r>
              <a:rPr lang="en-US" altLang="ko-KR" sz="1400" b="1" dirty="0" err="1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Rovert</a:t>
            </a:r>
            <a:r>
              <a:rPr lang="en-US" altLang="ko-KR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 Hutchins) </a:t>
            </a:r>
            <a:r>
              <a:rPr lang="ko-KR" altLang="en-US" sz="14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총장이 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도입</a:t>
            </a:r>
            <a:endParaRPr lang="ko-KR" altLang="en-US" sz="1400" dirty="0">
              <a:solidFill>
                <a:srgbClr val="0000FF"/>
              </a:solidFill>
              <a:latin typeface="MD개성체" pitchFamily="18" charset="-127"/>
              <a:ea typeface="MD개성체" pitchFamily="18" charset="-127"/>
            </a:endParaRP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철학 </a:t>
            </a:r>
            <a:r>
              <a:rPr lang="ko-KR" altLang="en-US" sz="1400" dirty="0"/>
              <a:t>고전 등 고전 </a:t>
            </a:r>
            <a:r>
              <a:rPr lang="en-US" altLang="ko-KR" sz="1400" dirty="0"/>
              <a:t>100</a:t>
            </a:r>
            <a:r>
              <a:rPr lang="ko-KR" altLang="en-US" sz="1400" dirty="0"/>
              <a:t>권을 읽지 않은 학생은 졸업시키지 않는다는 </a:t>
            </a:r>
            <a:r>
              <a:rPr lang="ko-KR" altLang="en-US" sz="1400" dirty="0" err="1"/>
              <a:t>시카코</a:t>
            </a:r>
            <a:r>
              <a:rPr lang="ko-KR" altLang="en-US" sz="1400" dirty="0"/>
              <a:t> 대학의 교육정책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ko-KR" sz="1400" dirty="0" smtClean="0"/>
              <a:t>1892</a:t>
            </a:r>
            <a:r>
              <a:rPr lang="ko-KR" altLang="en-US" sz="1400" dirty="0"/>
              <a:t>년 </a:t>
            </a:r>
            <a:r>
              <a:rPr lang="ko-KR" altLang="en-US" sz="1400" dirty="0" err="1"/>
              <a:t>시카코</a:t>
            </a:r>
            <a:r>
              <a:rPr lang="ko-KR" altLang="en-US" sz="1400" dirty="0"/>
              <a:t> 대학 설립 이후 </a:t>
            </a:r>
            <a:r>
              <a:rPr lang="en-US" altLang="ko-KR" sz="1400" dirty="0"/>
              <a:t>1929</a:t>
            </a:r>
            <a:r>
              <a:rPr lang="ko-KR" altLang="en-US" sz="1400" dirty="0"/>
              <a:t>년까지 미국에서 지명도가 상대적으로 낮은 대학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ko-KR" sz="1400" dirty="0" smtClean="0"/>
              <a:t>1929</a:t>
            </a:r>
            <a:r>
              <a:rPr lang="ko-KR" altLang="en-US" sz="1400" dirty="0"/>
              <a:t>년부터 </a:t>
            </a:r>
            <a:r>
              <a:rPr lang="en-US" altLang="ko-KR" sz="1400" dirty="0"/>
              <a:t>2000</a:t>
            </a:r>
            <a:r>
              <a:rPr lang="ko-KR" altLang="en-US" sz="1400" dirty="0" smtClean="0"/>
              <a:t>년까지 </a:t>
            </a:r>
            <a:r>
              <a:rPr lang="ko-KR" altLang="en-US" sz="1400" dirty="0"/>
              <a:t>이 대학 출신 </a:t>
            </a:r>
            <a:r>
              <a:rPr lang="en-US" altLang="ko-KR" sz="1400" dirty="0"/>
              <a:t>73</a:t>
            </a:r>
            <a:r>
              <a:rPr lang="ko-KR" altLang="en-US" sz="1400" dirty="0"/>
              <a:t>명이 노벨상 수상자를 </a:t>
            </a:r>
            <a:r>
              <a:rPr lang="ko-KR" altLang="en-US" sz="1400" dirty="0" smtClean="0"/>
              <a:t>배출</a:t>
            </a:r>
            <a:endParaRPr lang="en-US" altLang="ko-KR" sz="1400" dirty="0" smtClean="0"/>
          </a:p>
          <a:p>
            <a:pPr fontAlgn="base"/>
            <a:endParaRPr lang="ko-KR" altLang="en-US" sz="800" dirty="0"/>
          </a:p>
          <a:p>
            <a:pPr fontAlgn="base">
              <a:lnSpc>
                <a:spcPct val="200000"/>
              </a:lnSpc>
            </a:pPr>
            <a:r>
              <a:rPr lang="ko-KR" altLang="en-US" sz="14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‘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고전운동’</a:t>
            </a:r>
            <a:r>
              <a:rPr lang="en-US" altLang="ko-KR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(Great Books Movement)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으로 발전</a:t>
            </a:r>
            <a:endParaRPr lang="ko-KR" altLang="en-US" sz="1400" dirty="0">
              <a:solidFill>
                <a:srgbClr val="0000FF"/>
              </a:solidFill>
              <a:latin typeface="MD개성체" pitchFamily="18" charset="-127"/>
              <a:ea typeface="MD개성체" pitchFamily="18" charset="-127"/>
            </a:endParaRP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ko-KR" sz="1400" dirty="0" smtClean="0"/>
              <a:t>2003</a:t>
            </a:r>
            <a:r>
              <a:rPr lang="ko-KR" altLang="en-US" sz="1400" dirty="0"/>
              <a:t>년 </a:t>
            </a:r>
            <a:r>
              <a:rPr lang="en-US" altLang="ko-KR" sz="1400" dirty="0"/>
              <a:t>4</a:t>
            </a:r>
            <a:r>
              <a:rPr lang="ko-KR" altLang="en-US" sz="1400" dirty="0"/>
              <a:t>월 조사결과</a:t>
            </a:r>
            <a:r>
              <a:rPr lang="en-US" altLang="ko-KR" sz="1400" dirty="0"/>
              <a:t>, 160</a:t>
            </a:r>
            <a:r>
              <a:rPr lang="ko-KR" altLang="en-US" sz="1400" dirty="0" smtClean="0"/>
              <a:t>여 개의 </a:t>
            </a:r>
            <a:r>
              <a:rPr lang="ko-KR" altLang="en-US" sz="1400" dirty="0"/>
              <a:t>미국 대학에서 학부교과과정에서 고전 읽기 중심의 교과목 제공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한국은 </a:t>
            </a:r>
            <a:r>
              <a:rPr lang="en-US" altLang="ko-KR" sz="1400" dirty="0"/>
              <a:t>KAIST 100</a:t>
            </a:r>
            <a:r>
              <a:rPr lang="ko-KR" altLang="en-US" sz="1400" dirty="0"/>
              <a:t>선</a:t>
            </a:r>
            <a:r>
              <a:rPr lang="en-US" altLang="ko-KR" sz="1400" dirty="0"/>
              <a:t>, </a:t>
            </a:r>
            <a:r>
              <a:rPr lang="ko-KR" altLang="en-US" sz="1400" dirty="0"/>
              <a:t>서울대 동서양고전 </a:t>
            </a:r>
            <a:r>
              <a:rPr lang="en-US" altLang="ko-KR" sz="1400" dirty="0"/>
              <a:t>200</a:t>
            </a:r>
            <a:r>
              <a:rPr lang="ko-KR" altLang="en-US" sz="1400" dirty="0"/>
              <a:t>권</a:t>
            </a:r>
            <a:r>
              <a:rPr lang="en-US" altLang="ko-KR" sz="1400" dirty="0"/>
              <a:t>, </a:t>
            </a:r>
            <a:r>
              <a:rPr lang="ko-KR" altLang="en-US" sz="1400" dirty="0"/>
              <a:t>연세대는 필독서 </a:t>
            </a:r>
            <a:r>
              <a:rPr lang="en-US" altLang="ko-KR" sz="1400" dirty="0"/>
              <a:t>200</a:t>
            </a:r>
            <a:r>
              <a:rPr lang="ko-KR" altLang="en-US" sz="1400" dirty="0"/>
              <a:t>편을 선정하여 </a:t>
            </a:r>
            <a:r>
              <a:rPr lang="ko-KR" altLang="en-US" sz="1400" dirty="0" smtClean="0"/>
              <a:t>권장</a:t>
            </a:r>
            <a:endParaRPr lang="en-US" altLang="ko-KR" sz="1400" dirty="0" smtClean="0"/>
          </a:p>
          <a:p>
            <a:pPr fontAlgn="base"/>
            <a:endParaRPr lang="ko-KR" altLang="en-US" sz="800" dirty="0"/>
          </a:p>
          <a:p>
            <a:pPr fontAlgn="base">
              <a:lnSpc>
                <a:spcPct val="200000"/>
              </a:lnSpc>
            </a:pPr>
            <a:r>
              <a:rPr lang="ko-KR" altLang="en-US" sz="14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미국 </a:t>
            </a:r>
            <a:r>
              <a:rPr lang="ko-KR" altLang="en-US" sz="14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고전읽기 프로그램 시사점</a:t>
            </a:r>
            <a:endParaRPr lang="ko-KR" altLang="en-US" sz="1400" dirty="0">
              <a:solidFill>
                <a:srgbClr val="0000FF"/>
              </a:solidFill>
              <a:latin typeface="MD개성체" pitchFamily="18" charset="-127"/>
              <a:ea typeface="MD개성체" pitchFamily="18" charset="-127"/>
            </a:endParaRP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학제</a:t>
            </a:r>
            <a:r>
              <a:rPr lang="en-US" altLang="ko-KR" sz="1400" dirty="0"/>
              <a:t>·</a:t>
            </a:r>
            <a:r>
              <a:rPr lang="ko-KR" altLang="en-US" sz="1400" dirty="0"/>
              <a:t>융합적인 다양한 지식을 접하고</a:t>
            </a:r>
            <a:r>
              <a:rPr lang="en-US" altLang="ko-KR" sz="1400" dirty="0"/>
              <a:t>, </a:t>
            </a:r>
            <a:r>
              <a:rPr lang="ko-KR" altLang="en-US" sz="1400" dirty="0"/>
              <a:t>통합적으로 이해하여 세계에 대한 통합적 사유능력 함양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인류의 </a:t>
            </a:r>
            <a:r>
              <a:rPr lang="ko-KR" altLang="en-US" sz="1400" dirty="0" err="1"/>
              <a:t>지적흐름을</a:t>
            </a:r>
            <a:r>
              <a:rPr lang="ko-KR" altLang="en-US" sz="1400" dirty="0"/>
              <a:t> 정치사회적 맥락 하에 이해하여 사회에 대한 균형 잡힌 비판 시야 고취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소규모 </a:t>
            </a:r>
            <a:r>
              <a:rPr lang="ko-KR" altLang="en-US" sz="1400" dirty="0"/>
              <a:t>세미나 형식으로 진행</a:t>
            </a:r>
            <a:r>
              <a:rPr lang="en-US" altLang="ko-KR" sz="1400" dirty="0"/>
              <a:t>, </a:t>
            </a:r>
            <a:r>
              <a:rPr lang="ko-KR" altLang="en-US" sz="1400" dirty="0"/>
              <a:t>충분한 토론과 성찰 기회 부여 → 자아성찰 능력의 제고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인간의 </a:t>
            </a:r>
            <a:r>
              <a:rPr lang="ko-KR" altLang="en-US" sz="1400" dirty="0"/>
              <a:t>상상력과 창의력 → 인문학을 통해 길러진 세계에 대한 통합적 사유 능력을 통해 가능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63" y="145208"/>
            <a:ext cx="8548393" cy="50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37" y="271609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82" y="414672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-24-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45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1" y="126157"/>
            <a:ext cx="8583091" cy="51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32" y="1095188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554947" y="1065436"/>
            <a:ext cx="81480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5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홍대순 </a:t>
            </a:r>
            <a:r>
              <a:rPr lang="en-US" altLang="ko-KR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ADL </a:t>
            </a:r>
            <a:r>
              <a:rPr lang="ko-KR" altLang="en-US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코리아 대표 </a:t>
            </a:r>
            <a:r>
              <a:rPr lang="en-US" altLang="ko-KR" sz="15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: R&amp;D</a:t>
            </a:r>
            <a:r>
              <a:rPr lang="ko-KR" altLang="en-US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로 미래 없다</a:t>
            </a:r>
            <a:r>
              <a:rPr lang="en-US" altLang="ko-KR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. </a:t>
            </a:r>
            <a:r>
              <a:rPr lang="ko-KR" altLang="en-US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이젠 </a:t>
            </a:r>
            <a:r>
              <a:rPr lang="en-US" altLang="ko-KR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I&amp;D</a:t>
            </a:r>
            <a:r>
              <a:rPr lang="ko-KR" altLang="en-US" sz="15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다</a:t>
            </a:r>
            <a:r>
              <a:rPr lang="en-US" altLang="ko-KR" sz="15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(</a:t>
            </a:r>
            <a:r>
              <a:rPr lang="ko-KR" altLang="en-US" sz="15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중앙일보 </a:t>
            </a:r>
            <a:r>
              <a:rPr lang="ko-KR" altLang="en-US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‘</a:t>
            </a:r>
            <a:r>
              <a:rPr lang="en-US" altLang="ko-KR" sz="1500" b="1" dirty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13. 2. </a:t>
            </a:r>
            <a:r>
              <a:rPr lang="en-US" altLang="ko-KR" sz="1500" b="1" dirty="0" smtClean="0">
                <a:solidFill>
                  <a:srgbClr val="0000FF"/>
                </a:solidFill>
                <a:latin typeface="MD개성체" pitchFamily="18" charset="-127"/>
                <a:ea typeface="MD개성체" pitchFamily="18" charset="-127"/>
              </a:rPr>
              <a:t>12)</a:t>
            </a:r>
            <a:endParaRPr lang="ko-KR" altLang="en-US" sz="1500" dirty="0">
              <a:solidFill>
                <a:srgbClr val="0000FF"/>
              </a:solidFill>
              <a:latin typeface="MD개성체" pitchFamily="18" charset="-127"/>
              <a:ea typeface="MD개성체" pitchFamily="18" charset="-127"/>
            </a:endParaRPr>
          </a:p>
        </p:txBody>
      </p:sp>
      <p:grpSp>
        <p:nvGrpSpPr>
          <p:cNvPr id="9217" name="그룹 9216"/>
          <p:cNvGrpSpPr/>
          <p:nvPr/>
        </p:nvGrpSpPr>
        <p:grpSpPr>
          <a:xfrm>
            <a:off x="466028" y="3876706"/>
            <a:ext cx="7994404" cy="1803592"/>
            <a:chOff x="388256" y="1718747"/>
            <a:chExt cx="7994404" cy="1803592"/>
          </a:xfrm>
        </p:grpSpPr>
        <p:sp>
          <p:nvSpPr>
            <p:cNvPr id="25" name="TextBox 115"/>
            <p:cNvSpPr txBox="1">
              <a:spLocks noChangeArrowheads="1"/>
            </p:cNvSpPr>
            <p:nvPr/>
          </p:nvSpPr>
          <p:spPr bwMode="auto">
            <a:xfrm>
              <a:off x="5148064" y="1895624"/>
              <a:ext cx="323459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itchFamily="34" charset="0"/>
                  <a:ea typeface="휴먼둥근헤드라인" pitchFamily="18" charset="-127"/>
                </a:rPr>
                <a:t>I &amp; D</a:t>
              </a:r>
            </a:p>
            <a:p>
              <a:pPr algn="ctr">
                <a:defRPr/>
              </a:pP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itchFamily="34" charset="0"/>
                  <a:ea typeface="휴먼둥근헤드라인" pitchFamily="18" charset="-127"/>
                </a:rPr>
                <a:t>(Imagination &amp; Development)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  <a:ea typeface="휴먼둥근헤드라인" pitchFamily="18" charset="-127"/>
              </a:endParaRPr>
            </a:p>
          </p:txBody>
        </p:sp>
        <p:sp>
          <p:nvSpPr>
            <p:cNvPr id="26" name="TextBox 115"/>
            <p:cNvSpPr txBox="1">
              <a:spLocks noChangeArrowheads="1"/>
            </p:cNvSpPr>
            <p:nvPr/>
          </p:nvSpPr>
          <p:spPr bwMode="auto">
            <a:xfrm>
              <a:off x="388256" y="1930437"/>
              <a:ext cx="323459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itchFamily="34" charset="0"/>
                  <a:ea typeface="휴먼둥근헤드라인" pitchFamily="18" charset="-127"/>
                </a:rPr>
                <a:t>R &amp; D</a:t>
              </a:r>
            </a:p>
            <a:p>
              <a:pPr algn="ctr">
                <a:defRPr/>
              </a:pP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itchFamily="34" charset="0"/>
                  <a:ea typeface="휴먼둥근헤드라인" pitchFamily="18" charset="-127"/>
                </a:rPr>
                <a:t>(Research &amp; Development)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  <a:ea typeface="휴먼둥근헤드라인" pitchFamily="18" charset="-127"/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467544" y="1729937"/>
              <a:ext cx="3106506" cy="1224795"/>
            </a:xfrm>
            <a:prstGeom prst="round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5148064" y="1718747"/>
              <a:ext cx="3106506" cy="1224795"/>
            </a:xfrm>
            <a:prstGeom prst="round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2" name="Picture 27" descr="Yellow XP arrow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8636" y="1974346"/>
              <a:ext cx="648072" cy="662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43141" y="2645420"/>
              <a:ext cx="1192955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5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개념의</a:t>
              </a:r>
              <a:r>
                <a:rPr lang="en-US" altLang="ko-KR" sz="15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15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전환</a:t>
              </a:r>
              <a:endParaRPr lang="en-US" altLang="ko-KR" sz="15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" name="자유형 3"/>
            <p:cNvSpPr/>
            <p:nvPr/>
          </p:nvSpPr>
          <p:spPr>
            <a:xfrm>
              <a:off x="4330700" y="3009900"/>
              <a:ext cx="1371600" cy="344331"/>
            </a:xfrm>
            <a:custGeom>
              <a:avLst/>
              <a:gdLst>
                <a:gd name="connsiteX0" fmla="*/ 0 w 1371600"/>
                <a:gd name="connsiteY0" fmla="*/ 0 h 571500"/>
                <a:gd name="connsiteX1" fmla="*/ 0 w 1371600"/>
                <a:gd name="connsiteY1" fmla="*/ 571500 h 571500"/>
                <a:gd name="connsiteX2" fmla="*/ 1371600 w 1371600"/>
                <a:gd name="connsiteY2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571500">
                  <a:moveTo>
                    <a:pt x="0" y="0"/>
                  </a:moveTo>
                  <a:lnTo>
                    <a:pt x="0" y="571500"/>
                  </a:lnTo>
                  <a:lnTo>
                    <a:pt x="1371600" y="571500"/>
                  </a:lnTo>
                </a:path>
              </a:pathLst>
            </a:custGeom>
            <a:noFill/>
            <a:ln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16" name="직사각형 9215"/>
            <p:cNvSpPr/>
            <p:nvPr/>
          </p:nvSpPr>
          <p:spPr>
            <a:xfrm>
              <a:off x="5735723" y="3153007"/>
              <a:ext cx="2425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/>
              <a:r>
                <a:rPr lang="ko-KR" altLang="en-US" b="1" dirty="0">
                  <a:solidFill>
                    <a:srgbClr val="0070C0"/>
                  </a:solidFill>
                  <a:ea typeface="태 나무" pitchFamily="18" charset="-127"/>
                </a:rPr>
                <a:t>세상을 상상하고 구현</a:t>
              </a:r>
            </a:p>
          </p:txBody>
        </p:sp>
      </p:grpSp>
      <p:sp>
        <p:nvSpPr>
          <p:cNvPr id="9219" name="직사각형 9218"/>
          <p:cNvSpPr/>
          <p:nvPr/>
        </p:nvSpPr>
        <p:spPr>
          <a:xfrm>
            <a:off x="522272" y="1431861"/>
            <a:ext cx="83702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기술개발 </a:t>
            </a:r>
            <a:r>
              <a:rPr lang="ko-KR" altLang="en-US" sz="1400" dirty="0"/>
              <a:t>그 자체보다 </a:t>
            </a:r>
            <a:r>
              <a:rPr lang="ko-KR" altLang="en-US" sz="1400" dirty="0" smtClean="0"/>
              <a:t>더 중요한 </a:t>
            </a:r>
            <a:r>
              <a:rPr lang="ko-KR" altLang="en-US" sz="1400" dirty="0"/>
              <a:t>것은</a:t>
            </a:r>
            <a:r>
              <a:rPr lang="ko-KR" altLang="en-US" sz="1400" dirty="0">
                <a:solidFill>
                  <a:srgbClr val="FF0000"/>
                </a:solidFill>
              </a:rPr>
              <a:t> </a:t>
            </a:r>
            <a:r>
              <a:rPr lang="ko-KR" altLang="en-US" sz="1400" b="1" i="1" u="sng" dirty="0" smtClean="0">
                <a:solidFill>
                  <a:srgbClr val="FF0000"/>
                </a:solidFill>
              </a:rPr>
              <a:t>‘</a:t>
            </a:r>
            <a:r>
              <a:rPr lang="ko-KR" altLang="en-US" sz="1400" b="1" i="1" u="sng" dirty="0">
                <a:solidFill>
                  <a:srgbClr val="FF0000"/>
                </a:solidFill>
              </a:rPr>
              <a:t>상상’</a:t>
            </a:r>
            <a:r>
              <a:rPr lang="ko-KR" altLang="en-US" sz="1400" dirty="0"/>
              <a:t>이다</a:t>
            </a:r>
            <a:r>
              <a:rPr lang="en-US" altLang="ko-KR" sz="1400" dirty="0"/>
              <a:t>. </a:t>
            </a:r>
            <a:endParaRPr lang="en-US" altLang="ko-KR" sz="1400" dirty="0" smtClean="0"/>
          </a:p>
          <a:p>
            <a:pPr fontAlgn="base"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</a:t>
            </a:r>
            <a:r>
              <a:rPr lang="ko-KR" altLang="en-US" sz="1400" b="1" dirty="0" smtClean="0">
                <a:solidFill>
                  <a:srgbClr val="0033CC"/>
                </a:solidFill>
              </a:rPr>
              <a:t>누가 </a:t>
            </a:r>
            <a:r>
              <a:rPr lang="ko-KR" altLang="en-US" sz="1400" b="1" dirty="0">
                <a:solidFill>
                  <a:srgbClr val="0033CC"/>
                </a:solidFill>
              </a:rPr>
              <a:t>무한상상 속에서 근사한 상상을 </a:t>
            </a:r>
            <a:r>
              <a:rPr lang="ko-KR" altLang="en-US" sz="1400" b="1" dirty="0" smtClean="0">
                <a:solidFill>
                  <a:srgbClr val="0033CC"/>
                </a:solidFill>
              </a:rPr>
              <a:t>구현하느냐 가 </a:t>
            </a:r>
            <a:r>
              <a:rPr lang="ko-KR" altLang="en-US" sz="1400" b="1" dirty="0">
                <a:solidFill>
                  <a:srgbClr val="0033CC"/>
                </a:solidFill>
              </a:rPr>
              <a:t>핵심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b="1" dirty="0" smtClean="0">
                <a:solidFill>
                  <a:srgbClr val="0033CC"/>
                </a:solidFill>
              </a:rPr>
              <a:t>인문사회분야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의 </a:t>
            </a:r>
            <a:r>
              <a:rPr lang="ko-KR" altLang="en-US" sz="1400" b="1" dirty="0">
                <a:solidFill>
                  <a:srgbClr val="FF0000"/>
                </a:solidFill>
              </a:rPr>
              <a:t>다양한 사람이 연구기획 등을 비롯한 다양한 </a:t>
            </a:r>
            <a:r>
              <a:rPr lang="en-US" altLang="ko-KR" sz="1400" b="1" dirty="0">
                <a:solidFill>
                  <a:srgbClr val="FF0000"/>
                </a:solidFill>
              </a:rPr>
              <a:t>R&amp;D </a:t>
            </a:r>
            <a:r>
              <a:rPr lang="ko-KR" altLang="en-US" sz="1400" b="1" dirty="0">
                <a:solidFill>
                  <a:srgbClr val="FF0000"/>
                </a:solidFill>
              </a:rPr>
              <a:t>단계에서 참여해야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한다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.</a:t>
            </a:r>
            <a:r>
              <a:rPr lang="en-US" altLang="ko-KR" sz="1400" b="1" dirty="0" smtClean="0"/>
              <a:t> </a:t>
            </a:r>
          </a:p>
          <a:p>
            <a:pPr fontAlgn="base"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</a:t>
            </a:r>
            <a:r>
              <a:rPr lang="ko-KR" altLang="en-US" sz="1400" dirty="0" smtClean="0"/>
              <a:t>수행주체자의 </a:t>
            </a:r>
            <a:r>
              <a:rPr lang="ko-KR" altLang="en-US" sz="1400" dirty="0"/>
              <a:t>구성이 </a:t>
            </a:r>
            <a:r>
              <a:rPr lang="en-US" altLang="ko-KR" sz="1400" dirty="0"/>
              <a:t>180</a:t>
            </a:r>
            <a:r>
              <a:rPr lang="ko-KR" altLang="en-US" sz="1400" dirty="0"/>
              <a:t>도 잘라져야</a:t>
            </a:r>
            <a:r>
              <a:rPr lang="en-US" altLang="ko-KR" sz="1400" dirty="0"/>
              <a:t>. </a:t>
            </a:r>
            <a:r>
              <a:rPr lang="ko-KR" altLang="en-US" sz="1400" dirty="0" smtClean="0"/>
              <a:t>대한민국은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1400" b="1" i="1" u="sng" dirty="0" smtClean="0">
                <a:solidFill>
                  <a:srgbClr val="FF0000"/>
                </a:solidFill>
              </a:rPr>
              <a:t>“</a:t>
            </a:r>
            <a:r>
              <a:rPr lang="ko-KR" altLang="en-US" sz="1400" b="1" i="1" u="sng" dirty="0" smtClean="0">
                <a:solidFill>
                  <a:srgbClr val="FF0000"/>
                </a:solidFill>
              </a:rPr>
              <a:t>무한상상국가</a:t>
            </a:r>
            <a:r>
              <a:rPr lang="en-US" altLang="ko-KR" sz="1400" b="1" i="1" u="sng" dirty="0" smtClean="0">
                <a:solidFill>
                  <a:srgbClr val="FF0000"/>
                </a:solidFill>
              </a:rPr>
              <a:t>”</a:t>
            </a:r>
            <a:r>
              <a:rPr lang="ko-KR" altLang="en-US" sz="1400" dirty="0" smtClean="0"/>
              <a:t>로 </a:t>
            </a:r>
            <a:r>
              <a:rPr lang="ko-KR" altLang="en-US" sz="1400" dirty="0"/>
              <a:t>거듭나야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-25-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937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942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64734" y="908720"/>
            <a:ext cx="86792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 smtClean="0"/>
              <a:t>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2013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년 스위스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다보스 리더들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: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한국에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“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창의력에 기반한 새 경제체제 만들어야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” </a:t>
            </a:r>
            <a:r>
              <a:rPr lang="en-US" altLang="ko-KR" sz="1200" b="1" dirty="0" smtClean="0">
                <a:solidFill>
                  <a:srgbClr val="0000FF"/>
                </a:solidFill>
              </a:rPr>
              <a:t>(</a:t>
            </a:r>
            <a:r>
              <a:rPr lang="en-US" altLang="ko-KR" sz="1200" b="1" dirty="0" err="1">
                <a:solidFill>
                  <a:srgbClr val="0000FF"/>
                </a:solidFill>
              </a:rPr>
              <a:t>chosun</a:t>
            </a:r>
            <a:r>
              <a:rPr lang="en-US" altLang="ko-KR" sz="1200" b="1" dirty="0">
                <a:solidFill>
                  <a:srgbClr val="0000FF"/>
                </a:solidFill>
              </a:rPr>
              <a:t> Biz.com, 2013.2.1.)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 fontAlgn="base"/>
            <a:endParaRPr lang="ko-KR" altLang="en-US" sz="1400" dirty="0">
              <a:solidFill>
                <a:srgbClr val="0000FF"/>
              </a:solidFill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1143008"/>
              </p:ext>
            </p:extLst>
          </p:nvPr>
        </p:nvGraphicFramePr>
        <p:xfrm>
          <a:off x="540657" y="1400966"/>
          <a:ext cx="8219564" cy="4762986"/>
        </p:xfrm>
        <a:graphic>
          <a:graphicData uri="http://schemas.openxmlformats.org/drawingml/2006/table">
            <a:tbl>
              <a:tblPr/>
              <a:tblGrid>
                <a:gridCol w="7182877"/>
                <a:gridCol w="1036687"/>
              </a:tblGrid>
              <a:tr h="1451970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r>
                        <a:rPr lang="ko-KR" altLang="en-US" sz="14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마틴</a:t>
                      </a:r>
                      <a:r>
                        <a:rPr lang="ko-KR" altLang="en-US" sz="14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ko-KR" altLang="en-US" sz="14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소렐</a:t>
                      </a:r>
                      <a:r>
                        <a:rPr lang="en-US" altLang="ko-KR" sz="1400" kern="0" spc="-110" dirty="0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 (Martin Sorrell)</a:t>
                      </a:r>
                      <a:r>
                        <a:rPr lang="ko-KR" altLang="en-US" sz="14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en-US" altLang="ko-KR" sz="1400" kern="0" spc="-110" dirty="0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WPP CEO</a:t>
                      </a: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400" kern="0" spc="-110" dirty="0" smtClean="0">
                        <a:solidFill>
                          <a:schemeClr val="tx2"/>
                        </a:solidFill>
                        <a:effectLst/>
                        <a:latin typeface="태 나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400" kern="0" spc="-110" dirty="0" smtClean="0">
                        <a:solidFill>
                          <a:schemeClr val="tx2"/>
                        </a:solidFill>
                        <a:effectLst/>
                        <a:latin typeface="태 나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400" kern="0" spc="-110" dirty="0" smtClean="0">
                        <a:solidFill>
                          <a:schemeClr val="tx2"/>
                        </a:solidFill>
                        <a:effectLst/>
                        <a:latin typeface="태 나무"/>
                      </a:endParaRPr>
                    </a:p>
                  </a:txBody>
                  <a:tcPr marL="65976" marR="65976" marT="32988" marB="32988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733" marR="46733" marT="12920" marB="1292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6041">
                <a:tc>
                  <a:txBody>
                    <a:bodyPr/>
                    <a:lstStyle/>
                    <a:p>
                      <a:pPr marL="288290" marR="0" indent="-28829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☞"/>
                        <a:tabLst/>
                        <a:defRPr/>
                      </a:pPr>
                      <a:r>
                        <a:rPr lang="ko-KR" altLang="en-US" sz="14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오릿</a:t>
                      </a:r>
                      <a:r>
                        <a:rPr lang="ko-KR" altLang="en-US" sz="14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ko-KR" altLang="en-US" sz="14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가디쉬</a:t>
                      </a:r>
                      <a:r>
                        <a:rPr lang="en-US" altLang="ko-KR" sz="1400" kern="0" spc="-110" dirty="0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(Orit </a:t>
                      </a:r>
                      <a:r>
                        <a:rPr lang="en-US" altLang="ko-KR" sz="1400" kern="0" spc="-110" dirty="0" err="1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Gadiesh</a:t>
                      </a:r>
                      <a:r>
                        <a:rPr lang="en-US" altLang="ko-KR" sz="1400" kern="0" spc="-110" dirty="0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) </a:t>
                      </a:r>
                      <a:r>
                        <a:rPr lang="ko-KR" altLang="en-US" sz="14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베인앤컴퍼니</a:t>
                      </a:r>
                      <a:r>
                        <a:rPr lang="ko-KR" altLang="en-US" sz="14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en-US" altLang="ko-KR" sz="1400" kern="0" spc="-110" dirty="0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CEO</a:t>
                      </a:r>
                      <a:endParaRPr lang="en-US" altLang="ko-KR" sz="14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태 나무" pitchFamily="18" charset="-127"/>
                      </a:endParaRPr>
                    </a:p>
                    <a:p>
                      <a:pPr marL="288290" marR="0" indent="-28829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</a:endParaRPr>
                    </a:p>
                  </a:txBody>
                  <a:tcPr marL="65976" marR="65976" marT="32988" marB="32988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733" marR="46733" marT="12920" marB="1292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3025">
                <a:tc>
                  <a:txBody>
                    <a:bodyPr/>
                    <a:lstStyle/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r>
                        <a:rPr lang="ko-KR" altLang="en-US" sz="13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키쇼르</a:t>
                      </a:r>
                      <a:r>
                        <a:rPr lang="ko-KR" altLang="en-US" sz="13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</a:t>
                      </a:r>
                      <a:r>
                        <a:rPr lang="ko-KR" altLang="en-US" sz="13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마부마니</a:t>
                      </a:r>
                      <a:r>
                        <a:rPr lang="ko-KR" altLang="en-US" sz="13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싱가포르국립대</a:t>
                      </a:r>
                      <a:r>
                        <a:rPr lang="en-US" altLang="ko-KR" sz="1300" kern="0" spc="-110" dirty="0" smtClean="0">
                          <a:solidFill>
                            <a:schemeClr val="tx2"/>
                          </a:solidFill>
                          <a:effectLst/>
                          <a:latin typeface="태 나무"/>
                        </a:rPr>
                        <a:t>(NUS)</a:t>
                      </a:r>
                      <a:r>
                        <a:rPr lang="ko-KR" altLang="en-US" sz="1300" kern="0" spc="-110" dirty="0" smtClean="0">
                          <a:solidFill>
                            <a:schemeClr val="tx2"/>
                          </a:solidFill>
                          <a:effectLst/>
                          <a:latin typeface="문체부 훈민정음체"/>
                        </a:rPr>
                        <a:t> </a:t>
                      </a:r>
                      <a:r>
                        <a:rPr lang="ko-KR" altLang="en-US" sz="1300" kern="0" spc="-110" dirty="0" err="1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리콴유스클</a:t>
                      </a:r>
                      <a:r>
                        <a:rPr lang="ko-KR" altLang="en-US" sz="1300" kern="0" spc="-110" dirty="0" smtClean="0">
                          <a:solidFill>
                            <a:schemeClr val="tx2"/>
                          </a:solidFill>
                          <a:effectLst/>
                          <a:latin typeface="휴먼명조"/>
                          <a:ea typeface="문체부 훈민정음체"/>
                        </a:rPr>
                        <a:t> 공공정책대학원장</a:t>
                      </a:r>
                      <a:endParaRPr lang="en-US" altLang="ko-KR" sz="13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3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3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3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3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  <a:p>
                      <a:pPr marL="288290" marR="0" indent="-28829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휴먼명조" pitchFamily="2" charset="-127"/>
                        <a:buChar char="☞"/>
                      </a:pPr>
                      <a:endParaRPr lang="en-US" altLang="ko-KR" sz="1300" kern="0" spc="-110" dirty="0" smtClean="0">
                        <a:solidFill>
                          <a:schemeClr val="tx2"/>
                        </a:solidFill>
                        <a:effectLst/>
                        <a:latin typeface="휴먼명조"/>
                        <a:ea typeface="문체부 훈민정음체"/>
                      </a:endParaRPr>
                    </a:p>
                  </a:txBody>
                  <a:tcPr marL="65976" marR="65976" marT="32988" marB="32988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6733" marR="46733" marT="12920" marB="1292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297" y="1572533"/>
            <a:ext cx="975309" cy="119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73" y="4509120"/>
            <a:ext cx="956149" cy="132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33" y="2996952"/>
            <a:ext cx="953048" cy="119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3201" y="1772816"/>
            <a:ext cx="6912768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한국이 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국제경제사회에서 경쟁력을 확보해 나가면서 선진국 경제로 진입하여 그 지위를 영위하기 위해서는 </a:t>
            </a:r>
            <a:r>
              <a:rPr lang="en-US" altLang="ko-KR" sz="1300" kern="0" spc="-130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1300" b="1" kern="0" spc="-130" dirty="0" smtClean="0">
                <a:solidFill>
                  <a:srgbClr val="FF0000"/>
                </a:solidFill>
                <a:latin typeface="+mn-ea"/>
              </a:rPr>
              <a:t>공장 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톱니바퀴처럼 돌아가던 산업화 경제체제를 벗어나 한국은 이제 창의력에 기반을 둔 새로운 경제체제로 전환해야 </a:t>
            </a:r>
            <a:r>
              <a:rPr lang="ko-KR" altLang="en-US" sz="1300" b="1" kern="0" spc="-130" dirty="0" smtClean="0">
                <a:solidFill>
                  <a:srgbClr val="FF0000"/>
                </a:solidFill>
                <a:latin typeface="+mn-ea"/>
              </a:rPr>
              <a:t>한다</a:t>
            </a:r>
            <a:r>
              <a:rPr lang="en-US" altLang="ko-KR" sz="1300" b="1" kern="0" spc="-130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고 주장</a:t>
            </a:r>
            <a:r>
              <a:rPr lang="en-US" altLang="ko-KR" sz="1300" kern="0" spc="-130" dirty="0" smtClean="0">
                <a:solidFill>
                  <a:srgbClr val="000000"/>
                </a:solidFill>
                <a:latin typeface="+mn-ea"/>
              </a:rPr>
              <a:t> </a:t>
            </a:r>
            <a:endParaRPr lang="ko-KR" altLang="en-US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831776" y="3257084"/>
            <a:ext cx="6912768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“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세계 </a:t>
            </a: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공통 현상인 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일자리 미스매치</a:t>
            </a:r>
            <a:r>
              <a:rPr lang="en-US" altLang="ko-KR" sz="1300" b="1" kern="0" spc="-130" dirty="0">
                <a:solidFill>
                  <a:srgbClr val="FF0000"/>
                </a:solidFill>
                <a:latin typeface="+mn-ea"/>
              </a:rPr>
              <a:t>(mismatch)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를 해결할 수 있는 경제구조로 전환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해야 한국이 살아남는다</a:t>
            </a:r>
            <a:r>
              <a:rPr lang="en-US" altLang="ko-KR" sz="1300" kern="0" spc="-130" dirty="0">
                <a:solidFill>
                  <a:srgbClr val="000000"/>
                </a:solidFill>
                <a:latin typeface="+mn-ea"/>
              </a:rPr>
              <a:t>.  </a:t>
            </a:r>
            <a:r>
              <a:rPr lang="en-US" altLang="ko-KR" sz="1300" b="1" kern="0" spc="-130" dirty="0">
                <a:solidFill>
                  <a:srgbClr val="FF0000"/>
                </a:solidFill>
                <a:latin typeface="+mn-ea"/>
              </a:rPr>
              <a:t>”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기업이 필요로 하는 인재와 학교가 배출하는 학생간에 격차가 너무 크다“</a:t>
            </a: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며</a:t>
            </a:r>
            <a:r>
              <a:rPr lang="en-US" altLang="ko-KR" sz="1300" kern="0" spc="-130" dirty="0" smtClean="0">
                <a:solidFill>
                  <a:srgbClr val="000000"/>
                </a:solidFill>
                <a:latin typeface="+mn-ea"/>
              </a:rPr>
              <a:t>,</a:t>
            </a: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”기업과 교육시스템을 유연하게 연결하며 긴밀한 협업이 필요하다“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고 </a:t>
            </a: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강조</a:t>
            </a:r>
            <a:endParaRPr lang="ko-KR" altLang="en-US" sz="1300" dirty="0"/>
          </a:p>
        </p:txBody>
      </p:sp>
      <p:sp>
        <p:nvSpPr>
          <p:cNvPr id="23" name="TextBox 22"/>
          <p:cNvSpPr txBox="1"/>
          <p:nvPr/>
        </p:nvSpPr>
        <p:spPr>
          <a:xfrm>
            <a:off x="822251" y="4509120"/>
            <a:ext cx="6912768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300" b="1" dirty="0" smtClean="0">
                <a:solidFill>
                  <a:srgbClr val="FF0000"/>
                </a:solidFill>
                <a:latin typeface="+mn-ea"/>
              </a:rPr>
              <a:t>"</a:t>
            </a:r>
            <a:r>
              <a:rPr lang="ko-KR" altLang="en-US" sz="1300" b="1" dirty="0">
                <a:solidFill>
                  <a:srgbClr val="FF0000"/>
                </a:solidFill>
                <a:latin typeface="+mn-ea"/>
              </a:rPr>
              <a:t>두 마리 코끼리 사이에 끼인 한국</a:t>
            </a:r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“,</a:t>
            </a:r>
            <a:r>
              <a:rPr lang="en-US" altLang="ko-KR" sz="130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1300" b="1" kern="0" spc="-110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“한국이 처한 지정학적 상황을 최대한 역이용해야 한다”</a:t>
            </a:r>
            <a:r>
              <a:rPr lang="en-US" altLang="ko-KR" sz="1300" b="1" kern="0" spc="-130" dirty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ko-KR" sz="1300" b="1" kern="0" spc="-130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 “세계 </a:t>
            </a:r>
            <a:r>
              <a:rPr lang="en-US" altLang="ko-KR" sz="1300" kern="0" spc="-130" dirty="0">
                <a:solidFill>
                  <a:srgbClr val="000000"/>
                </a:solidFill>
                <a:latin typeface="+mn-ea"/>
              </a:rPr>
              <a:t>2~3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위 경제대국인 중국과 일본에 둘러싸여 있는 게 나쁘지 않다</a:t>
            </a:r>
            <a:r>
              <a:rPr lang="en-US" altLang="ko-KR" sz="1300" kern="0" spc="-130" dirty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오히려 행운인 측면도 있다</a:t>
            </a:r>
            <a:r>
              <a:rPr lang="en-US" altLang="ko-KR" sz="1300" kern="0" spc="-130" dirty="0">
                <a:solidFill>
                  <a:srgbClr val="000000"/>
                </a:solidFill>
                <a:latin typeface="+mn-ea"/>
              </a:rPr>
              <a:t>.  </a:t>
            </a:r>
            <a:r>
              <a:rPr lang="en-US" altLang="ko-KR" sz="1300" b="1" kern="0" spc="-130" dirty="0">
                <a:solidFill>
                  <a:srgbClr val="FF0000"/>
                </a:solidFill>
                <a:latin typeface="+mn-ea"/>
              </a:rPr>
              <a:t>”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파도를 피할 수 없으면</a:t>
            </a:r>
            <a:r>
              <a:rPr lang="en-US" altLang="ko-KR" sz="1300" b="1" kern="0" spc="-130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파도를 타라“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는 말처럼 </a:t>
            </a:r>
            <a:r>
              <a:rPr lang="ko-KR" altLang="en-US" sz="1300" b="1" kern="0" spc="-130" dirty="0">
                <a:solidFill>
                  <a:srgbClr val="FF0000"/>
                </a:solidFill>
                <a:latin typeface="+mn-ea"/>
              </a:rPr>
              <a:t>한국은 중국이라는 코끼리 등에 올라타는 전략을 구사해야 한다</a:t>
            </a:r>
            <a:r>
              <a:rPr lang="en-US" altLang="ko-KR" sz="1300" b="1" kern="0" spc="-130" dirty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ko-KR" sz="1300" kern="0" spc="-130" dirty="0">
                <a:solidFill>
                  <a:srgbClr val="000000"/>
                </a:solidFill>
                <a:latin typeface="+mn-ea"/>
              </a:rPr>
              <a:t> ”</a:t>
            </a:r>
            <a:r>
              <a:rPr lang="ko-KR" altLang="en-US" sz="1300" kern="0" spc="-130" dirty="0">
                <a:solidFill>
                  <a:srgbClr val="000000"/>
                </a:solidFill>
                <a:latin typeface="+mn-ea"/>
              </a:rPr>
              <a:t>한국이 중국의 급부상에 위협을 느끼겠지만 중국도 한국이 필요하다“ ”양국이 조금씩 양보하여 협조하면 큰 문제가 없을 것”이라고 </a:t>
            </a:r>
            <a:r>
              <a:rPr lang="ko-KR" altLang="en-US" sz="1300" kern="0" spc="-130" dirty="0" smtClean="0">
                <a:solidFill>
                  <a:srgbClr val="000000"/>
                </a:solidFill>
                <a:latin typeface="+mn-ea"/>
              </a:rPr>
              <a:t>강조</a:t>
            </a:r>
            <a:endParaRPr lang="ko-KR" altLang="en-US" sz="13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8219"/>
            <a:ext cx="8600417" cy="57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-26-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713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570" y="908720"/>
            <a:ext cx="4595926" cy="3666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942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464734" y="908720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 smtClean="0">
                <a:latin typeface="+mn-ea"/>
              </a:rPr>
              <a:t> </a:t>
            </a:r>
            <a:r>
              <a:rPr lang="en-US" altLang="ko-KR" sz="1400" b="1" dirty="0" smtClean="0">
                <a:solidFill>
                  <a:srgbClr val="0000FF"/>
                </a:solidFill>
                <a:latin typeface="+mn-ea"/>
              </a:rPr>
              <a:t>2050</a:t>
            </a:r>
            <a:r>
              <a:rPr lang="ko-KR" altLang="en-US" sz="1400" b="1" dirty="0">
                <a:solidFill>
                  <a:srgbClr val="0000FF"/>
                </a:solidFill>
                <a:latin typeface="+mn-ea"/>
              </a:rPr>
              <a:t>년</a:t>
            </a:r>
            <a:r>
              <a:rPr lang="en-US" altLang="ko-KR" sz="1400" b="1" dirty="0">
                <a:solidFill>
                  <a:srgbClr val="0000FF"/>
                </a:solidFill>
                <a:latin typeface="+mn-ea"/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  <a:latin typeface="+mn-ea"/>
              </a:rPr>
              <a:t>세계는 어떻게 변할 것인가</a:t>
            </a:r>
            <a:r>
              <a:rPr lang="en-US" altLang="ko-KR" sz="1400" b="1" dirty="0" smtClean="0">
                <a:solidFill>
                  <a:srgbClr val="0000FF"/>
                </a:solidFill>
                <a:latin typeface="+mn-ea"/>
              </a:rPr>
              <a:t>?(Economist </a:t>
            </a:r>
            <a:r>
              <a:rPr lang="ko-KR" altLang="en-US" sz="1400" b="1" dirty="0" smtClean="0">
                <a:solidFill>
                  <a:srgbClr val="0000FF"/>
                </a:solidFill>
                <a:latin typeface="+mn-ea"/>
              </a:rPr>
              <a:t>미래보고서</a:t>
            </a:r>
            <a:r>
              <a:rPr lang="en-US" altLang="ko-KR" sz="1400" b="1" dirty="0" smtClean="0">
                <a:solidFill>
                  <a:srgbClr val="0000FF"/>
                </a:solidFill>
                <a:latin typeface="+mn-ea"/>
              </a:rPr>
              <a:t>)</a:t>
            </a:r>
            <a:r>
              <a:rPr lang="ko-KR" altLang="en-US" sz="1400" b="1" dirty="0" smtClean="0">
                <a:solidFill>
                  <a:srgbClr val="0000FF"/>
                </a:solidFill>
                <a:latin typeface="+mn-ea"/>
              </a:rPr>
              <a:t> </a:t>
            </a:r>
            <a:endParaRPr lang="ko-KR" altLang="en-US" sz="14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39056" y="1196752"/>
            <a:ext cx="3960936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 smtClean="0">
                <a:latin typeface="+mn-ea"/>
              </a:rPr>
              <a:t>중국의 </a:t>
            </a:r>
            <a:r>
              <a:rPr lang="ko-KR" altLang="en-US" sz="1300" dirty="0">
                <a:latin typeface="+mn-ea"/>
              </a:rPr>
              <a:t>부상</a:t>
            </a:r>
            <a:r>
              <a:rPr lang="en-US" altLang="ko-KR" sz="1300" dirty="0">
                <a:latin typeface="+mn-ea"/>
              </a:rPr>
              <a:t>, </a:t>
            </a:r>
            <a:r>
              <a:rPr lang="ko-KR" altLang="en-US" sz="1300" dirty="0">
                <a:latin typeface="+mn-ea"/>
              </a:rPr>
              <a:t>아시아로 부의 흐름이 옮아가고 있다</a:t>
            </a:r>
            <a:r>
              <a:rPr lang="en-US" altLang="ko-KR" sz="1300" dirty="0">
                <a:latin typeface="+mn-ea"/>
              </a:rPr>
              <a:t>. </a:t>
            </a:r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2050</a:t>
            </a:r>
            <a:r>
              <a:rPr lang="ko-KR" altLang="en-US" sz="1300" b="1" dirty="0">
                <a:solidFill>
                  <a:srgbClr val="FF0000"/>
                </a:solidFill>
                <a:latin typeface="+mn-ea"/>
              </a:rPr>
              <a:t>년까지 아시아가 세계경제 절반이상을 차지할 것이다</a:t>
            </a:r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. </a:t>
            </a:r>
            <a:r>
              <a:rPr lang="ko-KR" altLang="en-US" sz="1300" dirty="0">
                <a:latin typeface="+mn-ea"/>
              </a:rPr>
              <a:t>이것은 환경에서 군사력과 글로벌 경제의 무게 중심의 균형에 </a:t>
            </a:r>
            <a:r>
              <a:rPr lang="ko-KR" altLang="en-US" sz="1300" dirty="0" smtClean="0">
                <a:latin typeface="+mn-ea"/>
              </a:rPr>
              <a:t>이르기까지 </a:t>
            </a:r>
            <a:r>
              <a:rPr lang="ko-KR" altLang="en-US" sz="1300" dirty="0">
                <a:latin typeface="+mn-ea"/>
              </a:rPr>
              <a:t>모든 영역에 영향을 미친다</a:t>
            </a:r>
            <a:r>
              <a:rPr lang="en-US" altLang="ko-KR" sz="1300" dirty="0">
                <a:latin typeface="+mn-ea"/>
              </a:rPr>
              <a:t>. </a:t>
            </a:r>
            <a:r>
              <a:rPr lang="ko-KR" altLang="en-US" sz="1300" dirty="0">
                <a:latin typeface="+mn-ea"/>
              </a:rPr>
              <a:t>그러나 </a:t>
            </a:r>
            <a:r>
              <a:rPr lang="en-US" altLang="ko-KR" sz="1300" dirty="0">
                <a:latin typeface="+mn-ea"/>
              </a:rPr>
              <a:t>2050</a:t>
            </a:r>
            <a:r>
              <a:rPr lang="ko-KR" altLang="en-US" sz="1300" dirty="0" smtClean="0">
                <a:latin typeface="+mn-ea"/>
              </a:rPr>
              <a:t>년까지 </a:t>
            </a:r>
            <a:r>
              <a:rPr lang="ko-KR" altLang="en-US" sz="1300" dirty="0">
                <a:latin typeface="+mn-ea"/>
              </a:rPr>
              <a:t>중국이 모든 것을 지배하게 될 것이라고 생각하는 것은 오산이다</a:t>
            </a:r>
            <a:r>
              <a:rPr lang="en-US" altLang="ko-KR" sz="1300" dirty="0" smtClean="0">
                <a:latin typeface="+mn-ea"/>
              </a:rPr>
              <a:t>.</a:t>
            </a:r>
            <a:endParaRPr lang="ko-KR" altLang="en-US" sz="1300" dirty="0">
              <a:latin typeface="+mn-ea"/>
            </a:endParaRPr>
          </a:p>
        </p:txBody>
      </p:sp>
      <p:pic>
        <p:nvPicPr>
          <p:cNvPr id="15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46" y="464295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436160" y="4632250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 smtClean="0">
                <a:latin typeface="+mn-ea"/>
              </a:rPr>
              <a:t> </a:t>
            </a:r>
            <a:r>
              <a:rPr lang="en-US" altLang="ko-KR" sz="1400" b="1" dirty="0" smtClean="0">
                <a:solidFill>
                  <a:srgbClr val="0000FF"/>
                </a:solidFill>
                <a:latin typeface="+mn-ea"/>
              </a:rPr>
              <a:t>38</a:t>
            </a:r>
            <a:r>
              <a:rPr lang="ko-KR" altLang="en-US" sz="1400" b="1" dirty="0">
                <a:solidFill>
                  <a:srgbClr val="0000FF"/>
                </a:solidFill>
                <a:latin typeface="+mn-ea"/>
              </a:rPr>
              <a:t>년 후 한국</a:t>
            </a:r>
            <a:r>
              <a:rPr lang="en-US" altLang="ko-KR" sz="1400" b="1" dirty="0">
                <a:solidFill>
                  <a:srgbClr val="0000FF"/>
                </a:solidFill>
                <a:latin typeface="+mn-ea"/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  <a:latin typeface="+mn-ea"/>
              </a:rPr>
              <a:t>경제 대국 </a:t>
            </a:r>
            <a:r>
              <a:rPr lang="ko-KR" altLang="en-US" sz="1400" b="1" dirty="0" smtClean="0">
                <a:solidFill>
                  <a:srgbClr val="0000FF"/>
                </a:solidFill>
                <a:latin typeface="+mn-ea"/>
              </a:rPr>
              <a:t>오른다</a:t>
            </a:r>
            <a:r>
              <a:rPr lang="en-US" altLang="ko-KR" sz="1400" b="1" dirty="0" smtClean="0">
                <a:solidFill>
                  <a:srgbClr val="0000FF"/>
                </a:solidFill>
                <a:latin typeface="+mn-ea"/>
              </a:rPr>
              <a:t>(Economist </a:t>
            </a:r>
            <a:r>
              <a:rPr lang="ko-KR" altLang="en-US" sz="1400" b="1" dirty="0" smtClean="0">
                <a:solidFill>
                  <a:srgbClr val="0000FF"/>
                </a:solidFill>
                <a:latin typeface="+mn-ea"/>
              </a:rPr>
              <a:t>미래보고서</a:t>
            </a:r>
            <a:r>
              <a:rPr lang="en-US" altLang="ko-KR" sz="1400" b="1" dirty="0" smtClean="0">
                <a:solidFill>
                  <a:srgbClr val="0000FF"/>
                </a:solidFill>
                <a:latin typeface="+mn-ea"/>
              </a:rPr>
              <a:t>).</a:t>
            </a:r>
            <a:r>
              <a:rPr lang="ko-KR" altLang="en-US" sz="1400" b="1" dirty="0" smtClean="0">
                <a:solidFill>
                  <a:srgbClr val="0000FF"/>
                </a:solidFill>
                <a:latin typeface="+mn-ea"/>
              </a:rPr>
              <a:t> </a:t>
            </a:r>
            <a:endParaRPr lang="ko-KR" altLang="en-US" sz="14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86594" y="4904134"/>
            <a:ext cx="689371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300" dirty="0" smtClean="0">
                <a:latin typeface="+mn-ea"/>
              </a:rPr>
              <a:t>“</a:t>
            </a:r>
            <a:r>
              <a:rPr lang="ko-KR" altLang="en-US" sz="1300" dirty="0" smtClean="0">
                <a:latin typeface="+mn-ea"/>
              </a:rPr>
              <a:t>한국은 </a:t>
            </a:r>
            <a:r>
              <a:rPr lang="en-US" altLang="ko-KR" sz="1300" dirty="0" smtClean="0">
                <a:latin typeface="+mn-ea"/>
              </a:rPr>
              <a:t>2030</a:t>
            </a:r>
            <a:r>
              <a:rPr lang="ko-KR" altLang="en-US" sz="1300" dirty="0" smtClean="0">
                <a:latin typeface="+mn-ea"/>
              </a:rPr>
              <a:t>년에 독일</a:t>
            </a:r>
            <a:r>
              <a:rPr lang="en-US" altLang="ko-KR" sz="1300" dirty="0" smtClean="0">
                <a:latin typeface="+mn-ea"/>
              </a:rPr>
              <a:t>, </a:t>
            </a:r>
            <a:r>
              <a:rPr lang="ko-KR" altLang="en-US" sz="1300" dirty="0" smtClean="0">
                <a:latin typeface="+mn-ea"/>
              </a:rPr>
              <a:t>프랑스</a:t>
            </a:r>
            <a:r>
              <a:rPr lang="en-US" altLang="ko-KR" sz="1300" dirty="0" smtClean="0">
                <a:latin typeface="+mn-ea"/>
              </a:rPr>
              <a:t>, </a:t>
            </a:r>
            <a:r>
              <a:rPr lang="ko-KR" altLang="en-US" sz="1300" dirty="0" smtClean="0">
                <a:latin typeface="+mn-ea"/>
              </a:rPr>
              <a:t>일본보다 </a:t>
            </a:r>
            <a:r>
              <a:rPr lang="en-US" altLang="ko-KR" sz="1300" dirty="0" smtClean="0">
                <a:latin typeface="+mn-ea"/>
              </a:rPr>
              <a:t>GDP</a:t>
            </a:r>
            <a:r>
              <a:rPr lang="ko-KR" altLang="en-US" sz="1300" dirty="0" smtClean="0">
                <a:latin typeface="+mn-ea"/>
              </a:rPr>
              <a:t>가 높고</a:t>
            </a:r>
            <a:r>
              <a:rPr lang="en-US" altLang="ko-KR" sz="1300" dirty="0" smtClean="0">
                <a:latin typeface="+mn-ea"/>
              </a:rPr>
              <a:t>, 2050</a:t>
            </a:r>
            <a:r>
              <a:rPr lang="ko-KR" altLang="en-US" sz="1300" dirty="0" smtClean="0">
                <a:latin typeface="+mn-ea"/>
              </a:rPr>
              <a:t>년에는 세계를 선도하는 경제대국이 될 것이다</a:t>
            </a:r>
            <a:r>
              <a:rPr lang="en-US" altLang="ko-KR" sz="1300" dirty="0" smtClean="0">
                <a:latin typeface="+mn-ea"/>
              </a:rPr>
              <a:t>”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 smtClean="0">
                <a:latin typeface="+mn-ea"/>
              </a:rPr>
              <a:t>그뿐만 </a:t>
            </a:r>
            <a:r>
              <a:rPr lang="ko-KR" altLang="en-US" sz="1300" dirty="0">
                <a:latin typeface="+mn-ea"/>
              </a:rPr>
              <a:t>아니라 미국 투자은행 </a:t>
            </a:r>
            <a:r>
              <a:rPr lang="ko-KR" altLang="en-US" sz="1300" dirty="0" err="1">
                <a:latin typeface="+mn-ea"/>
              </a:rPr>
              <a:t>골드만삭스나</a:t>
            </a:r>
            <a:r>
              <a:rPr lang="ko-KR" altLang="en-US" sz="1300" dirty="0">
                <a:latin typeface="+mn-ea"/>
              </a:rPr>
              <a:t> 투자 솔루션업체 </a:t>
            </a:r>
            <a:r>
              <a:rPr lang="ko-KR" altLang="en-US" sz="1300" dirty="0" err="1">
                <a:latin typeface="+mn-ea"/>
              </a:rPr>
              <a:t>프로비타스</a:t>
            </a:r>
            <a:r>
              <a:rPr lang="ko-KR" altLang="en-US" sz="1300" dirty="0">
                <a:latin typeface="+mn-ea"/>
              </a:rPr>
              <a:t> 등도 한국이 세계 최고의 부자 나라가 되리라는 전망을 잇달아 내놓고 있다</a:t>
            </a:r>
            <a:r>
              <a:rPr lang="en-US" altLang="ko-KR" sz="1300" dirty="0" smtClean="0">
                <a:latin typeface="+mn-ea"/>
              </a:rPr>
              <a:t>.</a:t>
            </a:r>
            <a:endParaRPr lang="ko-KR" altLang="en-US" sz="1300" dirty="0">
              <a:latin typeface="+mn-ea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4763761"/>
            <a:ext cx="1394589" cy="144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직사각형 18"/>
          <p:cNvSpPr/>
          <p:nvPr/>
        </p:nvSpPr>
        <p:spPr>
          <a:xfrm>
            <a:off x="755576" y="3230310"/>
            <a:ext cx="38164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300" b="1" dirty="0" smtClean="0">
                <a:latin typeface="+mn-ea"/>
              </a:rPr>
              <a:t>예</a:t>
            </a:r>
            <a:r>
              <a:rPr lang="en-US" altLang="ko-KR" sz="1300" b="1" dirty="0">
                <a:latin typeface="+mn-ea"/>
              </a:rPr>
              <a:t>) </a:t>
            </a:r>
            <a:r>
              <a:rPr lang="ko-KR" altLang="en-US" sz="1300" dirty="0">
                <a:latin typeface="+mn-ea"/>
              </a:rPr>
              <a:t>중국어가 영어를 대신하여 세계 공용어가 되는 일은 일어나지 않을 것이다</a:t>
            </a:r>
            <a:r>
              <a:rPr lang="en-US" altLang="ko-KR" sz="1300" dirty="0" smtClean="0">
                <a:latin typeface="+mn-ea"/>
              </a:rPr>
              <a:t>.</a:t>
            </a:r>
          </a:p>
          <a:p>
            <a:pPr marL="285750" indent="-285750" algn="just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300" b="1" dirty="0" smtClean="0">
                <a:latin typeface="+mn-ea"/>
              </a:rPr>
              <a:t>예</a:t>
            </a:r>
            <a:r>
              <a:rPr lang="en-US" altLang="ko-KR" sz="1300" b="1" dirty="0">
                <a:latin typeface="+mn-ea"/>
              </a:rPr>
              <a:t>) </a:t>
            </a:r>
            <a:r>
              <a:rPr lang="ko-KR" altLang="en-US" sz="1300" dirty="0">
                <a:latin typeface="+mn-ea"/>
              </a:rPr>
              <a:t>중국의 과학자들이 세계를 이끌 것으로 보진 않는다</a:t>
            </a:r>
            <a:r>
              <a:rPr lang="en-US" altLang="ko-KR" sz="1300" dirty="0">
                <a:latin typeface="+mn-ea"/>
              </a:rPr>
              <a:t>.</a:t>
            </a:r>
            <a:endParaRPr lang="ko-KR" altLang="en-US" sz="1300" dirty="0">
              <a:latin typeface="+mn-ea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-27-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77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12" y="3889350"/>
            <a:ext cx="8569275" cy="226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12" y="1283098"/>
            <a:ext cx="8736088" cy="232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26204" y="1742832"/>
            <a:ext cx="543934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50" dirty="0" smtClean="0"/>
              <a:t>실용적 </a:t>
            </a:r>
            <a:r>
              <a:rPr lang="ko-KR" altLang="en-US" sz="1350" dirty="0"/>
              <a:t>학문들은 투자에 대한 결과가 금방 나오지만</a:t>
            </a:r>
            <a:r>
              <a:rPr lang="en-US" altLang="ko-KR" sz="1350" dirty="0"/>
              <a:t>, </a:t>
            </a:r>
            <a:r>
              <a:rPr lang="ko-KR" altLang="en-US" sz="1350" dirty="0" smtClean="0"/>
              <a:t>인문학</a:t>
            </a:r>
            <a:r>
              <a:rPr lang="en-US" altLang="ko-KR" sz="1350" dirty="0" smtClean="0"/>
              <a:t>, </a:t>
            </a:r>
            <a:r>
              <a:rPr lang="ko-KR" altLang="en-US" sz="1350" dirty="0" smtClean="0"/>
              <a:t>사회과학과 </a:t>
            </a:r>
            <a:r>
              <a:rPr lang="ko-KR" altLang="en-US" sz="1350" dirty="0"/>
              <a:t>같은 </a:t>
            </a:r>
            <a:r>
              <a:rPr lang="ko-KR" altLang="en-US" sz="1350" dirty="0" smtClean="0"/>
              <a:t>학문은 </a:t>
            </a:r>
            <a:r>
              <a:rPr lang="ko-KR" altLang="en-US" sz="1350" dirty="0"/>
              <a:t>그 결실을 맺기까지 오랜 </a:t>
            </a:r>
            <a:r>
              <a:rPr lang="ko-KR" altLang="en-US" sz="1350" dirty="0" smtClean="0"/>
              <a:t>시간 소요</a:t>
            </a:r>
            <a:endParaRPr lang="ko-KR" altLang="en-US" sz="1350" dirty="0"/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50" dirty="0" smtClean="0"/>
              <a:t>사회과학</a:t>
            </a:r>
            <a:r>
              <a:rPr lang="en-US" altLang="ko-KR" sz="1350" dirty="0" smtClean="0"/>
              <a:t>, </a:t>
            </a:r>
            <a:r>
              <a:rPr lang="ko-KR" altLang="en-US" sz="1350" dirty="0" smtClean="0"/>
              <a:t>인문교양교육은 단기간 </a:t>
            </a:r>
            <a:r>
              <a:rPr lang="ko-KR" altLang="en-US" sz="1350" dirty="0"/>
              <a:t>효과보다는 장기적인 효과를 염두에 두고</a:t>
            </a:r>
            <a:r>
              <a:rPr lang="en-US" altLang="ko-KR" sz="1350" dirty="0"/>
              <a:t>, </a:t>
            </a:r>
            <a:r>
              <a:rPr lang="ko-KR" altLang="en-US" sz="1350" dirty="0"/>
              <a:t>긴 호흡을 가진 깊이 있는 교육정책으로 </a:t>
            </a:r>
            <a:r>
              <a:rPr lang="ko-KR" altLang="en-US" sz="1350" dirty="0" smtClean="0"/>
              <a:t>운영 필</a:t>
            </a:r>
            <a:r>
              <a:rPr lang="ko-KR" altLang="en-US" sz="1350" dirty="0" smtClean="0">
                <a:solidFill>
                  <a:schemeClr val="bg1"/>
                </a:solidFill>
              </a:rPr>
              <a:t>요</a:t>
            </a:r>
            <a:endParaRPr lang="ko-KR" altLang="en-US" sz="1350" dirty="0">
              <a:solidFill>
                <a:schemeClr val="bg1"/>
              </a:solidFill>
            </a:endParaRPr>
          </a:p>
        </p:txBody>
      </p:sp>
      <p:pic>
        <p:nvPicPr>
          <p:cNvPr id="6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8134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64734" y="1070645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인문학과 사회과학을 바탕으로 한 창의력 중심의 교육이 필요하다</a:t>
            </a:r>
            <a:r>
              <a:rPr lang="en-US" altLang="ko-KR" sz="1400" b="1" dirty="0" smtClean="0">
                <a:latin typeface="+mn-ea"/>
              </a:rPr>
              <a:t>.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67544" y="4360961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융합과 </a:t>
            </a:r>
            <a:r>
              <a:rPr lang="ko-KR" altLang="en-US" sz="1400" dirty="0" err="1" smtClean="0"/>
              <a:t>통섭에</a:t>
            </a:r>
            <a:r>
              <a:rPr lang="ko-KR" altLang="en-US" sz="1400" dirty="0" smtClean="0"/>
              <a:t> 대한 관심은 창의적인 </a:t>
            </a:r>
            <a:r>
              <a:rPr lang="en-US" altLang="ko-KR" sz="1400" dirty="0" smtClean="0"/>
              <a:t>21</a:t>
            </a:r>
            <a:r>
              <a:rPr lang="ko-KR" altLang="en-US" sz="1400" dirty="0" smtClean="0"/>
              <a:t>세기형 인재육성으로 이어짐</a:t>
            </a:r>
            <a:endParaRPr lang="en-US" altLang="ko-KR" sz="1400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미래사회를 이해하기 위해서는 ‘</a:t>
            </a:r>
            <a:r>
              <a:rPr lang="ko-KR" altLang="en-US" sz="1400" dirty="0" err="1" smtClean="0"/>
              <a:t>통섭교육</a:t>
            </a:r>
            <a:r>
              <a:rPr lang="ko-KR" altLang="en-US" sz="1400" dirty="0" smtClean="0"/>
              <a:t>’ 필요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보다 넓은 시각과 창의적인 통찰력</a:t>
            </a:r>
            <a:r>
              <a:rPr lang="ko-KR" altLang="en-US" sz="1400" dirty="0" smtClean="0">
                <a:solidFill>
                  <a:schemeClr val="bg1"/>
                </a:solidFill>
              </a:rPr>
              <a:t>이 요구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암기중심교육을 지양하고 창의력을 증진시킬 수 있는 ‘미래형’ 교육과정 마련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창의성 증진을 위해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새로운 교육과정과 교육프로그램 개발</a:t>
            </a:r>
            <a:endParaRPr lang="ko-KR" altLang="en-US" sz="1400" dirty="0"/>
          </a:p>
        </p:txBody>
      </p:sp>
      <p:pic>
        <p:nvPicPr>
          <p:cNvPr id="26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9269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502834" y="3781995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err="1" smtClean="0">
                <a:latin typeface="+mn-ea"/>
              </a:rPr>
              <a:t>통섭과</a:t>
            </a:r>
            <a:r>
              <a:rPr lang="ko-KR" altLang="en-US" sz="1400" b="1" dirty="0" smtClean="0">
                <a:latin typeface="+mn-ea"/>
              </a:rPr>
              <a:t> 융합을 통해 창의적인 인재를 육성해야 한다</a:t>
            </a:r>
            <a:r>
              <a:rPr lang="en-US" altLang="ko-KR" sz="1400" b="1" dirty="0" smtClean="0">
                <a:latin typeface="+mn-ea"/>
              </a:rPr>
              <a:t>.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41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99" y="1068647"/>
            <a:ext cx="34504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02" y="3799496"/>
            <a:ext cx="343333" cy="32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02" y="150540"/>
            <a:ext cx="8568154" cy="54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-29-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463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_x114327600" descr="EMB00000e187a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547" y="3179069"/>
            <a:ext cx="3294185" cy="3024336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582985" y="2007167"/>
            <a:ext cx="8093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b="1" dirty="0" smtClean="0"/>
              <a:t>인문사회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과학기술</a:t>
            </a:r>
            <a:r>
              <a:rPr lang="en-US" altLang="ko-KR" sz="1400" b="1" dirty="0"/>
              <a:t>, </a:t>
            </a:r>
            <a:r>
              <a:rPr lang="ko-KR" altLang="en-US" sz="1400" b="1" dirty="0" err="1" smtClean="0"/>
              <a:t>융복합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등 모든 학문분야 연구 및 학술활동의 체계적인 지원 및 관리</a:t>
            </a:r>
            <a:endParaRPr lang="ko-KR" altLang="en-US" sz="1400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86620" y="2422589"/>
            <a:ext cx="823385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1" 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전 학문분야 연구지원</a:t>
            </a: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차세대 연구인력 양성</a:t>
            </a: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연구 인프라 구축 등 </a:t>
            </a:r>
            <a:r>
              <a:rPr lang="ko-KR" altLang="en-US" sz="1400" dirty="0">
                <a:latin typeface="+mn-ea"/>
                <a:sym typeface="Wingdings" pitchFamily="2" charset="2"/>
              </a:rPr>
              <a:t></a:t>
            </a:r>
            <a:r>
              <a:rPr kumimoji="1" 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연구의 경쟁력 강화</a:t>
            </a:r>
            <a:endParaRPr kumimoji="1" 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285750" lvl="0" indent="-285750" algn="just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新지식 창출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학문발전 → 국가사회문제 해결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경제사회 발전 견인 </a:t>
            </a:r>
            <a:r>
              <a:rPr lang="ko-KR" altLang="en-US" sz="1400" dirty="0">
                <a:latin typeface="+mn-ea"/>
                <a:sym typeface="Wingdings" pitchFamily="2" charset="2"/>
              </a:rPr>
              <a:t>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인간의 삶의 질 향상에 기여</a:t>
            </a: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9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89" y="1396739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515169" y="1339489"/>
            <a:ext cx="830530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 ‘</a:t>
            </a:r>
            <a:r>
              <a:rPr lang="en-US" altLang="ko-KR" sz="1400" b="1" dirty="0"/>
              <a:t>09</a:t>
            </a:r>
            <a:r>
              <a:rPr lang="ko-KR" altLang="en-US" sz="1400" b="1" dirty="0"/>
              <a:t>년 </a:t>
            </a:r>
            <a:r>
              <a:rPr lang="en-US" altLang="ko-KR" sz="1400" b="1" dirty="0"/>
              <a:t>6</a:t>
            </a:r>
            <a:r>
              <a:rPr lang="ko-KR" altLang="en-US" sz="1400" b="1" dirty="0"/>
              <a:t>월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한국연구재단법에 의해 새롭게 출범한 세계 수준의 대표적인 </a:t>
            </a:r>
            <a:r>
              <a:rPr lang="ko-KR" altLang="en-US" sz="1400" b="1" dirty="0" smtClean="0"/>
              <a:t>학술연구지원기관</a:t>
            </a:r>
            <a:endParaRPr lang="ko-KR" altLang="en-US" sz="1400" dirty="0"/>
          </a:p>
        </p:txBody>
      </p:sp>
      <p:pic>
        <p:nvPicPr>
          <p:cNvPr id="12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54" y="217612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193145"/>
            <a:ext cx="4032449" cy="316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그룹 13"/>
          <p:cNvGrpSpPr/>
          <p:nvPr/>
        </p:nvGrpSpPr>
        <p:grpSpPr>
          <a:xfrm>
            <a:off x="148437" y="3067936"/>
            <a:ext cx="733463" cy="814924"/>
            <a:chOff x="-2844824" y="373906"/>
            <a:chExt cx="1264012" cy="1342516"/>
          </a:xfrm>
        </p:grpSpPr>
        <p:grpSp>
          <p:nvGrpSpPr>
            <p:cNvPr id="15" name="그룹 14"/>
            <p:cNvGrpSpPr/>
            <p:nvPr/>
          </p:nvGrpSpPr>
          <p:grpSpPr>
            <a:xfrm flipH="1">
              <a:off x="-2844824" y="373906"/>
              <a:ext cx="1260141" cy="1342516"/>
              <a:chOff x="7429151" y="3841679"/>
              <a:chExt cx="1260141" cy="1342516"/>
            </a:xfrm>
          </p:grpSpPr>
          <p:grpSp>
            <p:nvGrpSpPr>
              <p:cNvPr id="17" name="그룹 86"/>
              <p:cNvGrpSpPr/>
              <p:nvPr/>
            </p:nvGrpSpPr>
            <p:grpSpPr>
              <a:xfrm rot="16591653" flipH="1" flipV="1">
                <a:off x="8047007" y="4541911"/>
                <a:ext cx="454915" cy="829654"/>
                <a:chOff x="8436353" y="5585513"/>
                <a:chExt cx="834470" cy="1521869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8" name="자유형 27"/>
                <p:cNvSpPr/>
                <p:nvPr/>
              </p:nvSpPr>
              <p:spPr>
                <a:xfrm>
                  <a:off x="8436353" y="5585513"/>
                  <a:ext cx="834470" cy="1406770"/>
                </a:xfrm>
                <a:custGeom>
                  <a:avLst/>
                  <a:gdLst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15" fmla="*/ 263236 w 834470"/>
                    <a:gd name="connsiteY15" fmla="*/ 1371600 h 1406770"/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15" fmla="*/ 263236 w 834470"/>
                    <a:gd name="connsiteY15" fmla="*/ 1371600 h 140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4470" h="1406770">
                      <a:moveTo>
                        <a:pt x="263236" y="1371600"/>
                      </a:moveTo>
                      <a:cubicBezTo>
                        <a:pt x="171050" y="1227726"/>
                        <a:pt x="78864" y="1083852"/>
                        <a:pt x="39432" y="959161"/>
                      </a:cubicBezTo>
                      <a:cubicBezTo>
                        <a:pt x="0" y="834470"/>
                        <a:pt x="20249" y="707648"/>
                        <a:pt x="26643" y="623455"/>
                      </a:cubicBezTo>
                      <a:cubicBezTo>
                        <a:pt x="33037" y="539262"/>
                        <a:pt x="51687" y="506224"/>
                        <a:pt x="77798" y="454003"/>
                      </a:cubicBezTo>
                      <a:cubicBezTo>
                        <a:pt x="103909" y="401782"/>
                        <a:pt x="156663" y="352758"/>
                        <a:pt x="183306" y="310129"/>
                      </a:cubicBezTo>
                      <a:cubicBezTo>
                        <a:pt x="209949" y="267500"/>
                        <a:pt x="224336" y="237126"/>
                        <a:pt x="237658" y="198227"/>
                      </a:cubicBezTo>
                      <a:cubicBezTo>
                        <a:pt x="250980" y="159328"/>
                        <a:pt x="261637" y="109238"/>
                        <a:pt x="263236" y="76733"/>
                      </a:cubicBezTo>
                      <a:cubicBezTo>
                        <a:pt x="264835" y="44228"/>
                        <a:pt x="242454" y="0"/>
                        <a:pt x="247250" y="3197"/>
                      </a:cubicBezTo>
                      <a:cubicBezTo>
                        <a:pt x="252046" y="6394"/>
                        <a:pt x="257908" y="59681"/>
                        <a:pt x="292011" y="95916"/>
                      </a:cubicBezTo>
                      <a:cubicBezTo>
                        <a:pt x="326114" y="132151"/>
                        <a:pt x="388993" y="168386"/>
                        <a:pt x="451871" y="220607"/>
                      </a:cubicBezTo>
                      <a:cubicBezTo>
                        <a:pt x="514749" y="272828"/>
                        <a:pt x="609067" y="347962"/>
                        <a:pt x="669281" y="409242"/>
                      </a:cubicBezTo>
                      <a:cubicBezTo>
                        <a:pt x="729495" y="470522"/>
                        <a:pt x="791840" y="504626"/>
                        <a:pt x="813155" y="588286"/>
                      </a:cubicBezTo>
                      <a:cubicBezTo>
                        <a:pt x="834470" y="671946"/>
                        <a:pt x="832338" y="794505"/>
                        <a:pt x="797169" y="911203"/>
                      </a:cubicBezTo>
                      <a:cubicBezTo>
                        <a:pt x="762000" y="1027901"/>
                        <a:pt x="673010" y="1205879"/>
                        <a:pt x="602139" y="1288473"/>
                      </a:cubicBezTo>
                      <a:cubicBezTo>
                        <a:pt x="531268" y="1371068"/>
                        <a:pt x="371941" y="1406770"/>
                        <a:pt x="371941" y="1406770"/>
                      </a:cubicBezTo>
                      <a:lnTo>
                        <a:pt x="263236" y="137160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36600"/>
                    </a:gs>
                    <a:gs pos="100000">
                      <a:srgbClr val="9BD121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9" name="자유형 28"/>
                <p:cNvSpPr/>
                <p:nvPr/>
              </p:nvSpPr>
              <p:spPr>
                <a:xfrm>
                  <a:off x="8526940" y="5761359"/>
                  <a:ext cx="646368" cy="1136073"/>
                </a:xfrm>
                <a:custGeom>
                  <a:avLst/>
                  <a:gdLst>
                    <a:gd name="connsiteX0" fmla="*/ 338903 w 646368"/>
                    <a:gd name="connsiteY0" fmla="*/ 549919 h 1136073"/>
                    <a:gd name="connsiteX1" fmla="*/ 578694 w 646368"/>
                    <a:gd name="connsiteY1" fmla="*/ 326115 h 1136073"/>
                    <a:gd name="connsiteX2" fmla="*/ 393256 w 646368"/>
                    <a:gd name="connsiteY2" fmla="*/ 572300 h 1136073"/>
                    <a:gd name="connsiteX3" fmla="*/ 316523 w 646368"/>
                    <a:gd name="connsiteY3" fmla="*/ 687399 h 1136073"/>
                    <a:gd name="connsiteX4" fmla="*/ 642638 w 646368"/>
                    <a:gd name="connsiteY4" fmla="*/ 511553 h 1136073"/>
                    <a:gd name="connsiteX5" fmla="*/ 338903 w 646368"/>
                    <a:gd name="connsiteY5" fmla="*/ 764132 h 1136073"/>
                    <a:gd name="connsiteX6" fmla="*/ 636243 w 646368"/>
                    <a:gd name="connsiteY6" fmla="*/ 677807 h 1136073"/>
                    <a:gd name="connsiteX7" fmla="*/ 348495 w 646368"/>
                    <a:gd name="connsiteY7" fmla="*/ 847259 h 1136073"/>
                    <a:gd name="connsiteX8" fmla="*/ 610666 w 646368"/>
                    <a:gd name="connsiteY8" fmla="*/ 802498 h 1136073"/>
                    <a:gd name="connsiteX9" fmla="*/ 335706 w 646368"/>
                    <a:gd name="connsiteY9" fmla="*/ 930386 h 1136073"/>
                    <a:gd name="connsiteX10" fmla="*/ 268565 w 646368"/>
                    <a:gd name="connsiteY10" fmla="*/ 1131810 h 1136073"/>
                    <a:gd name="connsiteX11" fmla="*/ 281354 w 646368"/>
                    <a:gd name="connsiteY11" fmla="*/ 904809 h 1136073"/>
                    <a:gd name="connsiteX12" fmla="*/ 3197 w 646368"/>
                    <a:gd name="connsiteY12" fmla="*/ 639441 h 1136073"/>
                    <a:gd name="connsiteX13" fmla="*/ 262170 w 646368"/>
                    <a:gd name="connsiteY13" fmla="*/ 837668 h 1136073"/>
                    <a:gd name="connsiteX14" fmla="*/ 15986 w 646368"/>
                    <a:gd name="connsiteY14" fmla="*/ 501961 h 1136073"/>
                    <a:gd name="connsiteX15" fmla="*/ 294143 w 646368"/>
                    <a:gd name="connsiteY15" fmla="*/ 764132 h 1136073"/>
                    <a:gd name="connsiteX16" fmla="*/ 63944 w 646368"/>
                    <a:gd name="connsiteY16" fmla="*/ 287749 h 1136073"/>
                    <a:gd name="connsiteX17" fmla="*/ 268565 w 646368"/>
                    <a:gd name="connsiteY17" fmla="*/ 588286 h 1136073"/>
                    <a:gd name="connsiteX18" fmla="*/ 118296 w 646368"/>
                    <a:gd name="connsiteY18" fmla="*/ 159861 h 1136073"/>
                    <a:gd name="connsiteX19" fmla="*/ 265368 w 646368"/>
                    <a:gd name="connsiteY19" fmla="*/ 444412 h 1136073"/>
                    <a:gd name="connsiteX20" fmla="*/ 211015 w 646368"/>
                    <a:gd name="connsiteY20" fmla="*/ 9592 h 1136073"/>
                    <a:gd name="connsiteX21" fmla="*/ 303734 w 646368"/>
                    <a:gd name="connsiteY21" fmla="*/ 386862 h 1136073"/>
                    <a:gd name="connsiteX22" fmla="*/ 409242 w 646368"/>
                    <a:gd name="connsiteY22" fmla="*/ 150269 h 1136073"/>
                    <a:gd name="connsiteX23" fmla="*/ 335706 w 646368"/>
                    <a:gd name="connsiteY23" fmla="*/ 450806 h 1136073"/>
                    <a:gd name="connsiteX24" fmla="*/ 498763 w 646368"/>
                    <a:gd name="connsiteY24" fmla="*/ 242988 h 1136073"/>
                    <a:gd name="connsiteX25" fmla="*/ 338903 w 646368"/>
                    <a:gd name="connsiteY25" fmla="*/ 549919 h 11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46368" h="1136073">
                      <a:moveTo>
                        <a:pt x="338903" y="549919"/>
                      </a:moveTo>
                      <a:cubicBezTo>
                        <a:pt x="352225" y="563773"/>
                        <a:pt x="569635" y="322385"/>
                        <a:pt x="578694" y="326115"/>
                      </a:cubicBezTo>
                      <a:cubicBezTo>
                        <a:pt x="587753" y="329845"/>
                        <a:pt x="436951" y="512086"/>
                        <a:pt x="393256" y="572300"/>
                      </a:cubicBezTo>
                      <a:cubicBezTo>
                        <a:pt x="349561" y="632514"/>
                        <a:pt x="274959" y="697523"/>
                        <a:pt x="316523" y="687399"/>
                      </a:cubicBezTo>
                      <a:cubicBezTo>
                        <a:pt x="358087" y="677275"/>
                        <a:pt x="638908" y="498764"/>
                        <a:pt x="642638" y="511553"/>
                      </a:cubicBezTo>
                      <a:cubicBezTo>
                        <a:pt x="646368" y="524342"/>
                        <a:pt x="339969" y="736423"/>
                        <a:pt x="338903" y="764132"/>
                      </a:cubicBezTo>
                      <a:cubicBezTo>
                        <a:pt x="337837" y="791841"/>
                        <a:pt x="634644" y="663953"/>
                        <a:pt x="636243" y="677807"/>
                      </a:cubicBezTo>
                      <a:cubicBezTo>
                        <a:pt x="637842" y="691662"/>
                        <a:pt x="352758" y="826477"/>
                        <a:pt x="348495" y="847259"/>
                      </a:cubicBezTo>
                      <a:cubicBezTo>
                        <a:pt x="344232" y="868041"/>
                        <a:pt x="612797" y="788644"/>
                        <a:pt x="610666" y="802498"/>
                      </a:cubicBezTo>
                      <a:cubicBezTo>
                        <a:pt x="608535" y="816352"/>
                        <a:pt x="392723" y="875501"/>
                        <a:pt x="335706" y="930386"/>
                      </a:cubicBezTo>
                      <a:cubicBezTo>
                        <a:pt x="278689" y="985271"/>
                        <a:pt x="277624" y="1136073"/>
                        <a:pt x="268565" y="1131810"/>
                      </a:cubicBezTo>
                      <a:cubicBezTo>
                        <a:pt x="259506" y="1127547"/>
                        <a:pt x="325582" y="986870"/>
                        <a:pt x="281354" y="904809"/>
                      </a:cubicBezTo>
                      <a:cubicBezTo>
                        <a:pt x="237126" y="822748"/>
                        <a:pt x="6394" y="650631"/>
                        <a:pt x="3197" y="639441"/>
                      </a:cubicBezTo>
                      <a:cubicBezTo>
                        <a:pt x="0" y="628251"/>
                        <a:pt x="260039" y="860581"/>
                        <a:pt x="262170" y="837668"/>
                      </a:cubicBezTo>
                      <a:cubicBezTo>
                        <a:pt x="264302" y="814755"/>
                        <a:pt x="10657" y="514217"/>
                        <a:pt x="15986" y="501961"/>
                      </a:cubicBezTo>
                      <a:cubicBezTo>
                        <a:pt x="21315" y="489705"/>
                        <a:pt x="286150" y="799834"/>
                        <a:pt x="294143" y="764132"/>
                      </a:cubicBezTo>
                      <a:cubicBezTo>
                        <a:pt x="302136" y="728430"/>
                        <a:pt x="68207" y="317057"/>
                        <a:pt x="63944" y="287749"/>
                      </a:cubicBezTo>
                      <a:cubicBezTo>
                        <a:pt x="59681" y="258441"/>
                        <a:pt x="259506" y="609601"/>
                        <a:pt x="268565" y="588286"/>
                      </a:cubicBezTo>
                      <a:cubicBezTo>
                        <a:pt x="277624" y="566971"/>
                        <a:pt x="118829" y="183840"/>
                        <a:pt x="118296" y="159861"/>
                      </a:cubicBezTo>
                      <a:cubicBezTo>
                        <a:pt x="117763" y="135882"/>
                        <a:pt x="249915" y="469457"/>
                        <a:pt x="265368" y="444412"/>
                      </a:cubicBezTo>
                      <a:cubicBezTo>
                        <a:pt x="280821" y="419367"/>
                        <a:pt x="204621" y="19184"/>
                        <a:pt x="211015" y="9592"/>
                      </a:cubicBezTo>
                      <a:cubicBezTo>
                        <a:pt x="217409" y="0"/>
                        <a:pt x="270696" y="363416"/>
                        <a:pt x="303734" y="386862"/>
                      </a:cubicBezTo>
                      <a:cubicBezTo>
                        <a:pt x="336772" y="410308"/>
                        <a:pt x="403913" y="139612"/>
                        <a:pt x="409242" y="150269"/>
                      </a:cubicBezTo>
                      <a:cubicBezTo>
                        <a:pt x="414571" y="160926"/>
                        <a:pt x="320786" y="435353"/>
                        <a:pt x="335706" y="450806"/>
                      </a:cubicBezTo>
                      <a:cubicBezTo>
                        <a:pt x="350626" y="466259"/>
                        <a:pt x="499296" y="227002"/>
                        <a:pt x="498763" y="242988"/>
                      </a:cubicBezTo>
                      <a:cubicBezTo>
                        <a:pt x="498230" y="258974"/>
                        <a:pt x="325581" y="536065"/>
                        <a:pt x="338903" y="549919"/>
                      </a:cubicBezTo>
                      <a:close/>
                    </a:path>
                  </a:pathLst>
                </a:custGeom>
                <a:gradFill>
                  <a:gsLst>
                    <a:gs pos="9000">
                      <a:schemeClr val="bg1">
                        <a:alpha val="36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30" name="자유형 29"/>
                <p:cNvSpPr/>
                <p:nvPr/>
              </p:nvSpPr>
              <p:spPr>
                <a:xfrm>
                  <a:off x="8535998" y="5801325"/>
                  <a:ext cx="485975" cy="1144065"/>
                </a:xfrm>
                <a:custGeom>
                  <a:avLst/>
                  <a:gdLst>
                    <a:gd name="connsiteX0" fmla="*/ 253112 w 485975"/>
                    <a:gd name="connsiteY0" fmla="*/ 1136605 h 1144065"/>
                    <a:gd name="connsiteX1" fmla="*/ 288282 w 485975"/>
                    <a:gd name="connsiteY1" fmla="*/ 884026 h 1144065"/>
                    <a:gd name="connsiteX2" fmla="*/ 208352 w 485975"/>
                    <a:gd name="connsiteY2" fmla="*/ 688997 h 1144065"/>
                    <a:gd name="connsiteX3" fmla="*/ 13322 w 485975"/>
                    <a:gd name="connsiteY3" fmla="*/ 449206 h 1144065"/>
                    <a:gd name="connsiteX4" fmla="*/ 288282 w 485975"/>
                    <a:gd name="connsiteY4" fmla="*/ 746546 h 1144065"/>
                    <a:gd name="connsiteX5" fmla="*/ 275493 w 485975"/>
                    <a:gd name="connsiteY5" fmla="*/ 580292 h 1144065"/>
                    <a:gd name="connsiteX6" fmla="*/ 182774 w 485975"/>
                    <a:gd name="connsiteY6" fmla="*/ 423629 h 1144065"/>
                    <a:gd name="connsiteX7" fmla="*/ 67675 w 485975"/>
                    <a:gd name="connsiteY7" fmla="*/ 270163 h 1144065"/>
                    <a:gd name="connsiteX8" fmla="*/ 198760 w 485975"/>
                    <a:gd name="connsiteY8" fmla="*/ 410840 h 1144065"/>
                    <a:gd name="connsiteX9" fmla="*/ 272296 w 485975"/>
                    <a:gd name="connsiteY9" fmla="*/ 330910 h 1144065"/>
                    <a:gd name="connsiteX10" fmla="*/ 243521 w 485975"/>
                    <a:gd name="connsiteY10" fmla="*/ 14387 h 1144065"/>
                    <a:gd name="connsiteX11" fmla="*/ 307465 w 485975"/>
                    <a:gd name="connsiteY11" fmla="*/ 244585 h 1144065"/>
                    <a:gd name="connsiteX12" fmla="*/ 412973 w 485975"/>
                    <a:gd name="connsiteY12" fmla="*/ 123092 h 1144065"/>
                    <a:gd name="connsiteX13" fmla="*/ 320254 w 485975"/>
                    <a:gd name="connsiteY13" fmla="*/ 327713 h 1144065"/>
                    <a:gd name="connsiteX14" fmla="*/ 317057 w 485975"/>
                    <a:gd name="connsiteY14" fmla="*/ 529137 h 1144065"/>
                    <a:gd name="connsiteX15" fmla="*/ 483311 w 485975"/>
                    <a:gd name="connsiteY15" fmla="*/ 398051 h 1144065"/>
                    <a:gd name="connsiteX16" fmla="*/ 333043 w 485975"/>
                    <a:gd name="connsiteY16" fmla="*/ 561109 h 1144065"/>
                    <a:gd name="connsiteX17" fmla="*/ 320254 w 485975"/>
                    <a:gd name="connsiteY17" fmla="*/ 647433 h 1144065"/>
                    <a:gd name="connsiteX18" fmla="*/ 342634 w 485975"/>
                    <a:gd name="connsiteY18" fmla="*/ 839265 h 1144065"/>
                    <a:gd name="connsiteX19" fmla="*/ 253112 w 485975"/>
                    <a:gd name="connsiteY19" fmla="*/ 1136605 h 1144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5975" h="1144065">
                      <a:moveTo>
                        <a:pt x="253112" y="1136605"/>
                      </a:moveTo>
                      <a:cubicBezTo>
                        <a:pt x="244053" y="1144065"/>
                        <a:pt x="295742" y="958627"/>
                        <a:pt x="288282" y="884026"/>
                      </a:cubicBezTo>
                      <a:cubicBezTo>
                        <a:pt x="280822" y="809425"/>
                        <a:pt x="254179" y="761467"/>
                        <a:pt x="208352" y="688997"/>
                      </a:cubicBezTo>
                      <a:cubicBezTo>
                        <a:pt x="162525" y="616527"/>
                        <a:pt x="0" y="439615"/>
                        <a:pt x="13322" y="449206"/>
                      </a:cubicBezTo>
                      <a:cubicBezTo>
                        <a:pt x="26644" y="458797"/>
                        <a:pt x="244587" y="724698"/>
                        <a:pt x="288282" y="746546"/>
                      </a:cubicBezTo>
                      <a:cubicBezTo>
                        <a:pt x="331977" y="768394"/>
                        <a:pt x="293078" y="634111"/>
                        <a:pt x="275493" y="580292"/>
                      </a:cubicBezTo>
                      <a:cubicBezTo>
                        <a:pt x="257908" y="526473"/>
                        <a:pt x="217410" y="475317"/>
                        <a:pt x="182774" y="423629"/>
                      </a:cubicBezTo>
                      <a:cubicBezTo>
                        <a:pt x="148138" y="371941"/>
                        <a:pt x="65011" y="272294"/>
                        <a:pt x="67675" y="270163"/>
                      </a:cubicBezTo>
                      <a:cubicBezTo>
                        <a:pt x="70339" y="268032"/>
                        <a:pt x="164657" y="400716"/>
                        <a:pt x="198760" y="410840"/>
                      </a:cubicBezTo>
                      <a:cubicBezTo>
                        <a:pt x="232863" y="420964"/>
                        <a:pt x="264836" y="396986"/>
                        <a:pt x="272296" y="330910"/>
                      </a:cubicBezTo>
                      <a:cubicBezTo>
                        <a:pt x="279756" y="264835"/>
                        <a:pt x="237660" y="28774"/>
                        <a:pt x="243521" y="14387"/>
                      </a:cubicBezTo>
                      <a:cubicBezTo>
                        <a:pt x="249382" y="0"/>
                        <a:pt x="279223" y="226468"/>
                        <a:pt x="307465" y="244585"/>
                      </a:cubicBezTo>
                      <a:cubicBezTo>
                        <a:pt x="335707" y="262702"/>
                        <a:pt x="410841" y="109237"/>
                        <a:pt x="412973" y="123092"/>
                      </a:cubicBezTo>
                      <a:cubicBezTo>
                        <a:pt x="415105" y="136947"/>
                        <a:pt x="336240" y="260039"/>
                        <a:pt x="320254" y="327713"/>
                      </a:cubicBezTo>
                      <a:cubicBezTo>
                        <a:pt x="304268" y="395387"/>
                        <a:pt x="289881" y="517414"/>
                        <a:pt x="317057" y="529137"/>
                      </a:cubicBezTo>
                      <a:cubicBezTo>
                        <a:pt x="344233" y="540860"/>
                        <a:pt x="480647" y="392722"/>
                        <a:pt x="483311" y="398051"/>
                      </a:cubicBezTo>
                      <a:cubicBezTo>
                        <a:pt x="485975" y="403380"/>
                        <a:pt x="360219" y="519545"/>
                        <a:pt x="333043" y="561109"/>
                      </a:cubicBezTo>
                      <a:cubicBezTo>
                        <a:pt x="305867" y="602673"/>
                        <a:pt x="318656" y="601074"/>
                        <a:pt x="320254" y="647433"/>
                      </a:cubicBezTo>
                      <a:cubicBezTo>
                        <a:pt x="321852" y="693792"/>
                        <a:pt x="350627" y="764131"/>
                        <a:pt x="342634" y="839265"/>
                      </a:cubicBezTo>
                      <a:cubicBezTo>
                        <a:pt x="334641" y="914399"/>
                        <a:pt x="262171" y="1129145"/>
                        <a:pt x="253112" y="1136605"/>
                      </a:cubicBezTo>
                      <a:close/>
                    </a:path>
                  </a:pathLst>
                </a:custGeom>
                <a:gradFill>
                  <a:gsLst>
                    <a:gs pos="9000">
                      <a:srgbClr val="336600"/>
                    </a:gs>
                    <a:gs pos="100000">
                      <a:srgbClr val="80AD1B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31" name="자유형 30"/>
                <p:cNvSpPr/>
                <p:nvPr/>
              </p:nvSpPr>
              <p:spPr>
                <a:xfrm>
                  <a:off x="8705983" y="5684627"/>
                  <a:ext cx="166788" cy="1422755"/>
                </a:xfrm>
                <a:custGeom>
                  <a:avLst/>
                  <a:gdLst>
                    <a:gd name="connsiteX0" fmla="*/ 35169 w 166788"/>
                    <a:gd name="connsiteY0" fmla="*/ 1377994 h 1422755"/>
                    <a:gd name="connsiteX1" fmla="*/ 127888 w 166788"/>
                    <a:gd name="connsiteY1" fmla="*/ 1035893 h 1422755"/>
                    <a:gd name="connsiteX2" fmla="*/ 131086 w 166788"/>
                    <a:gd name="connsiteY2" fmla="*/ 732159 h 1422755"/>
                    <a:gd name="connsiteX3" fmla="*/ 92719 w 166788"/>
                    <a:gd name="connsiteY3" fmla="*/ 521144 h 1422755"/>
                    <a:gd name="connsiteX4" fmla="*/ 105508 w 166788"/>
                    <a:gd name="connsiteY4" fmla="*/ 313325 h 1422755"/>
                    <a:gd name="connsiteX5" fmla="*/ 3197 w 166788"/>
                    <a:gd name="connsiteY5" fmla="*/ 15986 h 1422755"/>
                    <a:gd name="connsiteX6" fmla="*/ 124691 w 166788"/>
                    <a:gd name="connsiteY6" fmla="*/ 217409 h 1422755"/>
                    <a:gd name="connsiteX7" fmla="*/ 115100 w 166788"/>
                    <a:gd name="connsiteY7" fmla="*/ 514749 h 1422755"/>
                    <a:gd name="connsiteX8" fmla="*/ 163058 w 166788"/>
                    <a:gd name="connsiteY8" fmla="*/ 824878 h 1422755"/>
                    <a:gd name="connsiteX9" fmla="*/ 92719 w 166788"/>
                    <a:gd name="connsiteY9" fmla="*/ 1304458 h 1422755"/>
                    <a:gd name="connsiteX10" fmla="*/ 35169 w 166788"/>
                    <a:gd name="connsiteY10" fmla="*/ 1377994 h 1422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788" h="1422755">
                      <a:moveTo>
                        <a:pt x="35169" y="1377994"/>
                      </a:moveTo>
                      <a:cubicBezTo>
                        <a:pt x="41031" y="1333233"/>
                        <a:pt x="111902" y="1143532"/>
                        <a:pt x="127888" y="1035893"/>
                      </a:cubicBezTo>
                      <a:cubicBezTo>
                        <a:pt x="143874" y="928254"/>
                        <a:pt x="136947" y="817950"/>
                        <a:pt x="131086" y="732159"/>
                      </a:cubicBezTo>
                      <a:cubicBezTo>
                        <a:pt x="125225" y="646368"/>
                        <a:pt x="96982" y="590950"/>
                        <a:pt x="92719" y="521144"/>
                      </a:cubicBezTo>
                      <a:cubicBezTo>
                        <a:pt x="88456" y="451338"/>
                        <a:pt x="120428" y="397518"/>
                        <a:pt x="105508" y="313325"/>
                      </a:cubicBezTo>
                      <a:cubicBezTo>
                        <a:pt x="90588" y="229132"/>
                        <a:pt x="0" y="31972"/>
                        <a:pt x="3197" y="15986"/>
                      </a:cubicBezTo>
                      <a:cubicBezTo>
                        <a:pt x="6394" y="0"/>
                        <a:pt x="106041" y="134282"/>
                        <a:pt x="124691" y="217409"/>
                      </a:cubicBezTo>
                      <a:cubicBezTo>
                        <a:pt x="143341" y="300536"/>
                        <a:pt x="108706" y="413504"/>
                        <a:pt x="115100" y="514749"/>
                      </a:cubicBezTo>
                      <a:cubicBezTo>
                        <a:pt x="121494" y="615994"/>
                        <a:pt x="166788" y="693260"/>
                        <a:pt x="163058" y="824878"/>
                      </a:cubicBezTo>
                      <a:cubicBezTo>
                        <a:pt x="159328" y="956496"/>
                        <a:pt x="114567" y="1217068"/>
                        <a:pt x="92719" y="1304458"/>
                      </a:cubicBezTo>
                      <a:cubicBezTo>
                        <a:pt x="70871" y="1391848"/>
                        <a:pt x="29307" y="1422755"/>
                        <a:pt x="35169" y="1377994"/>
                      </a:cubicBezTo>
                      <a:close/>
                    </a:path>
                  </a:pathLst>
                </a:custGeom>
                <a:solidFill>
                  <a:srgbClr val="58771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</p:grpSp>
          <p:grpSp>
            <p:nvGrpSpPr>
              <p:cNvPr id="18" name="그룹 91"/>
              <p:cNvGrpSpPr/>
              <p:nvPr/>
            </p:nvGrpSpPr>
            <p:grpSpPr>
              <a:xfrm rot="1800000" flipH="1">
                <a:off x="7842688" y="4046959"/>
                <a:ext cx="533779" cy="973483"/>
                <a:chOff x="8436353" y="5585513"/>
                <a:chExt cx="834470" cy="1521869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4" name="자유형 23"/>
                <p:cNvSpPr/>
                <p:nvPr/>
              </p:nvSpPr>
              <p:spPr>
                <a:xfrm>
                  <a:off x="8436353" y="5585513"/>
                  <a:ext cx="834470" cy="1406770"/>
                </a:xfrm>
                <a:custGeom>
                  <a:avLst/>
                  <a:gdLst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15" fmla="*/ 263236 w 834470"/>
                    <a:gd name="connsiteY15" fmla="*/ 1371600 h 1406770"/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15" fmla="*/ 263236 w 834470"/>
                    <a:gd name="connsiteY15" fmla="*/ 1371600 h 140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4470" h="1406770">
                      <a:moveTo>
                        <a:pt x="263236" y="1371600"/>
                      </a:moveTo>
                      <a:cubicBezTo>
                        <a:pt x="171050" y="1227726"/>
                        <a:pt x="78864" y="1083852"/>
                        <a:pt x="39432" y="959161"/>
                      </a:cubicBezTo>
                      <a:cubicBezTo>
                        <a:pt x="0" y="834470"/>
                        <a:pt x="20249" y="707648"/>
                        <a:pt x="26643" y="623455"/>
                      </a:cubicBezTo>
                      <a:cubicBezTo>
                        <a:pt x="33037" y="539262"/>
                        <a:pt x="51687" y="506224"/>
                        <a:pt x="77798" y="454003"/>
                      </a:cubicBezTo>
                      <a:cubicBezTo>
                        <a:pt x="103909" y="401782"/>
                        <a:pt x="156663" y="352758"/>
                        <a:pt x="183306" y="310129"/>
                      </a:cubicBezTo>
                      <a:cubicBezTo>
                        <a:pt x="209949" y="267500"/>
                        <a:pt x="224336" y="237126"/>
                        <a:pt x="237658" y="198227"/>
                      </a:cubicBezTo>
                      <a:cubicBezTo>
                        <a:pt x="250980" y="159328"/>
                        <a:pt x="261637" y="109238"/>
                        <a:pt x="263236" y="76733"/>
                      </a:cubicBezTo>
                      <a:cubicBezTo>
                        <a:pt x="264835" y="44228"/>
                        <a:pt x="242454" y="0"/>
                        <a:pt x="247250" y="3197"/>
                      </a:cubicBezTo>
                      <a:cubicBezTo>
                        <a:pt x="252046" y="6394"/>
                        <a:pt x="257908" y="59681"/>
                        <a:pt x="292011" y="95916"/>
                      </a:cubicBezTo>
                      <a:cubicBezTo>
                        <a:pt x="326114" y="132151"/>
                        <a:pt x="388993" y="168386"/>
                        <a:pt x="451871" y="220607"/>
                      </a:cubicBezTo>
                      <a:cubicBezTo>
                        <a:pt x="514749" y="272828"/>
                        <a:pt x="609067" y="347962"/>
                        <a:pt x="669281" y="409242"/>
                      </a:cubicBezTo>
                      <a:cubicBezTo>
                        <a:pt x="729495" y="470522"/>
                        <a:pt x="791840" y="504626"/>
                        <a:pt x="813155" y="588286"/>
                      </a:cubicBezTo>
                      <a:cubicBezTo>
                        <a:pt x="834470" y="671946"/>
                        <a:pt x="832338" y="794505"/>
                        <a:pt x="797169" y="911203"/>
                      </a:cubicBezTo>
                      <a:cubicBezTo>
                        <a:pt x="762000" y="1027901"/>
                        <a:pt x="673010" y="1205879"/>
                        <a:pt x="602139" y="1288473"/>
                      </a:cubicBezTo>
                      <a:cubicBezTo>
                        <a:pt x="531268" y="1371068"/>
                        <a:pt x="371941" y="1406770"/>
                        <a:pt x="371941" y="1406770"/>
                      </a:cubicBezTo>
                      <a:lnTo>
                        <a:pt x="263236" y="137160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36600"/>
                    </a:gs>
                    <a:gs pos="100000">
                      <a:srgbClr val="9BD121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5" name="자유형 24"/>
                <p:cNvSpPr/>
                <p:nvPr/>
              </p:nvSpPr>
              <p:spPr>
                <a:xfrm>
                  <a:off x="8526940" y="5761359"/>
                  <a:ext cx="646368" cy="1136073"/>
                </a:xfrm>
                <a:custGeom>
                  <a:avLst/>
                  <a:gdLst>
                    <a:gd name="connsiteX0" fmla="*/ 338903 w 646368"/>
                    <a:gd name="connsiteY0" fmla="*/ 549919 h 1136073"/>
                    <a:gd name="connsiteX1" fmla="*/ 578694 w 646368"/>
                    <a:gd name="connsiteY1" fmla="*/ 326115 h 1136073"/>
                    <a:gd name="connsiteX2" fmla="*/ 393256 w 646368"/>
                    <a:gd name="connsiteY2" fmla="*/ 572300 h 1136073"/>
                    <a:gd name="connsiteX3" fmla="*/ 316523 w 646368"/>
                    <a:gd name="connsiteY3" fmla="*/ 687399 h 1136073"/>
                    <a:gd name="connsiteX4" fmla="*/ 642638 w 646368"/>
                    <a:gd name="connsiteY4" fmla="*/ 511553 h 1136073"/>
                    <a:gd name="connsiteX5" fmla="*/ 338903 w 646368"/>
                    <a:gd name="connsiteY5" fmla="*/ 764132 h 1136073"/>
                    <a:gd name="connsiteX6" fmla="*/ 636243 w 646368"/>
                    <a:gd name="connsiteY6" fmla="*/ 677807 h 1136073"/>
                    <a:gd name="connsiteX7" fmla="*/ 348495 w 646368"/>
                    <a:gd name="connsiteY7" fmla="*/ 847259 h 1136073"/>
                    <a:gd name="connsiteX8" fmla="*/ 610666 w 646368"/>
                    <a:gd name="connsiteY8" fmla="*/ 802498 h 1136073"/>
                    <a:gd name="connsiteX9" fmla="*/ 335706 w 646368"/>
                    <a:gd name="connsiteY9" fmla="*/ 930386 h 1136073"/>
                    <a:gd name="connsiteX10" fmla="*/ 268565 w 646368"/>
                    <a:gd name="connsiteY10" fmla="*/ 1131810 h 1136073"/>
                    <a:gd name="connsiteX11" fmla="*/ 281354 w 646368"/>
                    <a:gd name="connsiteY11" fmla="*/ 904809 h 1136073"/>
                    <a:gd name="connsiteX12" fmla="*/ 3197 w 646368"/>
                    <a:gd name="connsiteY12" fmla="*/ 639441 h 1136073"/>
                    <a:gd name="connsiteX13" fmla="*/ 262170 w 646368"/>
                    <a:gd name="connsiteY13" fmla="*/ 837668 h 1136073"/>
                    <a:gd name="connsiteX14" fmla="*/ 15986 w 646368"/>
                    <a:gd name="connsiteY14" fmla="*/ 501961 h 1136073"/>
                    <a:gd name="connsiteX15" fmla="*/ 294143 w 646368"/>
                    <a:gd name="connsiteY15" fmla="*/ 764132 h 1136073"/>
                    <a:gd name="connsiteX16" fmla="*/ 63944 w 646368"/>
                    <a:gd name="connsiteY16" fmla="*/ 287749 h 1136073"/>
                    <a:gd name="connsiteX17" fmla="*/ 268565 w 646368"/>
                    <a:gd name="connsiteY17" fmla="*/ 588286 h 1136073"/>
                    <a:gd name="connsiteX18" fmla="*/ 118296 w 646368"/>
                    <a:gd name="connsiteY18" fmla="*/ 159861 h 1136073"/>
                    <a:gd name="connsiteX19" fmla="*/ 265368 w 646368"/>
                    <a:gd name="connsiteY19" fmla="*/ 444412 h 1136073"/>
                    <a:gd name="connsiteX20" fmla="*/ 211015 w 646368"/>
                    <a:gd name="connsiteY20" fmla="*/ 9592 h 1136073"/>
                    <a:gd name="connsiteX21" fmla="*/ 303734 w 646368"/>
                    <a:gd name="connsiteY21" fmla="*/ 386862 h 1136073"/>
                    <a:gd name="connsiteX22" fmla="*/ 409242 w 646368"/>
                    <a:gd name="connsiteY22" fmla="*/ 150269 h 1136073"/>
                    <a:gd name="connsiteX23" fmla="*/ 335706 w 646368"/>
                    <a:gd name="connsiteY23" fmla="*/ 450806 h 1136073"/>
                    <a:gd name="connsiteX24" fmla="*/ 498763 w 646368"/>
                    <a:gd name="connsiteY24" fmla="*/ 242988 h 1136073"/>
                    <a:gd name="connsiteX25" fmla="*/ 338903 w 646368"/>
                    <a:gd name="connsiteY25" fmla="*/ 549919 h 11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46368" h="1136073">
                      <a:moveTo>
                        <a:pt x="338903" y="549919"/>
                      </a:moveTo>
                      <a:cubicBezTo>
                        <a:pt x="352225" y="563773"/>
                        <a:pt x="569635" y="322385"/>
                        <a:pt x="578694" y="326115"/>
                      </a:cubicBezTo>
                      <a:cubicBezTo>
                        <a:pt x="587753" y="329845"/>
                        <a:pt x="436951" y="512086"/>
                        <a:pt x="393256" y="572300"/>
                      </a:cubicBezTo>
                      <a:cubicBezTo>
                        <a:pt x="349561" y="632514"/>
                        <a:pt x="274959" y="697523"/>
                        <a:pt x="316523" y="687399"/>
                      </a:cubicBezTo>
                      <a:cubicBezTo>
                        <a:pt x="358087" y="677275"/>
                        <a:pt x="638908" y="498764"/>
                        <a:pt x="642638" y="511553"/>
                      </a:cubicBezTo>
                      <a:cubicBezTo>
                        <a:pt x="646368" y="524342"/>
                        <a:pt x="339969" y="736423"/>
                        <a:pt x="338903" y="764132"/>
                      </a:cubicBezTo>
                      <a:cubicBezTo>
                        <a:pt x="337837" y="791841"/>
                        <a:pt x="634644" y="663953"/>
                        <a:pt x="636243" y="677807"/>
                      </a:cubicBezTo>
                      <a:cubicBezTo>
                        <a:pt x="637842" y="691662"/>
                        <a:pt x="352758" y="826477"/>
                        <a:pt x="348495" y="847259"/>
                      </a:cubicBezTo>
                      <a:cubicBezTo>
                        <a:pt x="344232" y="868041"/>
                        <a:pt x="612797" y="788644"/>
                        <a:pt x="610666" y="802498"/>
                      </a:cubicBezTo>
                      <a:cubicBezTo>
                        <a:pt x="608535" y="816352"/>
                        <a:pt x="392723" y="875501"/>
                        <a:pt x="335706" y="930386"/>
                      </a:cubicBezTo>
                      <a:cubicBezTo>
                        <a:pt x="278689" y="985271"/>
                        <a:pt x="277624" y="1136073"/>
                        <a:pt x="268565" y="1131810"/>
                      </a:cubicBezTo>
                      <a:cubicBezTo>
                        <a:pt x="259506" y="1127547"/>
                        <a:pt x="325582" y="986870"/>
                        <a:pt x="281354" y="904809"/>
                      </a:cubicBezTo>
                      <a:cubicBezTo>
                        <a:pt x="237126" y="822748"/>
                        <a:pt x="6394" y="650631"/>
                        <a:pt x="3197" y="639441"/>
                      </a:cubicBezTo>
                      <a:cubicBezTo>
                        <a:pt x="0" y="628251"/>
                        <a:pt x="260039" y="860581"/>
                        <a:pt x="262170" y="837668"/>
                      </a:cubicBezTo>
                      <a:cubicBezTo>
                        <a:pt x="264302" y="814755"/>
                        <a:pt x="10657" y="514217"/>
                        <a:pt x="15986" y="501961"/>
                      </a:cubicBezTo>
                      <a:cubicBezTo>
                        <a:pt x="21315" y="489705"/>
                        <a:pt x="286150" y="799834"/>
                        <a:pt x="294143" y="764132"/>
                      </a:cubicBezTo>
                      <a:cubicBezTo>
                        <a:pt x="302136" y="728430"/>
                        <a:pt x="68207" y="317057"/>
                        <a:pt x="63944" y="287749"/>
                      </a:cubicBezTo>
                      <a:cubicBezTo>
                        <a:pt x="59681" y="258441"/>
                        <a:pt x="259506" y="609601"/>
                        <a:pt x="268565" y="588286"/>
                      </a:cubicBezTo>
                      <a:cubicBezTo>
                        <a:pt x="277624" y="566971"/>
                        <a:pt x="118829" y="183840"/>
                        <a:pt x="118296" y="159861"/>
                      </a:cubicBezTo>
                      <a:cubicBezTo>
                        <a:pt x="117763" y="135882"/>
                        <a:pt x="249915" y="469457"/>
                        <a:pt x="265368" y="444412"/>
                      </a:cubicBezTo>
                      <a:cubicBezTo>
                        <a:pt x="280821" y="419367"/>
                        <a:pt x="204621" y="19184"/>
                        <a:pt x="211015" y="9592"/>
                      </a:cubicBezTo>
                      <a:cubicBezTo>
                        <a:pt x="217409" y="0"/>
                        <a:pt x="270696" y="363416"/>
                        <a:pt x="303734" y="386862"/>
                      </a:cubicBezTo>
                      <a:cubicBezTo>
                        <a:pt x="336772" y="410308"/>
                        <a:pt x="403913" y="139612"/>
                        <a:pt x="409242" y="150269"/>
                      </a:cubicBezTo>
                      <a:cubicBezTo>
                        <a:pt x="414571" y="160926"/>
                        <a:pt x="320786" y="435353"/>
                        <a:pt x="335706" y="450806"/>
                      </a:cubicBezTo>
                      <a:cubicBezTo>
                        <a:pt x="350626" y="466259"/>
                        <a:pt x="499296" y="227002"/>
                        <a:pt x="498763" y="242988"/>
                      </a:cubicBezTo>
                      <a:cubicBezTo>
                        <a:pt x="498230" y="258974"/>
                        <a:pt x="325581" y="536065"/>
                        <a:pt x="338903" y="549919"/>
                      </a:cubicBezTo>
                      <a:close/>
                    </a:path>
                  </a:pathLst>
                </a:custGeom>
                <a:gradFill>
                  <a:gsLst>
                    <a:gs pos="9000">
                      <a:schemeClr val="bg1">
                        <a:alpha val="36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6" name="자유형 25"/>
                <p:cNvSpPr/>
                <p:nvPr/>
              </p:nvSpPr>
              <p:spPr>
                <a:xfrm>
                  <a:off x="8535998" y="5801325"/>
                  <a:ext cx="485975" cy="1144065"/>
                </a:xfrm>
                <a:custGeom>
                  <a:avLst/>
                  <a:gdLst>
                    <a:gd name="connsiteX0" fmla="*/ 253112 w 485975"/>
                    <a:gd name="connsiteY0" fmla="*/ 1136605 h 1144065"/>
                    <a:gd name="connsiteX1" fmla="*/ 288282 w 485975"/>
                    <a:gd name="connsiteY1" fmla="*/ 884026 h 1144065"/>
                    <a:gd name="connsiteX2" fmla="*/ 208352 w 485975"/>
                    <a:gd name="connsiteY2" fmla="*/ 688997 h 1144065"/>
                    <a:gd name="connsiteX3" fmla="*/ 13322 w 485975"/>
                    <a:gd name="connsiteY3" fmla="*/ 449206 h 1144065"/>
                    <a:gd name="connsiteX4" fmla="*/ 288282 w 485975"/>
                    <a:gd name="connsiteY4" fmla="*/ 746546 h 1144065"/>
                    <a:gd name="connsiteX5" fmla="*/ 275493 w 485975"/>
                    <a:gd name="connsiteY5" fmla="*/ 580292 h 1144065"/>
                    <a:gd name="connsiteX6" fmla="*/ 182774 w 485975"/>
                    <a:gd name="connsiteY6" fmla="*/ 423629 h 1144065"/>
                    <a:gd name="connsiteX7" fmla="*/ 67675 w 485975"/>
                    <a:gd name="connsiteY7" fmla="*/ 270163 h 1144065"/>
                    <a:gd name="connsiteX8" fmla="*/ 198760 w 485975"/>
                    <a:gd name="connsiteY8" fmla="*/ 410840 h 1144065"/>
                    <a:gd name="connsiteX9" fmla="*/ 272296 w 485975"/>
                    <a:gd name="connsiteY9" fmla="*/ 330910 h 1144065"/>
                    <a:gd name="connsiteX10" fmla="*/ 243521 w 485975"/>
                    <a:gd name="connsiteY10" fmla="*/ 14387 h 1144065"/>
                    <a:gd name="connsiteX11" fmla="*/ 307465 w 485975"/>
                    <a:gd name="connsiteY11" fmla="*/ 244585 h 1144065"/>
                    <a:gd name="connsiteX12" fmla="*/ 412973 w 485975"/>
                    <a:gd name="connsiteY12" fmla="*/ 123092 h 1144065"/>
                    <a:gd name="connsiteX13" fmla="*/ 320254 w 485975"/>
                    <a:gd name="connsiteY13" fmla="*/ 327713 h 1144065"/>
                    <a:gd name="connsiteX14" fmla="*/ 317057 w 485975"/>
                    <a:gd name="connsiteY14" fmla="*/ 529137 h 1144065"/>
                    <a:gd name="connsiteX15" fmla="*/ 483311 w 485975"/>
                    <a:gd name="connsiteY15" fmla="*/ 398051 h 1144065"/>
                    <a:gd name="connsiteX16" fmla="*/ 333043 w 485975"/>
                    <a:gd name="connsiteY16" fmla="*/ 561109 h 1144065"/>
                    <a:gd name="connsiteX17" fmla="*/ 320254 w 485975"/>
                    <a:gd name="connsiteY17" fmla="*/ 647433 h 1144065"/>
                    <a:gd name="connsiteX18" fmla="*/ 342634 w 485975"/>
                    <a:gd name="connsiteY18" fmla="*/ 839265 h 1144065"/>
                    <a:gd name="connsiteX19" fmla="*/ 253112 w 485975"/>
                    <a:gd name="connsiteY19" fmla="*/ 1136605 h 1144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5975" h="1144065">
                      <a:moveTo>
                        <a:pt x="253112" y="1136605"/>
                      </a:moveTo>
                      <a:cubicBezTo>
                        <a:pt x="244053" y="1144065"/>
                        <a:pt x="295742" y="958627"/>
                        <a:pt x="288282" y="884026"/>
                      </a:cubicBezTo>
                      <a:cubicBezTo>
                        <a:pt x="280822" y="809425"/>
                        <a:pt x="254179" y="761467"/>
                        <a:pt x="208352" y="688997"/>
                      </a:cubicBezTo>
                      <a:cubicBezTo>
                        <a:pt x="162525" y="616527"/>
                        <a:pt x="0" y="439615"/>
                        <a:pt x="13322" y="449206"/>
                      </a:cubicBezTo>
                      <a:cubicBezTo>
                        <a:pt x="26644" y="458797"/>
                        <a:pt x="244587" y="724698"/>
                        <a:pt x="288282" y="746546"/>
                      </a:cubicBezTo>
                      <a:cubicBezTo>
                        <a:pt x="331977" y="768394"/>
                        <a:pt x="293078" y="634111"/>
                        <a:pt x="275493" y="580292"/>
                      </a:cubicBezTo>
                      <a:cubicBezTo>
                        <a:pt x="257908" y="526473"/>
                        <a:pt x="217410" y="475317"/>
                        <a:pt x="182774" y="423629"/>
                      </a:cubicBezTo>
                      <a:cubicBezTo>
                        <a:pt x="148138" y="371941"/>
                        <a:pt x="65011" y="272294"/>
                        <a:pt x="67675" y="270163"/>
                      </a:cubicBezTo>
                      <a:cubicBezTo>
                        <a:pt x="70339" y="268032"/>
                        <a:pt x="164657" y="400716"/>
                        <a:pt x="198760" y="410840"/>
                      </a:cubicBezTo>
                      <a:cubicBezTo>
                        <a:pt x="232863" y="420964"/>
                        <a:pt x="264836" y="396986"/>
                        <a:pt x="272296" y="330910"/>
                      </a:cubicBezTo>
                      <a:cubicBezTo>
                        <a:pt x="279756" y="264835"/>
                        <a:pt x="237660" y="28774"/>
                        <a:pt x="243521" y="14387"/>
                      </a:cubicBezTo>
                      <a:cubicBezTo>
                        <a:pt x="249382" y="0"/>
                        <a:pt x="279223" y="226468"/>
                        <a:pt x="307465" y="244585"/>
                      </a:cubicBezTo>
                      <a:cubicBezTo>
                        <a:pt x="335707" y="262702"/>
                        <a:pt x="410841" y="109237"/>
                        <a:pt x="412973" y="123092"/>
                      </a:cubicBezTo>
                      <a:cubicBezTo>
                        <a:pt x="415105" y="136947"/>
                        <a:pt x="336240" y="260039"/>
                        <a:pt x="320254" y="327713"/>
                      </a:cubicBezTo>
                      <a:cubicBezTo>
                        <a:pt x="304268" y="395387"/>
                        <a:pt x="289881" y="517414"/>
                        <a:pt x="317057" y="529137"/>
                      </a:cubicBezTo>
                      <a:cubicBezTo>
                        <a:pt x="344233" y="540860"/>
                        <a:pt x="480647" y="392722"/>
                        <a:pt x="483311" y="398051"/>
                      </a:cubicBezTo>
                      <a:cubicBezTo>
                        <a:pt x="485975" y="403380"/>
                        <a:pt x="360219" y="519545"/>
                        <a:pt x="333043" y="561109"/>
                      </a:cubicBezTo>
                      <a:cubicBezTo>
                        <a:pt x="305867" y="602673"/>
                        <a:pt x="318656" y="601074"/>
                        <a:pt x="320254" y="647433"/>
                      </a:cubicBezTo>
                      <a:cubicBezTo>
                        <a:pt x="321852" y="693792"/>
                        <a:pt x="350627" y="764131"/>
                        <a:pt x="342634" y="839265"/>
                      </a:cubicBezTo>
                      <a:cubicBezTo>
                        <a:pt x="334641" y="914399"/>
                        <a:pt x="262171" y="1129145"/>
                        <a:pt x="253112" y="1136605"/>
                      </a:cubicBezTo>
                      <a:close/>
                    </a:path>
                  </a:pathLst>
                </a:custGeom>
                <a:gradFill>
                  <a:gsLst>
                    <a:gs pos="9000">
                      <a:srgbClr val="336600"/>
                    </a:gs>
                    <a:gs pos="100000">
                      <a:srgbClr val="80AD1B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7" name="자유형 26"/>
                <p:cNvSpPr/>
                <p:nvPr/>
              </p:nvSpPr>
              <p:spPr>
                <a:xfrm>
                  <a:off x="8705983" y="5684627"/>
                  <a:ext cx="166788" cy="1422755"/>
                </a:xfrm>
                <a:custGeom>
                  <a:avLst/>
                  <a:gdLst>
                    <a:gd name="connsiteX0" fmla="*/ 35169 w 166788"/>
                    <a:gd name="connsiteY0" fmla="*/ 1377994 h 1422755"/>
                    <a:gd name="connsiteX1" fmla="*/ 127888 w 166788"/>
                    <a:gd name="connsiteY1" fmla="*/ 1035893 h 1422755"/>
                    <a:gd name="connsiteX2" fmla="*/ 131086 w 166788"/>
                    <a:gd name="connsiteY2" fmla="*/ 732159 h 1422755"/>
                    <a:gd name="connsiteX3" fmla="*/ 92719 w 166788"/>
                    <a:gd name="connsiteY3" fmla="*/ 521144 h 1422755"/>
                    <a:gd name="connsiteX4" fmla="*/ 105508 w 166788"/>
                    <a:gd name="connsiteY4" fmla="*/ 313325 h 1422755"/>
                    <a:gd name="connsiteX5" fmla="*/ 3197 w 166788"/>
                    <a:gd name="connsiteY5" fmla="*/ 15986 h 1422755"/>
                    <a:gd name="connsiteX6" fmla="*/ 124691 w 166788"/>
                    <a:gd name="connsiteY6" fmla="*/ 217409 h 1422755"/>
                    <a:gd name="connsiteX7" fmla="*/ 115100 w 166788"/>
                    <a:gd name="connsiteY7" fmla="*/ 514749 h 1422755"/>
                    <a:gd name="connsiteX8" fmla="*/ 163058 w 166788"/>
                    <a:gd name="connsiteY8" fmla="*/ 824878 h 1422755"/>
                    <a:gd name="connsiteX9" fmla="*/ 92719 w 166788"/>
                    <a:gd name="connsiteY9" fmla="*/ 1304458 h 1422755"/>
                    <a:gd name="connsiteX10" fmla="*/ 35169 w 166788"/>
                    <a:gd name="connsiteY10" fmla="*/ 1377994 h 1422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788" h="1422755">
                      <a:moveTo>
                        <a:pt x="35169" y="1377994"/>
                      </a:moveTo>
                      <a:cubicBezTo>
                        <a:pt x="41031" y="1333233"/>
                        <a:pt x="111902" y="1143532"/>
                        <a:pt x="127888" y="1035893"/>
                      </a:cubicBezTo>
                      <a:cubicBezTo>
                        <a:pt x="143874" y="928254"/>
                        <a:pt x="136947" y="817950"/>
                        <a:pt x="131086" y="732159"/>
                      </a:cubicBezTo>
                      <a:cubicBezTo>
                        <a:pt x="125225" y="646368"/>
                        <a:pt x="96982" y="590950"/>
                        <a:pt x="92719" y="521144"/>
                      </a:cubicBezTo>
                      <a:cubicBezTo>
                        <a:pt x="88456" y="451338"/>
                        <a:pt x="120428" y="397518"/>
                        <a:pt x="105508" y="313325"/>
                      </a:cubicBezTo>
                      <a:cubicBezTo>
                        <a:pt x="90588" y="229132"/>
                        <a:pt x="0" y="31972"/>
                        <a:pt x="3197" y="15986"/>
                      </a:cubicBezTo>
                      <a:cubicBezTo>
                        <a:pt x="6394" y="0"/>
                        <a:pt x="106041" y="134282"/>
                        <a:pt x="124691" y="217409"/>
                      </a:cubicBezTo>
                      <a:cubicBezTo>
                        <a:pt x="143341" y="300536"/>
                        <a:pt x="108706" y="413504"/>
                        <a:pt x="115100" y="514749"/>
                      </a:cubicBezTo>
                      <a:cubicBezTo>
                        <a:pt x="121494" y="615994"/>
                        <a:pt x="166788" y="693260"/>
                        <a:pt x="163058" y="824878"/>
                      </a:cubicBezTo>
                      <a:cubicBezTo>
                        <a:pt x="159328" y="956496"/>
                        <a:pt x="114567" y="1217068"/>
                        <a:pt x="92719" y="1304458"/>
                      </a:cubicBezTo>
                      <a:cubicBezTo>
                        <a:pt x="70871" y="1391848"/>
                        <a:pt x="29307" y="1422755"/>
                        <a:pt x="35169" y="1377994"/>
                      </a:cubicBezTo>
                      <a:close/>
                    </a:path>
                  </a:pathLst>
                </a:custGeom>
                <a:solidFill>
                  <a:srgbClr val="58771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</p:grpSp>
          <p:grpSp>
            <p:nvGrpSpPr>
              <p:cNvPr id="19" name="그룹 96"/>
              <p:cNvGrpSpPr/>
              <p:nvPr/>
            </p:nvGrpSpPr>
            <p:grpSpPr>
              <a:xfrm>
                <a:off x="7429151" y="3841679"/>
                <a:ext cx="622362" cy="1135036"/>
                <a:chOff x="8436353" y="5585513"/>
                <a:chExt cx="834470" cy="1521869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" name="자유형 19"/>
                <p:cNvSpPr/>
                <p:nvPr/>
              </p:nvSpPr>
              <p:spPr>
                <a:xfrm>
                  <a:off x="8436353" y="5585513"/>
                  <a:ext cx="834470" cy="1406770"/>
                </a:xfrm>
                <a:custGeom>
                  <a:avLst/>
                  <a:gdLst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15" fmla="*/ 263236 w 834470"/>
                    <a:gd name="connsiteY15" fmla="*/ 1371600 h 1406770"/>
                    <a:gd name="connsiteX0" fmla="*/ 263236 w 834470"/>
                    <a:gd name="connsiteY0" fmla="*/ 1371600 h 1406770"/>
                    <a:gd name="connsiteX1" fmla="*/ 39432 w 834470"/>
                    <a:gd name="connsiteY1" fmla="*/ 959161 h 1406770"/>
                    <a:gd name="connsiteX2" fmla="*/ 26643 w 834470"/>
                    <a:gd name="connsiteY2" fmla="*/ 623455 h 1406770"/>
                    <a:gd name="connsiteX3" fmla="*/ 77798 w 834470"/>
                    <a:gd name="connsiteY3" fmla="*/ 454003 h 1406770"/>
                    <a:gd name="connsiteX4" fmla="*/ 183306 w 834470"/>
                    <a:gd name="connsiteY4" fmla="*/ 310129 h 1406770"/>
                    <a:gd name="connsiteX5" fmla="*/ 237658 w 834470"/>
                    <a:gd name="connsiteY5" fmla="*/ 198227 h 1406770"/>
                    <a:gd name="connsiteX6" fmla="*/ 263236 w 834470"/>
                    <a:gd name="connsiteY6" fmla="*/ 76733 h 1406770"/>
                    <a:gd name="connsiteX7" fmla="*/ 247250 w 834470"/>
                    <a:gd name="connsiteY7" fmla="*/ 3197 h 1406770"/>
                    <a:gd name="connsiteX8" fmla="*/ 292011 w 834470"/>
                    <a:gd name="connsiteY8" fmla="*/ 95916 h 1406770"/>
                    <a:gd name="connsiteX9" fmla="*/ 451871 w 834470"/>
                    <a:gd name="connsiteY9" fmla="*/ 220607 h 1406770"/>
                    <a:gd name="connsiteX10" fmla="*/ 669281 w 834470"/>
                    <a:gd name="connsiteY10" fmla="*/ 409242 h 1406770"/>
                    <a:gd name="connsiteX11" fmla="*/ 813155 w 834470"/>
                    <a:gd name="connsiteY11" fmla="*/ 588286 h 1406770"/>
                    <a:gd name="connsiteX12" fmla="*/ 797169 w 834470"/>
                    <a:gd name="connsiteY12" fmla="*/ 911203 h 1406770"/>
                    <a:gd name="connsiteX13" fmla="*/ 602139 w 834470"/>
                    <a:gd name="connsiteY13" fmla="*/ 1288473 h 1406770"/>
                    <a:gd name="connsiteX14" fmla="*/ 371941 w 834470"/>
                    <a:gd name="connsiteY14" fmla="*/ 1406770 h 1406770"/>
                    <a:gd name="connsiteX15" fmla="*/ 263236 w 834470"/>
                    <a:gd name="connsiteY15" fmla="*/ 1371600 h 140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4470" h="1406770">
                      <a:moveTo>
                        <a:pt x="263236" y="1371600"/>
                      </a:moveTo>
                      <a:cubicBezTo>
                        <a:pt x="171050" y="1227726"/>
                        <a:pt x="78864" y="1083852"/>
                        <a:pt x="39432" y="959161"/>
                      </a:cubicBezTo>
                      <a:cubicBezTo>
                        <a:pt x="0" y="834470"/>
                        <a:pt x="20249" y="707648"/>
                        <a:pt x="26643" y="623455"/>
                      </a:cubicBezTo>
                      <a:cubicBezTo>
                        <a:pt x="33037" y="539262"/>
                        <a:pt x="51687" y="506224"/>
                        <a:pt x="77798" y="454003"/>
                      </a:cubicBezTo>
                      <a:cubicBezTo>
                        <a:pt x="103909" y="401782"/>
                        <a:pt x="156663" y="352758"/>
                        <a:pt x="183306" y="310129"/>
                      </a:cubicBezTo>
                      <a:cubicBezTo>
                        <a:pt x="209949" y="267500"/>
                        <a:pt x="224336" y="237126"/>
                        <a:pt x="237658" y="198227"/>
                      </a:cubicBezTo>
                      <a:cubicBezTo>
                        <a:pt x="250980" y="159328"/>
                        <a:pt x="261637" y="109238"/>
                        <a:pt x="263236" y="76733"/>
                      </a:cubicBezTo>
                      <a:cubicBezTo>
                        <a:pt x="264835" y="44228"/>
                        <a:pt x="242454" y="0"/>
                        <a:pt x="247250" y="3197"/>
                      </a:cubicBezTo>
                      <a:cubicBezTo>
                        <a:pt x="252046" y="6394"/>
                        <a:pt x="257908" y="59681"/>
                        <a:pt x="292011" y="95916"/>
                      </a:cubicBezTo>
                      <a:cubicBezTo>
                        <a:pt x="326114" y="132151"/>
                        <a:pt x="388993" y="168386"/>
                        <a:pt x="451871" y="220607"/>
                      </a:cubicBezTo>
                      <a:cubicBezTo>
                        <a:pt x="514749" y="272828"/>
                        <a:pt x="609067" y="347962"/>
                        <a:pt x="669281" y="409242"/>
                      </a:cubicBezTo>
                      <a:cubicBezTo>
                        <a:pt x="729495" y="470522"/>
                        <a:pt x="791840" y="504626"/>
                        <a:pt x="813155" y="588286"/>
                      </a:cubicBezTo>
                      <a:cubicBezTo>
                        <a:pt x="834470" y="671946"/>
                        <a:pt x="832338" y="794505"/>
                        <a:pt x="797169" y="911203"/>
                      </a:cubicBezTo>
                      <a:cubicBezTo>
                        <a:pt x="762000" y="1027901"/>
                        <a:pt x="673010" y="1205879"/>
                        <a:pt x="602139" y="1288473"/>
                      </a:cubicBezTo>
                      <a:cubicBezTo>
                        <a:pt x="531268" y="1371068"/>
                        <a:pt x="371941" y="1406770"/>
                        <a:pt x="371941" y="1406770"/>
                      </a:cubicBezTo>
                      <a:lnTo>
                        <a:pt x="263236" y="137160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36600"/>
                    </a:gs>
                    <a:gs pos="100000">
                      <a:srgbClr val="9BD121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1" name="자유형 20"/>
                <p:cNvSpPr/>
                <p:nvPr/>
              </p:nvSpPr>
              <p:spPr>
                <a:xfrm>
                  <a:off x="8526940" y="5761359"/>
                  <a:ext cx="646368" cy="1136073"/>
                </a:xfrm>
                <a:custGeom>
                  <a:avLst/>
                  <a:gdLst>
                    <a:gd name="connsiteX0" fmla="*/ 338903 w 646368"/>
                    <a:gd name="connsiteY0" fmla="*/ 549919 h 1136073"/>
                    <a:gd name="connsiteX1" fmla="*/ 578694 w 646368"/>
                    <a:gd name="connsiteY1" fmla="*/ 326115 h 1136073"/>
                    <a:gd name="connsiteX2" fmla="*/ 393256 w 646368"/>
                    <a:gd name="connsiteY2" fmla="*/ 572300 h 1136073"/>
                    <a:gd name="connsiteX3" fmla="*/ 316523 w 646368"/>
                    <a:gd name="connsiteY3" fmla="*/ 687399 h 1136073"/>
                    <a:gd name="connsiteX4" fmla="*/ 642638 w 646368"/>
                    <a:gd name="connsiteY4" fmla="*/ 511553 h 1136073"/>
                    <a:gd name="connsiteX5" fmla="*/ 338903 w 646368"/>
                    <a:gd name="connsiteY5" fmla="*/ 764132 h 1136073"/>
                    <a:gd name="connsiteX6" fmla="*/ 636243 w 646368"/>
                    <a:gd name="connsiteY6" fmla="*/ 677807 h 1136073"/>
                    <a:gd name="connsiteX7" fmla="*/ 348495 w 646368"/>
                    <a:gd name="connsiteY7" fmla="*/ 847259 h 1136073"/>
                    <a:gd name="connsiteX8" fmla="*/ 610666 w 646368"/>
                    <a:gd name="connsiteY8" fmla="*/ 802498 h 1136073"/>
                    <a:gd name="connsiteX9" fmla="*/ 335706 w 646368"/>
                    <a:gd name="connsiteY9" fmla="*/ 930386 h 1136073"/>
                    <a:gd name="connsiteX10" fmla="*/ 268565 w 646368"/>
                    <a:gd name="connsiteY10" fmla="*/ 1131810 h 1136073"/>
                    <a:gd name="connsiteX11" fmla="*/ 281354 w 646368"/>
                    <a:gd name="connsiteY11" fmla="*/ 904809 h 1136073"/>
                    <a:gd name="connsiteX12" fmla="*/ 3197 w 646368"/>
                    <a:gd name="connsiteY12" fmla="*/ 639441 h 1136073"/>
                    <a:gd name="connsiteX13" fmla="*/ 262170 w 646368"/>
                    <a:gd name="connsiteY13" fmla="*/ 837668 h 1136073"/>
                    <a:gd name="connsiteX14" fmla="*/ 15986 w 646368"/>
                    <a:gd name="connsiteY14" fmla="*/ 501961 h 1136073"/>
                    <a:gd name="connsiteX15" fmla="*/ 294143 w 646368"/>
                    <a:gd name="connsiteY15" fmla="*/ 764132 h 1136073"/>
                    <a:gd name="connsiteX16" fmla="*/ 63944 w 646368"/>
                    <a:gd name="connsiteY16" fmla="*/ 287749 h 1136073"/>
                    <a:gd name="connsiteX17" fmla="*/ 268565 w 646368"/>
                    <a:gd name="connsiteY17" fmla="*/ 588286 h 1136073"/>
                    <a:gd name="connsiteX18" fmla="*/ 118296 w 646368"/>
                    <a:gd name="connsiteY18" fmla="*/ 159861 h 1136073"/>
                    <a:gd name="connsiteX19" fmla="*/ 265368 w 646368"/>
                    <a:gd name="connsiteY19" fmla="*/ 444412 h 1136073"/>
                    <a:gd name="connsiteX20" fmla="*/ 211015 w 646368"/>
                    <a:gd name="connsiteY20" fmla="*/ 9592 h 1136073"/>
                    <a:gd name="connsiteX21" fmla="*/ 303734 w 646368"/>
                    <a:gd name="connsiteY21" fmla="*/ 386862 h 1136073"/>
                    <a:gd name="connsiteX22" fmla="*/ 409242 w 646368"/>
                    <a:gd name="connsiteY22" fmla="*/ 150269 h 1136073"/>
                    <a:gd name="connsiteX23" fmla="*/ 335706 w 646368"/>
                    <a:gd name="connsiteY23" fmla="*/ 450806 h 1136073"/>
                    <a:gd name="connsiteX24" fmla="*/ 498763 w 646368"/>
                    <a:gd name="connsiteY24" fmla="*/ 242988 h 1136073"/>
                    <a:gd name="connsiteX25" fmla="*/ 338903 w 646368"/>
                    <a:gd name="connsiteY25" fmla="*/ 549919 h 113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46368" h="1136073">
                      <a:moveTo>
                        <a:pt x="338903" y="549919"/>
                      </a:moveTo>
                      <a:cubicBezTo>
                        <a:pt x="352225" y="563773"/>
                        <a:pt x="569635" y="322385"/>
                        <a:pt x="578694" y="326115"/>
                      </a:cubicBezTo>
                      <a:cubicBezTo>
                        <a:pt x="587753" y="329845"/>
                        <a:pt x="436951" y="512086"/>
                        <a:pt x="393256" y="572300"/>
                      </a:cubicBezTo>
                      <a:cubicBezTo>
                        <a:pt x="349561" y="632514"/>
                        <a:pt x="274959" y="697523"/>
                        <a:pt x="316523" y="687399"/>
                      </a:cubicBezTo>
                      <a:cubicBezTo>
                        <a:pt x="358087" y="677275"/>
                        <a:pt x="638908" y="498764"/>
                        <a:pt x="642638" y="511553"/>
                      </a:cubicBezTo>
                      <a:cubicBezTo>
                        <a:pt x="646368" y="524342"/>
                        <a:pt x="339969" y="736423"/>
                        <a:pt x="338903" y="764132"/>
                      </a:cubicBezTo>
                      <a:cubicBezTo>
                        <a:pt x="337837" y="791841"/>
                        <a:pt x="634644" y="663953"/>
                        <a:pt x="636243" y="677807"/>
                      </a:cubicBezTo>
                      <a:cubicBezTo>
                        <a:pt x="637842" y="691662"/>
                        <a:pt x="352758" y="826477"/>
                        <a:pt x="348495" y="847259"/>
                      </a:cubicBezTo>
                      <a:cubicBezTo>
                        <a:pt x="344232" y="868041"/>
                        <a:pt x="612797" y="788644"/>
                        <a:pt x="610666" y="802498"/>
                      </a:cubicBezTo>
                      <a:cubicBezTo>
                        <a:pt x="608535" y="816352"/>
                        <a:pt x="392723" y="875501"/>
                        <a:pt x="335706" y="930386"/>
                      </a:cubicBezTo>
                      <a:cubicBezTo>
                        <a:pt x="278689" y="985271"/>
                        <a:pt x="277624" y="1136073"/>
                        <a:pt x="268565" y="1131810"/>
                      </a:cubicBezTo>
                      <a:cubicBezTo>
                        <a:pt x="259506" y="1127547"/>
                        <a:pt x="325582" y="986870"/>
                        <a:pt x="281354" y="904809"/>
                      </a:cubicBezTo>
                      <a:cubicBezTo>
                        <a:pt x="237126" y="822748"/>
                        <a:pt x="6394" y="650631"/>
                        <a:pt x="3197" y="639441"/>
                      </a:cubicBezTo>
                      <a:cubicBezTo>
                        <a:pt x="0" y="628251"/>
                        <a:pt x="260039" y="860581"/>
                        <a:pt x="262170" y="837668"/>
                      </a:cubicBezTo>
                      <a:cubicBezTo>
                        <a:pt x="264302" y="814755"/>
                        <a:pt x="10657" y="514217"/>
                        <a:pt x="15986" y="501961"/>
                      </a:cubicBezTo>
                      <a:cubicBezTo>
                        <a:pt x="21315" y="489705"/>
                        <a:pt x="286150" y="799834"/>
                        <a:pt x="294143" y="764132"/>
                      </a:cubicBezTo>
                      <a:cubicBezTo>
                        <a:pt x="302136" y="728430"/>
                        <a:pt x="68207" y="317057"/>
                        <a:pt x="63944" y="287749"/>
                      </a:cubicBezTo>
                      <a:cubicBezTo>
                        <a:pt x="59681" y="258441"/>
                        <a:pt x="259506" y="609601"/>
                        <a:pt x="268565" y="588286"/>
                      </a:cubicBezTo>
                      <a:cubicBezTo>
                        <a:pt x="277624" y="566971"/>
                        <a:pt x="118829" y="183840"/>
                        <a:pt x="118296" y="159861"/>
                      </a:cubicBezTo>
                      <a:cubicBezTo>
                        <a:pt x="117763" y="135882"/>
                        <a:pt x="249915" y="469457"/>
                        <a:pt x="265368" y="444412"/>
                      </a:cubicBezTo>
                      <a:cubicBezTo>
                        <a:pt x="280821" y="419367"/>
                        <a:pt x="204621" y="19184"/>
                        <a:pt x="211015" y="9592"/>
                      </a:cubicBezTo>
                      <a:cubicBezTo>
                        <a:pt x="217409" y="0"/>
                        <a:pt x="270696" y="363416"/>
                        <a:pt x="303734" y="386862"/>
                      </a:cubicBezTo>
                      <a:cubicBezTo>
                        <a:pt x="336772" y="410308"/>
                        <a:pt x="403913" y="139612"/>
                        <a:pt x="409242" y="150269"/>
                      </a:cubicBezTo>
                      <a:cubicBezTo>
                        <a:pt x="414571" y="160926"/>
                        <a:pt x="320786" y="435353"/>
                        <a:pt x="335706" y="450806"/>
                      </a:cubicBezTo>
                      <a:cubicBezTo>
                        <a:pt x="350626" y="466259"/>
                        <a:pt x="499296" y="227002"/>
                        <a:pt x="498763" y="242988"/>
                      </a:cubicBezTo>
                      <a:cubicBezTo>
                        <a:pt x="498230" y="258974"/>
                        <a:pt x="325581" y="536065"/>
                        <a:pt x="338903" y="549919"/>
                      </a:cubicBezTo>
                      <a:close/>
                    </a:path>
                  </a:pathLst>
                </a:custGeom>
                <a:gradFill>
                  <a:gsLst>
                    <a:gs pos="9000">
                      <a:schemeClr val="bg1">
                        <a:alpha val="36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2" name="자유형 21"/>
                <p:cNvSpPr/>
                <p:nvPr/>
              </p:nvSpPr>
              <p:spPr>
                <a:xfrm>
                  <a:off x="8535998" y="5801325"/>
                  <a:ext cx="485975" cy="1144065"/>
                </a:xfrm>
                <a:custGeom>
                  <a:avLst/>
                  <a:gdLst>
                    <a:gd name="connsiteX0" fmla="*/ 253112 w 485975"/>
                    <a:gd name="connsiteY0" fmla="*/ 1136605 h 1144065"/>
                    <a:gd name="connsiteX1" fmla="*/ 288282 w 485975"/>
                    <a:gd name="connsiteY1" fmla="*/ 884026 h 1144065"/>
                    <a:gd name="connsiteX2" fmla="*/ 208352 w 485975"/>
                    <a:gd name="connsiteY2" fmla="*/ 688997 h 1144065"/>
                    <a:gd name="connsiteX3" fmla="*/ 13322 w 485975"/>
                    <a:gd name="connsiteY3" fmla="*/ 449206 h 1144065"/>
                    <a:gd name="connsiteX4" fmla="*/ 288282 w 485975"/>
                    <a:gd name="connsiteY4" fmla="*/ 746546 h 1144065"/>
                    <a:gd name="connsiteX5" fmla="*/ 275493 w 485975"/>
                    <a:gd name="connsiteY5" fmla="*/ 580292 h 1144065"/>
                    <a:gd name="connsiteX6" fmla="*/ 182774 w 485975"/>
                    <a:gd name="connsiteY6" fmla="*/ 423629 h 1144065"/>
                    <a:gd name="connsiteX7" fmla="*/ 67675 w 485975"/>
                    <a:gd name="connsiteY7" fmla="*/ 270163 h 1144065"/>
                    <a:gd name="connsiteX8" fmla="*/ 198760 w 485975"/>
                    <a:gd name="connsiteY8" fmla="*/ 410840 h 1144065"/>
                    <a:gd name="connsiteX9" fmla="*/ 272296 w 485975"/>
                    <a:gd name="connsiteY9" fmla="*/ 330910 h 1144065"/>
                    <a:gd name="connsiteX10" fmla="*/ 243521 w 485975"/>
                    <a:gd name="connsiteY10" fmla="*/ 14387 h 1144065"/>
                    <a:gd name="connsiteX11" fmla="*/ 307465 w 485975"/>
                    <a:gd name="connsiteY11" fmla="*/ 244585 h 1144065"/>
                    <a:gd name="connsiteX12" fmla="*/ 412973 w 485975"/>
                    <a:gd name="connsiteY12" fmla="*/ 123092 h 1144065"/>
                    <a:gd name="connsiteX13" fmla="*/ 320254 w 485975"/>
                    <a:gd name="connsiteY13" fmla="*/ 327713 h 1144065"/>
                    <a:gd name="connsiteX14" fmla="*/ 317057 w 485975"/>
                    <a:gd name="connsiteY14" fmla="*/ 529137 h 1144065"/>
                    <a:gd name="connsiteX15" fmla="*/ 483311 w 485975"/>
                    <a:gd name="connsiteY15" fmla="*/ 398051 h 1144065"/>
                    <a:gd name="connsiteX16" fmla="*/ 333043 w 485975"/>
                    <a:gd name="connsiteY16" fmla="*/ 561109 h 1144065"/>
                    <a:gd name="connsiteX17" fmla="*/ 320254 w 485975"/>
                    <a:gd name="connsiteY17" fmla="*/ 647433 h 1144065"/>
                    <a:gd name="connsiteX18" fmla="*/ 342634 w 485975"/>
                    <a:gd name="connsiteY18" fmla="*/ 839265 h 1144065"/>
                    <a:gd name="connsiteX19" fmla="*/ 253112 w 485975"/>
                    <a:gd name="connsiteY19" fmla="*/ 1136605 h 1144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5975" h="1144065">
                      <a:moveTo>
                        <a:pt x="253112" y="1136605"/>
                      </a:moveTo>
                      <a:cubicBezTo>
                        <a:pt x="244053" y="1144065"/>
                        <a:pt x="295742" y="958627"/>
                        <a:pt x="288282" y="884026"/>
                      </a:cubicBezTo>
                      <a:cubicBezTo>
                        <a:pt x="280822" y="809425"/>
                        <a:pt x="254179" y="761467"/>
                        <a:pt x="208352" y="688997"/>
                      </a:cubicBezTo>
                      <a:cubicBezTo>
                        <a:pt x="162525" y="616527"/>
                        <a:pt x="0" y="439615"/>
                        <a:pt x="13322" y="449206"/>
                      </a:cubicBezTo>
                      <a:cubicBezTo>
                        <a:pt x="26644" y="458797"/>
                        <a:pt x="244587" y="724698"/>
                        <a:pt x="288282" y="746546"/>
                      </a:cubicBezTo>
                      <a:cubicBezTo>
                        <a:pt x="331977" y="768394"/>
                        <a:pt x="293078" y="634111"/>
                        <a:pt x="275493" y="580292"/>
                      </a:cubicBezTo>
                      <a:cubicBezTo>
                        <a:pt x="257908" y="526473"/>
                        <a:pt x="217410" y="475317"/>
                        <a:pt x="182774" y="423629"/>
                      </a:cubicBezTo>
                      <a:cubicBezTo>
                        <a:pt x="148138" y="371941"/>
                        <a:pt x="65011" y="272294"/>
                        <a:pt x="67675" y="270163"/>
                      </a:cubicBezTo>
                      <a:cubicBezTo>
                        <a:pt x="70339" y="268032"/>
                        <a:pt x="164657" y="400716"/>
                        <a:pt x="198760" y="410840"/>
                      </a:cubicBezTo>
                      <a:cubicBezTo>
                        <a:pt x="232863" y="420964"/>
                        <a:pt x="264836" y="396986"/>
                        <a:pt x="272296" y="330910"/>
                      </a:cubicBezTo>
                      <a:cubicBezTo>
                        <a:pt x="279756" y="264835"/>
                        <a:pt x="237660" y="28774"/>
                        <a:pt x="243521" y="14387"/>
                      </a:cubicBezTo>
                      <a:cubicBezTo>
                        <a:pt x="249382" y="0"/>
                        <a:pt x="279223" y="226468"/>
                        <a:pt x="307465" y="244585"/>
                      </a:cubicBezTo>
                      <a:cubicBezTo>
                        <a:pt x="335707" y="262702"/>
                        <a:pt x="410841" y="109237"/>
                        <a:pt x="412973" y="123092"/>
                      </a:cubicBezTo>
                      <a:cubicBezTo>
                        <a:pt x="415105" y="136947"/>
                        <a:pt x="336240" y="260039"/>
                        <a:pt x="320254" y="327713"/>
                      </a:cubicBezTo>
                      <a:cubicBezTo>
                        <a:pt x="304268" y="395387"/>
                        <a:pt x="289881" y="517414"/>
                        <a:pt x="317057" y="529137"/>
                      </a:cubicBezTo>
                      <a:cubicBezTo>
                        <a:pt x="344233" y="540860"/>
                        <a:pt x="480647" y="392722"/>
                        <a:pt x="483311" y="398051"/>
                      </a:cubicBezTo>
                      <a:cubicBezTo>
                        <a:pt x="485975" y="403380"/>
                        <a:pt x="360219" y="519545"/>
                        <a:pt x="333043" y="561109"/>
                      </a:cubicBezTo>
                      <a:cubicBezTo>
                        <a:pt x="305867" y="602673"/>
                        <a:pt x="318656" y="601074"/>
                        <a:pt x="320254" y="647433"/>
                      </a:cubicBezTo>
                      <a:cubicBezTo>
                        <a:pt x="321852" y="693792"/>
                        <a:pt x="350627" y="764131"/>
                        <a:pt x="342634" y="839265"/>
                      </a:cubicBezTo>
                      <a:cubicBezTo>
                        <a:pt x="334641" y="914399"/>
                        <a:pt x="262171" y="1129145"/>
                        <a:pt x="253112" y="1136605"/>
                      </a:cubicBezTo>
                      <a:close/>
                    </a:path>
                  </a:pathLst>
                </a:custGeom>
                <a:gradFill>
                  <a:gsLst>
                    <a:gs pos="9000">
                      <a:srgbClr val="336600"/>
                    </a:gs>
                    <a:gs pos="100000">
                      <a:srgbClr val="80AD1B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23" name="자유형 22"/>
                <p:cNvSpPr/>
                <p:nvPr/>
              </p:nvSpPr>
              <p:spPr>
                <a:xfrm>
                  <a:off x="8705983" y="5684627"/>
                  <a:ext cx="166788" cy="1422755"/>
                </a:xfrm>
                <a:custGeom>
                  <a:avLst/>
                  <a:gdLst>
                    <a:gd name="connsiteX0" fmla="*/ 35169 w 166788"/>
                    <a:gd name="connsiteY0" fmla="*/ 1377994 h 1422755"/>
                    <a:gd name="connsiteX1" fmla="*/ 127888 w 166788"/>
                    <a:gd name="connsiteY1" fmla="*/ 1035893 h 1422755"/>
                    <a:gd name="connsiteX2" fmla="*/ 131086 w 166788"/>
                    <a:gd name="connsiteY2" fmla="*/ 732159 h 1422755"/>
                    <a:gd name="connsiteX3" fmla="*/ 92719 w 166788"/>
                    <a:gd name="connsiteY3" fmla="*/ 521144 h 1422755"/>
                    <a:gd name="connsiteX4" fmla="*/ 105508 w 166788"/>
                    <a:gd name="connsiteY4" fmla="*/ 313325 h 1422755"/>
                    <a:gd name="connsiteX5" fmla="*/ 3197 w 166788"/>
                    <a:gd name="connsiteY5" fmla="*/ 15986 h 1422755"/>
                    <a:gd name="connsiteX6" fmla="*/ 124691 w 166788"/>
                    <a:gd name="connsiteY6" fmla="*/ 217409 h 1422755"/>
                    <a:gd name="connsiteX7" fmla="*/ 115100 w 166788"/>
                    <a:gd name="connsiteY7" fmla="*/ 514749 h 1422755"/>
                    <a:gd name="connsiteX8" fmla="*/ 163058 w 166788"/>
                    <a:gd name="connsiteY8" fmla="*/ 824878 h 1422755"/>
                    <a:gd name="connsiteX9" fmla="*/ 92719 w 166788"/>
                    <a:gd name="connsiteY9" fmla="*/ 1304458 h 1422755"/>
                    <a:gd name="connsiteX10" fmla="*/ 35169 w 166788"/>
                    <a:gd name="connsiteY10" fmla="*/ 1377994 h 1422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788" h="1422755">
                      <a:moveTo>
                        <a:pt x="35169" y="1377994"/>
                      </a:moveTo>
                      <a:cubicBezTo>
                        <a:pt x="41031" y="1333233"/>
                        <a:pt x="111902" y="1143532"/>
                        <a:pt x="127888" y="1035893"/>
                      </a:cubicBezTo>
                      <a:cubicBezTo>
                        <a:pt x="143874" y="928254"/>
                        <a:pt x="136947" y="817950"/>
                        <a:pt x="131086" y="732159"/>
                      </a:cubicBezTo>
                      <a:cubicBezTo>
                        <a:pt x="125225" y="646368"/>
                        <a:pt x="96982" y="590950"/>
                        <a:pt x="92719" y="521144"/>
                      </a:cubicBezTo>
                      <a:cubicBezTo>
                        <a:pt x="88456" y="451338"/>
                        <a:pt x="120428" y="397518"/>
                        <a:pt x="105508" y="313325"/>
                      </a:cubicBezTo>
                      <a:cubicBezTo>
                        <a:pt x="90588" y="229132"/>
                        <a:pt x="0" y="31972"/>
                        <a:pt x="3197" y="15986"/>
                      </a:cubicBezTo>
                      <a:cubicBezTo>
                        <a:pt x="6394" y="0"/>
                        <a:pt x="106041" y="134282"/>
                        <a:pt x="124691" y="217409"/>
                      </a:cubicBezTo>
                      <a:cubicBezTo>
                        <a:pt x="143341" y="300536"/>
                        <a:pt x="108706" y="413504"/>
                        <a:pt x="115100" y="514749"/>
                      </a:cubicBezTo>
                      <a:cubicBezTo>
                        <a:pt x="121494" y="615994"/>
                        <a:pt x="166788" y="693260"/>
                        <a:pt x="163058" y="824878"/>
                      </a:cubicBezTo>
                      <a:cubicBezTo>
                        <a:pt x="159328" y="956496"/>
                        <a:pt x="114567" y="1217068"/>
                        <a:pt x="92719" y="1304458"/>
                      </a:cubicBezTo>
                      <a:cubicBezTo>
                        <a:pt x="70871" y="1391848"/>
                        <a:pt x="29307" y="1422755"/>
                        <a:pt x="35169" y="1377994"/>
                      </a:cubicBezTo>
                      <a:close/>
                    </a:path>
                  </a:pathLst>
                </a:custGeom>
                <a:solidFill>
                  <a:srgbClr val="58771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</p:grpSp>
        </p:grpSp>
        <p:sp>
          <p:nvSpPr>
            <p:cNvPr id="16" name="TextBox 57"/>
            <p:cNvSpPr txBox="1">
              <a:spLocks noChangeArrowheads="1"/>
            </p:cNvSpPr>
            <p:nvPr/>
          </p:nvSpPr>
          <p:spPr bwMode="auto">
            <a:xfrm>
              <a:off x="-2575844" y="879535"/>
              <a:ext cx="995032" cy="45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2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  <a:cs typeface="Arial" charset="0"/>
                </a:rPr>
                <a:t>역할</a:t>
              </a:r>
              <a:endParaRPr kumimoji="0" lang="en-US" altLang="ko-KR" sz="12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 charset="0"/>
              </a:endParaRPr>
            </a:p>
          </p:txBody>
        </p:sp>
      </p:grp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79" y="945855"/>
            <a:ext cx="1860252" cy="29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59" y="111671"/>
            <a:ext cx="8552647" cy="480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40135" y="1663721"/>
            <a:ext cx="810832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한국학술진흥재단</a:t>
            </a:r>
            <a:r>
              <a:rPr lang="en-US" altLang="ko-KR" sz="1400" dirty="0"/>
              <a:t>(KRF) + </a:t>
            </a:r>
            <a:r>
              <a:rPr lang="ko-KR" altLang="en-US" sz="1400" dirty="0"/>
              <a:t>한국과학재단</a:t>
            </a:r>
            <a:r>
              <a:rPr lang="en-US" altLang="ko-KR" sz="1400" dirty="0"/>
              <a:t>(KOSEF) + </a:t>
            </a:r>
            <a:r>
              <a:rPr lang="ko-KR" altLang="en-US" sz="1400" dirty="0"/>
              <a:t>국제과학기술협력재단</a:t>
            </a:r>
            <a:r>
              <a:rPr lang="en-US" altLang="ko-KR" sz="1400" dirty="0"/>
              <a:t>(KICOS) </a:t>
            </a:r>
            <a:r>
              <a:rPr lang="ko-KR" altLang="en-US" sz="1400" dirty="0"/>
              <a:t>통합 </a:t>
            </a:r>
            <a:r>
              <a:rPr lang="ko-KR" altLang="en-US" sz="1400" dirty="0" smtClean="0"/>
              <a:t>출범</a:t>
            </a:r>
            <a:endParaRPr lang="ko-KR" altLang="en-US" sz="1400" dirty="0"/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-2-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04129" y="2422997"/>
            <a:ext cx="7980835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학생들에게 스크린 화면에 비친 피카소의 그림을 설명</a:t>
            </a:r>
            <a:endParaRPr lang="en-US" altLang="ko-KR" sz="1400" dirty="0" smtClean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하지만 해당과목은 미술이 아니라 바로 스페인어 수업</a:t>
            </a:r>
            <a:r>
              <a:rPr lang="en-US" altLang="ko-KR" sz="1400" dirty="0" smtClean="0">
                <a:latin typeface="+mn-ea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미술과 언어가 융합된 교육프로그램을 개발하여 적용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스페인 언어와 문화예술을 동시에 학습</a:t>
            </a:r>
            <a:endParaRPr lang="en-US" altLang="ko-KR" sz="1400" dirty="0" smtClean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역사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미술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언어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체육 등 각 과목을 단순히 배우는 대신 통합적으로 학습할 수 있도록 교육프로그램 개발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즉 통합적 교육이야 말로 학습자의 창의력을 높일 수 있는 미래형 교육프로그램</a:t>
            </a:r>
            <a:endParaRPr lang="ko-KR" altLang="en-US" sz="140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92076" y="4414480"/>
            <a:ext cx="799288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과학수업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선생이 </a:t>
            </a:r>
            <a:r>
              <a:rPr lang="en-US" altLang="ko-KR" sz="1400" dirty="0" smtClean="0">
                <a:latin typeface="+mn-ea"/>
              </a:rPr>
              <a:t>2</a:t>
            </a:r>
            <a:r>
              <a:rPr lang="ko-KR" altLang="en-US" sz="1400" dirty="0" smtClean="0">
                <a:latin typeface="+mn-ea"/>
              </a:rPr>
              <a:t>명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현직 예술가인 외부강사가 과학수업을 진행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빛의 현상을 이해하고 빛의 이론을 실생활에 적용하는 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학생들에게 빛과 사물이 어떠한 관계를 갖는지 자신의 작품을 통해 설명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빛의 이론을 배우는 것은 과학과목에 속하며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사진을 찍는 것은 예술과목에 속함</a:t>
            </a:r>
            <a:r>
              <a:rPr lang="en-US" altLang="ko-KR" sz="1400" dirty="0" smtClean="0">
                <a:latin typeface="+mn-ea"/>
              </a:rPr>
              <a:t>. </a:t>
            </a:r>
            <a:r>
              <a:rPr lang="ko-KR" altLang="en-US" sz="1400" dirty="0" smtClean="0">
                <a:latin typeface="+mn-ea"/>
              </a:rPr>
              <a:t>여러 교과목을 넘나드는 교육 프로젝트</a:t>
            </a:r>
            <a:endParaRPr lang="ko-KR" altLang="en-US" sz="1400" dirty="0"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1234" y="2229520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v"/>
            </a:pPr>
            <a:r>
              <a:rPr lang="ko-KR" altLang="en-US" sz="1400" b="1" dirty="0" smtClean="0">
                <a:latin typeface="+mn-ea"/>
              </a:rPr>
              <a:t>언어수업 </a:t>
            </a:r>
            <a:r>
              <a:rPr lang="en-US" altLang="ko-KR" sz="1400" b="1" dirty="0" smtClean="0">
                <a:latin typeface="+mn-ea"/>
              </a:rPr>
              <a:t>: </a:t>
            </a:r>
            <a:r>
              <a:rPr lang="ko-KR" altLang="en-US" sz="1400" b="1" dirty="0" smtClean="0">
                <a:latin typeface="+mn-ea"/>
              </a:rPr>
              <a:t>피카소 그림을 가지고 언어수업 진행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91344" y="4165724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v"/>
            </a:pPr>
            <a:r>
              <a:rPr lang="ko-KR" altLang="en-US" sz="1400" b="1" dirty="0" smtClean="0">
                <a:latin typeface="+mn-ea"/>
              </a:rPr>
              <a:t>과학수업 </a:t>
            </a:r>
            <a:r>
              <a:rPr lang="en-US" altLang="ko-KR" sz="1400" b="1" dirty="0" smtClean="0">
                <a:latin typeface="+mn-ea"/>
              </a:rPr>
              <a:t>: </a:t>
            </a:r>
            <a:r>
              <a:rPr lang="ko-KR" altLang="en-US" sz="1400" b="1" dirty="0" smtClean="0">
                <a:latin typeface="+mn-ea"/>
              </a:rPr>
              <a:t>현직 예술가가  과학수업 진행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3528" y="2107456"/>
            <a:ext cx="8568951" cy="408389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323528" y="951012"/>
            <a:ext cx="8568950" cy="10356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75125" y="963712"/>
            <a:ext cx="7056784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★ 미술</a:t>
            </a:r>
            <a:r>
              <a:rPr lang="en-US" altLang="ko-KR" sz="1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과학</a:t>
            </a:r>
            <a:r>
              <a:rPr lang="en-US" altLang="ko-KR" sz="1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언어를 함께 배우는 영국 아이들</a:t>
            </a:r>
            <a:endParaRPr lang="en-US" altLang="ko-KR" sz="15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56224" y="1260718"/>
            <a:ext cx="64087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영국의 창의력 연계프로그램 ‘</a:t>
            </a:r>
            <a:r>
              <a:rPr lang="en-US" altLang="ko-KR" sz="1400" dirty="0" smtClean="0"/>
              <a:t>Creative Partnership’</a:t>
            </a:r>
            <a:endParaRPr lang="ko-KR" altLang="en-US" sz="1400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 smtClean="0"/>
              <a:t>창조산업분야 투자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영국은 연간 </a:t>
            </a:r>
            <a:r>
              <a:rPr lang="en-US" altLang="ko-KR" sz="1400" dirty="0" smtClean="0"/>
              <a:t>GDP</a:t>
            </a:r>
            <a:r>
              <a:rPr lang="ko-KR" altLang="en-US" sz="1400" dirty="0" smtClean="0"/>
              <a:t>의 </a:t>
            </a:r>
            <a:r>
              <a:rPr lang="en-US" altLang="ko-KR" sz="1400" dirty="0" smtClean="0"/>
              <a:t>10% </a:t>
            </a:r>
            <a:r>
              <a:rPr lang="ko-KR" altLang="en-US" sz="1400" dirty="0" smtClean="0"/>
              <a:t>차지</a:t>
            </a:r>
            <a:endParaRPr lang="ko-KR" altLang="en-US" sz="1400" dirty="0"/>
          </a:p>
        </p:txBody>
      </p:sp>
      <p:sp>
        <p:nvSpPr>
          <p:cNvPr id="15" name="폭발 1 14"/>
          <p:cNvSpPr/>
          <p:nvPr/>
        </p:nvSpPr>
        <p:spPr>
          <a:xfrm>
            <a:off x="6943924" y="1125294"/>
            <a:ext cx="1741040" cy="1727642"/>
          </a:xfrm>
          <a:prstGeom prst="irregularSeal1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D96709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203473" y="1801624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영국 </a:t>
            </a:r>
            <a:r>
              <a:rPr lang="ko-KR" alt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사례</a:t>
            </a:r>
            <a:endParaRPr lang="ko-KR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-30-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09" y="3707479"/>
            <a:ext cx="8461450" cy="231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05" y="1415908"/>
            <a:ext cx="8483054" cy="237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88104" y="1946300"/>
            <a:ext cx="725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외국 투자 기업가들이 </a:t>
            </a:r>
            <a:r>
              <a:rPr lang="en-US" altLang="ko-KR" sz="1200" dirty="0" smtClean="0">
                <a:latin typeface="+mn-ea"/>
              </a:rPr>
              <a:t>“</a:t>
            </a:r>
            <a:r>
              <a:rPr lang="ko-KR" altLang="en-US" sz="1200" dirty="0" smtClean="0">
                <a:latin typeface="+mn-ea"/>
              </a:rPr>
              <a:t>한국에서 기업 활동하면서 숨이 막힐 지경</a:t>
            </a:r>
            <a:r>
              <a:rPr lang="en-US" altLang="ko-KR" sz="1200" dirty="0" smtClean="0">
                <a:latin typeface="+mn-ea"/>
              </a:rPr>
              <a:t>”</a:t>
            </a:r>
            <a:r>
              <a:rPr lang="ko-KR" altLang="en-US" sz="1200" dirty="0" smtClean="0">
                <a:latin typeface="+mn-ea"/>
              </a:rPr>
              <a:t>이라면서 투자 환경의 열악함과 기업활동의 어려움을 토로</a:t>
            </a:r>
            <a:endParaRPr lang="en-US" altLang="ko-KR" sz="1200" dirty="0" smtClean="0">
              <a:latin typeface="+mn-ea"/>
            </a:endParaRP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지나친 정부의 규제는 부정부패를 유발하기 쉽고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이는 비용상승으로 이어져 국제경쟁력을 약화시키고 수출을 어렵게 하며 우리경제에 타격을 주고 나아가 고용을 감소시킴</a:t>
            </a:r>
            <a:r>
              <a:rPr lang="en-US" altLang="ko-KR" sz="1200" dirty="0" smtClean="0">
                <a:latin typeface="+mn-ea"/>
              </a:rPr>
              <a:t>.</a:t>
            </a:r>
            <a:endParaRPr lang="ko-KR" altLang="en-US" sz="1350" dirty="0"/>
          </a:p>
        </p:txBody>
      </p:sp>
      <p:pic>
        <p:nvPicPr>
          <p:cNvPr id="6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9014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64734" y="874812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규제 풀어야 경제 풀린다</a:t>
            </a:r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김세영</a:t>
            </a:r>
            <a:r>
              <a:rPr lang="en-US" altLang="ko-KR" sz="1400" b="1" dirty="0" smtClean="0">
                <a:latin typeface="+mn-ea"/>
              </a:rPr>
              <a:t>. 2001, dongA.com)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14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20" y="378155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464734" y="3732755"/>
            <a:ext cx="84277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500" b="1" dirty="0" smtClean="0">
                <a:solidFill>
                  <a:srgbClr val="0000FF"/>
                </a:solidFill>
                <a:latin typeface="HY강B" pitchFamily="18" charset="-127"/>
                <a:ea typeface="HY강B" pitchFamily="18" charset="-127"/>
              </a:rPr>
              <a:t> 규제가 비용이다</a:t>
            </a:r>
            <a:r>
              <a:rPr lang="en-US" altLang="ko-KR" sz="1500" b="1" dirty="0" smtClean="0">
                <a:solidFill>
                  <a:srgbClr val="0000FF"/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500" b="1" dirty="0">
              <a:solidFill>
                <a:srgbClr val="0000FF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92944" y="3072368"/>
            <a:ext cx="8196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글로벌 사회에서 경제적 리더가 되기 위해서는 규제를 완화하여 경제적 원칙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규정을 글로벌화 할 필요가 있음</a:t>
            </a:r>
            <a:endParaRPr lang="ko-KR" altLang="en-US" sz="1350" dirty="0"/>
          </a:p>
        </p:txBody>
      </p:sp>
      <p:sp>
        <p:nvSpPr>
          <p:cNvPr id="21" name="직사각형 20"/>
          <p:cNvSpPr/>
          <p:nvPr/>
        </p:nvSpPr>
        <p:spPr>
          <a:xfrm>
            <a:off x="514152" y="4208388"/>
            <a:ext cx="6722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최근의 한 기업이 사람을 뽑는데 전체 모집인원의 </a:t>
            </a:r>
            <a:r>
              <a:rPr lang="en-US" altLang="ko-KR" sz="1200" dirty="0" smtClean="0">
                <a:latin typeface="+mn-ea"/>
              </a:rPr>
              <a:t>3</a:t>
            </a:r>
            <a:r>
              <a:rPr lang="ko-KR" altLang="en-US" sz="1200" dirty="0" smtClean="0">
                <a:latin typeface="+mn-ea"/>
              </a:rPr>
              <a:t>배가 넘는 취업 청탁이 들어왔다는 얘기를 들었다</a:t>
            </a:r>
            <a:r>
              <a:rPr lang="en-US" altLang="ko-KR" sz="1200" dirty="0" smtClean="0">
                <a:latin typeface="+mn-ea"/>
              </a:rPr>
              <a:t>. 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우리나라에서 소위 </a:t>
            </a:r>
            <a:r>
              <a:rPr lang="en-US" altLang="ko-KR" sz="1200" dirty="0" smtClean="0">
                <a:latin typeface="+mn-ea"/>
              </a:rPr>
              <a:t>‘</a:t>
            </a:r>
            <a:r>
              <a:rPr lang="ko-KR" altLang="en-US" sz="1200" dirty="0" smtClean="0">
                <a:latin typeface="+mn-ea"/>
              </a:rPr>
              <a:t>힘 깨나 쓴다</a:t>
            </a:r>
            <a:r>
              <a:rPr lang="en-US" altLang="ko-KR" sz="1200" dirty="0" smtClean="0">
                <a:latin typeface="+mn-ea"/>
              </a:rPr>
              <a:t>’</a:t>
            </a:r>
            <a:r>
              <a:rPr lang="ko-KR" altLang="en-US" sz="1200" dirty="0" smtClean="0">
                <a:latin typeface="+mn-ea"/>
              </a:rPr>
              <a:t>는 인사들이 인사청탁이나 각종 이권에 개입하고 있다는 이야기인데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청탁에 의해 뽑힌 사람이 공정하게 선발된 사람보다 생산성이나 효율성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나아가 국제경쟁력 차원에서 더 나을 것을 기대하기 어렵다</a:t>
            </a:r>
            <a:r>
              <a:rPr lang="en-US" altLang="ko-KR" sz="1200" dirty="0" smtClean="0">
                <a:latin typeface="+mn-ea"/>
              </a:rPr>
              <a:t>.</a:t>
            </a:r>
            <a:endParaRPr lang="ko-KR" altLang="en-US" sz="1350" dirty="0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828" y="4297978"/>
            <a:ext cx="1008112" cy="260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03" y="858250"/>
            <a:ext cx="340618" cy="33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28" y="1429668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/>
          <p:cNvSpPr/>
          <p:nvPr/>
        </p:nvSpPr>
        <p:spPr>
          <a:xfrm>
            <a:off x="476052" y="1404268"/>
            <a:ext cx="84277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500" b="1" dirty="0" smtClean="0">
                <a:solidFill>
                  <a:srgbClr val="0000FF"/>
                </a:solidFill>
                <a:latin typeface="HY강B" pitchFamily="18" charset="-127"/>
                <a:ea typeface="HY강B" pitchFamily="18" charset="-127"/>
              </a:rPr>
              <a:t> 규제가 부정부패 유발한다</a:t>
            </a:r>
            <a:r>
              <a:rPr lang="en-US" altLang="ko-KR" sz="1500" b="1" dirty="0" smtClean="0">
                <a:solidFill>
                  <a:srgbClr val="0000FF"/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500" b="1" dirty="0">
              <a:solidFill>
                <a:srgbClr val="0000FF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-31-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558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27" y="1114114"/>
            <a:ext cx="8353252" cy="196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6" y="3958332"/>
            <a:ext cx="8517483" cy="207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88104" y="1493168"/>
            <a:ext cx="5884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두 마리 코끼리에 끼인 한국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지정학적인 상황을 최대한 역이용해야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한중일 불안한 삼각관계</a:t>
            </a:r>
            <a:r>
              <a:rPr lang="en-US" altLang="ko-KR" sz="1200" dirty="0" smtClean="0">
                <a:latin typeface="+mn-ea"/>
              </a:rPr>
              <a:t>,  </a:t>
            </a:r>
            <a:r>
              <a:rPr lang="ko-KR" altLang="en-US" sz="1200" dirty="0" smtClean="0">
                <a:latin typeface="+mn-ea"/>
              </a:rPr>
              <a:t>지금의 갈등을 협력의 기회로 만들어야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중일을 이웃으로 둔 상황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최대한 활용해야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세계지도를 꺼꾸로 보면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한국의 미래가 보인다</a:t>
            </a:r>
            <a:r>
              <a:rPr lang="en-US" altLang="ko-KR" sz="1200" dirty="0" smtClean="0">
                <a:latin typeface="+mn-ea"/>
              </a:rPr>
              <a:t>. </a:t>
            </a:r>
            <a:endParaRPr lang="ko-KR" altLang="en-US" sz="1350" dirty="0"/>
          </a:p>
        </p:txBody>
      </p:sp>
      <p:pic>
        <p:nvPicPr>
          <p:cNvPr id="6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9014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64734" y="900212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중국과 일본 등의 지정학적 위치를 잘 활용해야 한다</a:t>
            </a:r>
            <a:r>
              <a:rPr lang="en-US" altLang="ko-KR" sz="1400" b="1" dirty="0" smtClean="0">
                <a:latin typeface="+mn-ea"/>
              </a:rPr>
              <a:t>.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41496" y="4017980"/>
            <a:ext cx="5930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200" dirty="0" smtClean="0">
                <a:latin typeface="+mn-ea"/>
              </a:rPr>
              <a:t>IT</a:t>
            </a:r>
            <a:r>
              <a:rPr lang="ko-KR" altLang="en-US" sz="1200" dirty="0">
                <a:latin typeface="+mn-ea"/>
              </a:rPr>
              <a:t>와 융합된 </a:t>
            </a:r>
            <a:r>
              <a:rPr lang="ko-KR" altLang="en-US" sz="1200" dirty="0" smtClean="0">
                <a:latin typeface="+mn-ea"/>
              </a:rPr>
              <a:t>산업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즉 </a:t>
            </a:r>
            <a:r>
              <a:rPr lang="en-US" altLang="ko-KR" sz="1200" dirty="0" smtClean="0">
                <a:latin typeface="+mn-ea"/>
              </a:rPr>
              <a:t>IT </a:t>
            </a:r>
            <a:r>
              <a:rPr lang="ko-KR" altLang="en-US" sz="1200" dirty="0" smtClean="0">
                <a:latin typeface="+mn-ea"/>
              </a:rPr>
              <a:t>기술 등 첨단 산업분야에서 우리 젊은이들의 취업에 막대한 영향을 미친다</a:t>
            </a:r>
            <a:r>
              <a:rPr lang="en-US" altLang="ko-KR" sz="1200" dirty="0" smtClean="0">
                <a:latin typeface="+mn-ea"/>
              </a:rPr>
              <a:t>. 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200" dirty="0" smtClean="0">
                <a:latin typeface="+mn-ea"/>
              </a:rPr>
              <a:t>IT </a:t>
            </a:r>
            <a:r>
              <a:rPr lang="ko-KR" altLang="en-US" sz="1200" dirty="0" smtClean="0">
                <a:latin typeface="+mn-ea"/>
              </a:rPr>
              <a:t>소프트웨어 기반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앞선 </a:t>
            </a:r>
            <a:r>
              <a:rPr lang="en-US" altLang="ko-KR" sz="1200" dirty="0" smtClean="0">
                <a:latin typeface="+mn-ea"/>
              </a:rPr>
              <a:t>IT </a:t>
            </a:r>
            <a:r>
              <a:rPr lang="ko-KR" altLang="en-US" sz="1200" dirty="0" smtClean="0">
                <a:latin typeface="+mn-ea"/>
              </a:rPr>
              <a:t>기반을 잘 구축해 활용하면 한국은 더 선도적인 국가로 발돋움 할 수 있다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200" dirty="0" smtClean="0">
                <a:latin typeface="+mn-ea"/>
              </a:rPr>
              <a:t>IT </a:t>
            </a:r>
            <a:r>
              <a:rPr lang="ko-KR" altLang="en-US" sz="1200" dirty="0" smtClean="0">
                <a:latin typeface="+mn-ea"/>
              </a:rPr>
              <a:t>산업이 모든 산업의 기초가 된다</a:t>
            </a:r>
            <a:r>
              <a:rPr lang="en-US" altLang="ko-KR" sz="1200" dirty="0" smtClean="0">
                <a:latin typeface="+mn-ea"/>
              </a:rPr>
              <a:t>. </a:t>
            </a:r>
            <a:r>
              <a:rPr lang="ko-KR" altLang="en-US" sz="1200" dirty="0" smtClean="0">
                <a:latin typeface="+mn-ea"/>
              </a:rPr>
              <a:t>모든 산업이 </a:t>
            </a:r>
            <a:r>
              <a:rPr lang="en-US" altLang="ko-KR" sz="1200" dirty="0" smtClean="0">
                <a:latin typeface="+mn-ea"/>
              </a:rPr>
              <a:t>IT </a:t>
            </a:r>
            <a:r>
              <a:rPr lang="ko-KR" altLang="en-US" sz="1200" dirty="0" smtClean="0">
                <a:latin typeface="+mn-ea"/>
              </a:rPr>
              <a:t>산업과 융합함으로써 경쟁력을 높여 나갈 수 있다</a:t>
            </a:r>
            <a:r>
              <a:rPr lang="en-US" altLang="ko-KR" sz="1200" dirty="0" smtClean="0">
                <a:latin typeface="+mn-ea"/>
              </a:rPr>
              <a:t>.</a:t>
            </a:r>
            <a:r>
              <a:rPr lang="ko-KR" altLang="en-US" sz="1200" dirty="0" smtClean="0">
                <a:latin typeface="+mn-ea"/>
              </a:rPr>
              <a:t> </a:t>
            </a:r>
            <a:endParaRPr lang="en-US" altLang="ko-KR" sz="1200" dirty="0" smtClean="0">
              <a:latin typeface="+mn-ea"/>
            </a:endParaRPr>
          </a:p>
          <a:p>
            <a:pPr marL="285750" indent="-285750" algn="just"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200" dirty="0" smtClean="0">
                <a:latin typeface="+mn-ea"/>
              </a:rPr>
              <a:t>사람이 희망이다</a:t>
            </a:r>
            <a:r>
              <a:rPr lang="en-US" altLang="ko-KR" sz="1200" dirty="0" smtClean="0">
                <a:latin typeface="+mn-ea"/>
              </a:rPr>
              <a:t>. </a:t>
            </a:r>
            <a:r>
              <a:rPr lang="ko-KR" altLang="en-US" sz="1200" dirty="0" smtClean="0">
                <a:latin typeface="+mn-ea"/>
              </a:rPr>
              <a:t>창의력에 기반을 둔 새 경제체제를 만들어야</a:t>
            </a:r>
            <a:r>
              <a:rPr lang="en-US" altLang="ko-KR" sz="1200" dirty="0" smtClean="0">
                <a:latin typeface="+mn-ea"/>
              </a:rPr>
              <a:t>….</a:t>
            </a:r>
            <a:endParaRPr lang="ko-KR" altLang="en-US" sz="1350" dirty="0"/>
          </a:p>
        </p:txBody>
      </p:sp>
      <p:pic>
        <p:nvPicPr>
          <p:cNvPr id="11" name="Picture 27" descr="ic_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12" y="348105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418126" y="3432255"/>
            <a:ext cx="842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 smtClean="0">
                <a:latin typeface="+mn-ea"/>
              </a:rPr>
              <a:t>  상상력 및 창의력에 기반을 둔 경제로 나아가야 한다</a:t>
            </a:r>
            <a:r>
              <a:rPr lang="en-US" altLang="ko-KR" sz="1400" b="1" dirty="0" smtClean="0">
                <a:latin typeface="+mn-ea"/>
              </a:rPr>
              <a:t>.</a:t>
            </a:r>
            <a:endParaRPr lang="ko-KR" altLang="en-US" sz="1400" b="1" dirty="0">
              <a:latin typeface="+mn-ea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354905" cy="3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0" y="921420"/>
            <a:ext cx="345042" cy="32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-32-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12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33239" y="-6871"/>
            <a:ext cx="9144000" cy="6237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ko-KR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762125"/>
            <a:ext cx="44958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D:\2013년_NRF\80_ppt자료\ㅗ홓ㅗㅗ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45224"/>
            <a:ext cx="928687" cy="890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-33-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459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93066" y="1226389"/>
            <a:ext cx="83279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1400" b="1" dirty="0" smtClean="0">
                <a:latin typeface="+mn-ea"/>
              </a:rPr>
              <a:t>인문사회분야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예술</a:t>
            </a:r>
            <a:r>
              <a:rPr lang="en-US" altLang="ko-KR" sz="1400" b="1" dirty="0">
                <a:latin typeface="+mn-ea"/>
              </a:rPr>
              <a:t>·</a:t>
            </a:r>
            <a:r>
              <a:rPr lang="ko-KR" altLang="en-US" sz="1400" b="1" dirty="0">
                <a:latin typeface="+mn-ea"/>
              </a:rPr>
              <a:t>체육 포함</a:t>
            </a:r>
            <a:r>
              <a:rPr lang="en-US" altLang="ko-KR" sz="1400" b="1" dirty="0">
                <a:latin typeface="+mn-ea"/>
              </a:rPr>
              <a:t>) </a:t>
            </a:r>
            <a:r>
              <a:rPr lang="ko-KR" altLang="en-US" sz="1400" b="1" dirty="0" smtClean="0">
                <a:latin typeface="+mn-ea"/>
              </a:rPr>
              <a:t>학술활동의 </a:t>
            </a:r>
            <a:r>
              <a:rPr lang="ko-KR" altLang="en-US" sz="1400" b="1" dirty="0">
                <a:latin typeface="+mn-ea"/>
              </a:rPr>
              <a:t>체계적인 지원과 관리</a:t>
            </a:r>
            <a:endParaRPr lang="ko-KR" altLang="en-US" sz="1400" dirty="0">
              <a:latin typeface="+mn-ea"/>
            </a:endParaRP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인문학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사회과학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문화융복합</a:t>
            </a:r>
            <a:r>
              <a:rPr lang="ko-KR" altLang="en-US" sz="1400" dirty="0">
                <a:latin typeface="+mn-ea"/>
              </a:rPr>
              <a:t> 등 인문사회분야 학술지원사업의 기획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평가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성과관리 등 </a:t>
            </a:r>
            <a:r>
              <a:rPr lang="ko-KR" altLang="en-US" sz="1400" dirty="0" smtClean="0">
                <a:latin typeface="+mn-ea"/>
              </a:rPr>
              <a:t>수행</a:t>
            </a:r>
            <a:endParaRPr lang="en-US" altLang="ko-KR" sz="1400" dirty="0" smtClean="0">
              <a:latin typeface="+mn-ea"/>
            </a:endParaRP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인문사회본부는 </a:t>
            </a:r>
            <a:r>
              <a:rPr lang="en-US" altLang="ko-KR" sz="1400" dirty="0" smtClean="0">
                <a:latin typeface="+mn-ea"/>
              </a:rPr>
              <a:t>3</a:t>
            </a:r>
            <a:r>
              <a:rPr lang="ko-KR" altLang="en-US" sz="1400" dirty="0" smtClean="0">
                <a:latin typeface="+mn-ea"/>
              </a:rPr>
              <a:t>단 </a:t>
            </a:r>
            <a:r>
              <a:rPr lang="en-US" altLang="ko-KR" sz="1400" dirty="0" smtClean="0">
                <a:latin typeface="+mn-ea"/>
              </a:rPr>
              <a:t>1</a:t>
            </a:r>
            <a:r>
              <a:rPr lang="ko-KR" altLang="en-US" sz="1400" dirty="0" smtClean="0">
                <a:latin typeface="+mn-ea"/>
              </a:rPr>
              <a:t>실이며</a:t>
            </a:r>
            <a:r>
              <a:rPr lang="en-US" altLang="ko-KR" sz="1400" dirty="0" smtClean="0">
                <a:latin typeface="+mn-ea"/>
              </a:rPr>
              <a:t>, ’13</a:t>
            </a:r>
            <a:r>
              <a:rPr lang="ko-KR" altLang="en-US" sz="1400" dirty="0" smtClean="0">
                <a:latin typeface="+mn-ea"/>
              </a:rPr>
              <a:t>년도 사업 총예산은 </a:t>
            </a:r>
            <a:r>
              <a:rPr lang="en-US" altLang="ko-KR" sz="1400" dirty="0" smtClean="0">
                <a:latin typeface="+mn-ea"/>
              </a:rPr>
              <a:t>2,082</a:t>
            </a:r>
            <a:r>
              <a:rPr lang="ko-KR" altLang="en-US" sz="1400" dirty="0" err="1" smtClean="0">
                <a:latin typeface="+mn-ea"/>
              </a:rPr>
              <a:t>억원</a:t>
            </a:r>
            <a:r>
              <a:rPr lang="ko-KR" altLang="en-US" sz="1400" dirty="0" smtClean="0">
                <a:latin typeface="+mn-ea"/>
              </a:rPr>
              <a:t> 규모</a:t>
            </a:r>
            <a:r>
              <a:rPr lang="en-US" altLang="ko-KR" sz="1400" dirty="0" smtClean="0">
                <a:latin typeface="+mn-ea"/>
              </a:rPr>
              <a:t>, ’12</a:t>
            </a:r>
            <a:r>
              <a:rPr lang="ko-KR" altLang="en-US" sz="1400" dirty="0" smtClean="0">
                <a:latin typeface="+mn-ea"/>
              </a:rPr>
              <a:t>년 </a:t>
            </a:r>
            <a:r>
              <a:rPr lang="en-US" altLang="ko-KR" sz="1400" dirty="0" smtClean="0">
                <a:latin typeface="+mn-ea"/>
              </a:rPr>
              <a:t>5,125</a:t>
            </a:r>
            <a:r>
              <a:rPr lang="ko-KR" altLang="en-US" sz="1400" dirty="0" smtClean="0">
                <a:latin typeface="+mn-ea"/>
              </a:rPr>
              <a:t>과제 선정 지원</a:t>
            </a:r>
            <a:r>
              <a:rPr lang="en-US" altLang="ko-KR" sz="1400" dirty="0" smtClean="0">
                <a:latin typeface="+mn-ea"/>
              </a:rPr>
              <a:t> 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79752"/>
            <a:ext cx="2303932" cy="30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62" y="1391069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62" y="2636912"/>
            <a:ext cx="1853158" cy="320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7" descr="ic_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311" y="2969499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직사각형 25"/>
          <p:cNvSpPr/>
          <p:nvPr/>
        </p:nvSpPr>
        <p:spPr>
          <a:xfrm>
            <a:off x="2484559" y="3349415"/>
            <a:ext cx="6504867" cy="2709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ko-KR" altLang="en-US" sz="1350" dirty="0" smtClean="0">
                <a:latin typeface="+mn-ea"/>
              </a:rPr>
              <a:t>인문사회분야 학술활동에 대한 체계적 지원과 관리를 통하여 </a:t>
            </a:r>
            <a:r>
              <a:rPr lang="ko-KR" altLang="en-US" sz="1350" b="1" dirty="0" smtClean="0">
                <a:latin typeface="+mn-ea"/>
              </a:rPr>
              <a:t>새로운 지식을 창출하고 국가 경제</a:t>
            </a:r>
            <a:r>
              <a:rPr lang="en-US" altLang="ko-KR" sz="1350" b="1" dirty="0" smtClean="0">
                <a:latin typeface="HY견명조"/>
                <a:ea typeface="HY견명조"/>
              </a:rPr>
              <a:t>·</a:t>
            </a:r>
            <a:r>
              <a:rPr lang="ko-KR" altLang="en-US" sz="1350" b="1" dirty="0" smtClean="0">
                <a:latin typeface="+mn-ea"/>
              </a:rPr>
              <a:t>사회의 발전을 견인</a:t>
            </a:r>
            <a:endParaRPr lang="en-US" altLang="ko-KR" sz="1350" b="1" dirty="0" smtClean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ko-KR" altLang="en-US" sz="1350" dirty="0" smtClean="0">
                <a:latin typeface="+mn-ea"/>
              </a:rPr>
              <a:t>인간 삶의 질을 향상시키고 국가사회문제를 해결하는 데 </a:t>
            </a:r>
            <a:r>
              <a:rPr lang="ko-KR" altLang="en-US" sz="1350" b="1" dirty="0" smtClean="0">
                <a:latin typeface="+mn-ea"/>
              </a:rPr>
              <a:t>인문학과 사회과학의 역할을 강화</a:t>
            </a:r>
            <a:endParaRPr lang="en-US" altLang="ko-KR" sz="1350" b="1" dirty="0" smtClean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ko-KR" altLang="en-US" sz="1350" dirty="0" smtClean="0">
                <a:latin typeface="+mn-ea"/>
              </a:rPr>
              <a:t>사회적 </a:t>
            </a:r>
            <a:r>
              <a:rPr lang="ko-KR" altLang="en-US" sz="1350" dirty="0" err="1" smtClean="0">
                <a:latin typeface="+mn-ea"/>
              </a:rPr>
              <a:t>적실성을</a:t>
            </a:r>
            <a:r>
              <a:rPr lang="ko-KR" altLang="en-US" sz="1350" dirty="0" smtClean="0">
                <a:latin typeface="+mn-ea"/>
              </a:rPr>
              <a:t> 갖춘 학제간 연구를 수행하는 </a:t>
            </a:r>
            <a:r>
              <a:rPr lang="ko-KR" altLang="en-US" sz="1350" b="1" dirty="0" smtClean="0">
                <a:latin typeface="+mn-ea"/>
              </a:rPr>
              <a:t>세계적 수준의 인문학과 사회과학의 연구활성화 지원 및 해외 지역학 연구소 육성 </a:t>
            </a:r>
            <a:endParaRPr lang="en-US" altLang="ko-KR" sz="1350" b="1" dirty="0" smtClean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ko-KR" altLang="en-US" sz="1350" dirty="0" smtClean="0">
                <a:latin typeface="+mn-ea"/>
              </a:rPr>
              <a:t>인문학 및 사회과학과 대중과의 소통을 확대하여 인문학과 사회과학의 외연을 확대하고</a:t>
            </a:r>
            <a:r>
              <a:rPr lang="en-US" altLang="ko-KR" sz="1350" dirty="0" smtClean="0">
                <a:latin typeface="+mn-ea"/>
              </a:rPr>
              <a:t>,</a:t>
            </a:r>
            <a:r>
              <a:rPr lang="ko-KR" altLang="en-US" sz="1350" dirty="0" smtClean="0">
                <a:latin typeface="+mn-ea"/>
              </a:rPr>
              <a:t> </a:t>
            </a:r>
            <a:r>
              <a:rPr lang="ko-KR" altLang="en-US" sz="1350" b="1" dirty="0" smtClean="0">
                <a:latin typeface="+mn-ea"/>
              </a:rPr>
              <a:t>학문의 사회적 역할을 강화하여 문화지식 국가의 기반을 마련</a:t>
            </a:r>
            <a:endParaRPr lang="en-US" altLang="ko-KR" sz="1350" b="1" dirty="0"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476726" y="2888536"/>
            <a:ext cx="400052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학술지원사업의 목적</a:t>
            </a:r>
            <a:endParaRPr lang="ko-KR" altLang="en-US" sz="1300" dirty="0">
              <a:latin typeface="+mn-ea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-3-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487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412" y="3036468"/>
            <a:ext cx="6913563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54" y="910185"/>
            <a:ext cx="2994889" cy="509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19872" y="1093492"/>
            <a:ext cx="5364088" cy="889474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algn="just" fontAlgn="auto">
              <a:lnSpc>
                <a:spcPct val="200000"/>
              </a:lnSpc>
              <a:spcBef>
                <a:spcPct val="3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400" dirty="0" smtClean="0">
                <a:latin typeface="+mn-ea"/>
              </a:rPr>
              <a:t>연구수당 상한 </a:t>
            </a:r>
            <a:r>
              <a:rPr lang="ko-KR" altLang="en-US" sz="1400" dirty="0" smtClean="0">
                <a:latin typeface="+mn-ea"/>
              </a:rPr>
              <a:t>증액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월 </a:t>
            </a:r>
            <a:r>
              <a:rPr lang="en-US" altLang="ko-KR" sz="1400" dirty="0" smtClean="0">
                <a:latin typeface="+mn-ea"/>
              </a:rPr>
              <a:t>35</a:t>
            </a:r>
            <a:r>
              <a:rPr lang="ko-KR" altLang="en-US" sz="1400" dirty="0" smtClean="0">
                <a:latin typeface="+mn-ea"/>
              </a:rPr>
              <a:t>만원 </a:t>
            </a:r>
            <a:r>
              <a:rPr lang="ko-KR" altLang="en-US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  <a:sym typeface="Wingdings" pitchFamily="2" charset="2"/>
              </a:rPr>
              <a:t></a:t>
            </a:r>
            <a:r>
              <a:rPr lang="ko-KR" altLang="en-US" sz="1400" dirty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월 </a:t>
            </a:r>
            <a:r>
              <a:rPr lang="en-US" altLang="ko-KR" sz="1400" b="1" dirty="0" smtClean="0">
                <a:latin typeface="+mn-ea"/>
              </a:rPr>
              <a:t>40</a:t>
            </a:r>
            <a:r>
              <a:rPr lang="ko-KR" altLang="en-US" sz="1400" b="1" dirty="0" smtClean="0">
                <a:latin typeface="+mn-ea"/>
              </a:rPr>
              <a:t>만원</a:t>
            </a:r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연 </a:t>
            </a:r>
            <a:r>
              <a:rPr lang="en-US" altLang="ko-KR" sz="1400" b="1" dirty="0" smtClean="0">
                <a:latin typeface="+mn-ea"/>
              </a:rPr>
              <a:t>480</a:t>
            </a:r>
            <a:r>
              <a:rPr lang="ko-KR" altLang="en-US" sz="1400" b="1" dirty="0" smtClean="0">
                <a:latin typeface="+mn-ea"/>
              </a:rPr>
              <a:t>만원</a:t>
            </a:r>
            <a:r>
              <a:rPr lang="en-US" altLang="ko-KR" sz="1400" b="1" dirty="0" smtClean="0">
                <a:latin typeface="+mn-ea"/>
              </a:rPr>
              <a:t>)</a:t>
            </a:r>
            <a:r>
              <a:rPr lang="ko-KR" altLang="en-US" sz="1400" b="1" dirty="0" smtClean="0">
                <a:latin typeface="+mn-ea"/>
              </a:rPr>
              <a:t> </a:t>
            </a:r>
            <a:endParaRPr kumimoji="0" lang="ko-KR" altLang="en-US" sz="1400" b="1" dirty="0">
              <a:latin typeface="+mn-ea"/>
            </a:endParaRPr>
          </a:p>
          <a:p>
            <a:pPr marL="266700" indent="-26670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400" dirty="0" smtClean="0">
                <a:latin typeface="+mn-ea"/>
              </a:rPr>
              <a:t>이의신청 및 평가자 공개제도 정착 </a:t>
            </a:r>
            <a:r>
              <a:rPr kumimoji="0" lang="en-US" altLang="ko-KR" sz="1400" dirty="0" smtClean="0">
                <a:latin typeface="+mn-ea"/>
              </a:rPr>
              <a:t>: </a:t>
            </a:r>
            <a:r>
              <a:rPr kumimoji="0" lang="ko-KR" altLang="en-US" sz="1400" dirty="0" smtClean="0">
                <a:latin typeface="+mn-ea"/>
              </a:rPr>
              <a:t>평가의 투명성 제고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081040" y="3180484"/>
            <a:ext cx="5465166" cy="309252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fontAlgn="auto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en-US" altLang="ko-KR" sz="1400" dirty="0" smtClean="0">
                <a:latin typeface="+mn-ea"/>
              </a:rPr>
              <a:t>12</a:t>
            </a:r>
            <a:r>
              <a:rPr kumimoji="0" lang="ko-KR" altLang="en-US" sz="1400" dirty="0" smtClean="0">
                <a:latin typeface="+mn-ea"/>
              </a:rPr>
              <a:t>년 연구성과 </a:t>
            </a:r>
            <a:r>
              <a:rPr kumimoji="0" lang="en-US" altLang="ko-KR" sz="1400" dirty="0" smtClean="0">
                <a:latin typeface="+mn-ea"/>
              </a:rPr>
              <a:t>: </a:t>
            </a:r>
            <a:r>
              <a:rPr kumimoji="0" lang="ko-KR" altLang="en-US" sz="1400" b="1" dirty="0" smtClean="0">
                <a:latin typeface="+mn-ea"/>
              </a:rPr>
              <a:t>전년대비 논문 </a:t>
            </a:r>
            <a:r>
              <a:rPr kumimoji="0" lang="en-US" altLang="ko-KR" sz="1400" b="1" dirty="0" smtClean="0">
                <a:latin typeface="+mn-ea"/>
              </a:rPr>
              <a:t>36%, </a:t>
            </a:r>
            <a:r>
              <a:rPr kumimoji="0" lang="ko-KR" altLang="en-US" sz="1400" b="1" dirty="0" err="1" smtClean="0">
                <a:latin typeface="+mn-ea"/>
              </a:rPr>
              <a:t>저역서</a:t>
            </a:r>
            <a:r>
              <a:rPr kumimoji="0" lang="ko-KR" altLang="en-US" sz="1400" b="1" dirty="0" smtClean="0">
                <a:latin typeface="+mn-ea"/>
              </a:rPr>
              <a:t> </a:t>
            </a:r>
            <a:r>
              <a:rPr kumimoji="0" lang="en-US" altLang="ko-KR" sz="1400" b="1" dirty="0" smtClean="0">
                <a:latin typeface="+mn-ea"/>
              </a:rPr>
              <a:t>51% </a:t>
            </a:r>
            <a:r>
              <a:rPr kumimoji="0" lang="ko-KR" altLang="en-US" sz="1400" b="1" dirty="0" smtClean="0">
                <a:latin typeface="+mn-ea"/>
              </a:rPr>
              <a:t>증가</a:t>
            </a:r>
            <a:endParaRPr kumimoji="0" lang="ko-KR" altLang="en-US" sz="1400" b="1" dirty="0">
              <a:latin typeface="+mn-ea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419872" y="1931422"/>
            <a:ext cx="5486103" cy="738664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400" dirty="0" smtClean="0">
                <a:latin typeface="+mn-ea"/>
              </a:rPr>
              <a:t>사업구조를 </a:t>
            </a:r>
            <a:r>
              <a:rPr lang="ko-KR" altLang="en-US" sz="1400" dirty="0" smtClean="0">
                <a:latin typeface="+mn-ea"/>
              </a:rPr>
              <a:t>이해하기 쉽도록 연구유형과 목적에 따라 </a:t>
            </a:r>
            <a:r>
              <a:rPr lang="en-US" altLang="ko-KR" sz="1400" dirty="0" smtClean="0">
                <a:latin typeface="+mn-ea"/>
              </a:rPr>
              <a:t>4</a:t>
            </a:r>
            <a:r>
              <a:rPr lang="ko-KR" altLang="en-US" sz="1400" dirty="0" smtClean="0">
                <a:latin typeface="+mn-ea"/>
              </a:rPr>
              <a:t>개 군으로 개편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개인연구군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집단연구군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err="1" smtClean="0">
                <a:latin typeface="+mn-ea"/>
              </a:rPr>
              <a:t>성과확산군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국제교류군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97064" y="764704"/>
            <a:ext cx="5364088" cy="456151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algn="just" fontAlgn="auto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en-US" altLang="ko-KR" sz="1400" dirty="0" smtClean="0">
                <a:latin typeface="+mn-ea"/>
              </a:rPr>
              <a:t>2</a:t>
            </a:r>
            <a:r>
              <a:rPr kumimoji="0" lang="ko-KR" altLang="en-US" sz="1400" dirty="0" smtClean="0">
                <a:latin typeface="+mn-ea"/>
              </a:rPr>
              <a:t>천</a:t>
            </a:r>
            <a:r>
              <a:rPr kumimoji="0" lang="en-US" altLang="ko-KR" sz="1400" dirty="0" smtClean="0">
                <a:latin typeface="+mn-ea"/>
              </a:rPr>
              <a:t>57</a:t>
            </a:r>
            <a:r>
              <a:rPr kumimoji="0" lang="ko-KR" altLang="en-US" sz="1400" dirty="0" err="1" smtClean="0">
                <a:latin typeface="+mn-ea"/>
              </a:rPr>
              <a:t>억원</a:t>
            </a:r>
            <a:r>
              <a:rPr kumimoji="0" lang="ko-KR" altLang="en-US" sz="1400" dirty="0" smtClean="0">
                <a:latin typeface="+mn-ea"/>
              </a:rPr>
              <a:t> 예산 지원 </a:t>
            </a:r>
            <a:r>
              <a:rPr lang="ko-KR" altLang="en-US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  <a:sym typeface="Wingdings" pitchFamily="2" charset="2"/>
              </a:rPr>
              <a:t></a:t>
            </a:r>
            <a:r>
              <a:rPr lang="ko-KR" altLang="en-US" sz="1400" dirty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총 </a:t>
            </a:r>
            <a:r>
              <a:rPr lang="en-US" altLang="ko-KR" sz="1400" b="1" dirty="0" smtClean="0">
                <a:latin typeface="+mn-ea"/>
              </a:rPr>
              <a:t>5,125</a:t>
            </a:r>
            <a:r>
              <a:rPr lang="ko-KR" altLang="en-US" sz="1400" b="1" dirty="0" smtClean="0">
                <a:latin typeface="+mn-ea"/>
              </a:rPr>
              <a:t>과제 선정 지원</a:t>
            </a:r>
            <a:endParaRPr kumimoji="0" lang="en-US" altLang="ko-KR" sz="1400" b="1" dirty="0">
              <a:latin typeface="+mn-ea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84364" y="2511204"/>
            <a:ext cx="5525046" cy="456151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algn="just" fontAlgn="auto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400" dirty="0" smtClean="0">
                <a:latin typeface="+mn-ea"/>
              </a:rPr>
              <a:t>평가기간 연장을 통해 질적 평가 강화 </a:t>
            </a:r>
            <a:r>
              <a:rPr kumimoji="0" lang="en-US" altLang="ko-KR" sz="1400" dirty="0" smtClean="0">
                <a:latin typeface="+mn-ea"/>
              </a:rPr>
              <a:t>: </a:t>
            </a:r>
            <a:r>
              <a:rPr kumimoji="0" lang="ko-KR" altLang="en-US" sz="1400" dirty="0" smtClean="0">
                <a:latin typeface="+mn-ea"/>
              </a:rPr>
              <a:t>전공평가 </a:t>
            </a:r>
            <a:r>
              <a:rPr kumimoji="0" lang="en-US" altLang="ko-KR" sz="1400" dirty="0" smtClean="0">
                <a:latin typeface="+mn-ea"/>
              </a:rPr>
              <a:t>30</a:t>
            </a:r>
            <a:r>
              <a:rPr kumimoji="0" lang="ko-KR" altLang="en-US" sz="1400" dirty="0" smtClean="0">
                <a:latin typeface="+mn-ea"/>
              </a:rPr>
              <a:t>일 </a:t>
            </a:r>
            <a:r>
              <a:rPr lang="ko-KR" altLang="en-US" sz="1400" dirty="0" smtClean="0">
                <a:latin typeface="+mn-ea"/>
                <a:sym typeface="Wingdings" pitchFamily="2" charset="2"/>
              </a:rPr>
              <a:t> </a:t>
            </a:r>
            <a:r>
              <a:rPr lang="en-US" altLang="ko-KR" sz="1400" b="1" dirty="0" smtClean="0">
                <a:latin typeface="+mn-ea"/>
                <a:sym typeface="Wingdings" pitchFamily="2" charset="2"/>
              </a:rPr>
              <a:t>60</a:t>
            </a:r>
            <a:r>
              <a:rPr lang="ko-KR" altLang="en-US" sz="1400" b="1" dirty="0" smtClean="0">
                <a:latin typeface="+mn-ea"/>
                <a:sym typeface="Wingdings" pitchFamily="2" charset="2"/>
              </a:rPr>
              <a:t>일</a:t>
            </a:r>
            <a:endParaRPr kumimoji="0" lang="en-US" altLang="ko-KR" sz="1400" b="1" dirty="0">
              <a:latin typeface="+mn-ea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2805708" y="3591324"/>
            <a:ext cx="5955456" cy="329321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fontAlgn="auto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400" dirty="0" smtClean="0">
                <a:latin typeface="+mn-ea"/>
              </a:rPr>
              <a:t>제</a:t>
            </a:r>
            <a:r>
              <a:rPr kumimoji="0" lang="en-US" altLang="ko-KR" sz="1400" dirty="0" smtClean="0">
                <a:latin typeface="+mn-ea"/>
              </a:rPr>
              <a:t>2</a:t>
            </a:r>
            <a:r>
              <a:rPr kumimoji="0" lang="ko-KR" altLang="en-US" sz="1400" dirty="0" smtClean="0">
                <a:latin typeface="+mn-ea"/>
              </a:rPr>
              <a:t>회 세계인문학포럼 성공적인 개최 </a:t>
            </a:r>
            <a:r>
              <a:rPr kumimoji="0" lang="en-US" altLang="ko-KR" sz="1400" dirty="0" smtClean="0">
                <a:latin typeface="+mn-ea"/>
              </a:rPr>
              <a:t>: </a:t>
            </a:r>
            <a:r>
              <a:rPr kumimoji="0" lang="ko-KR" altLang="en-US" sz="1400" dirty="0" smtClean="0">
                <a:latin typeface="+mn-ea"/>
              </a:rPr>
              <a:t>대중 확대 추진</a:t>
            </a:r>
            <a:endParaRPr kumimoji="0" lang="ko-KR" altLang="en-US" sz="1400" dirty="0">
              <a:latin typeface="+mn-ea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2475260" y="3933056"/>
            <a:ext cx="6264696" cy="309252"/>
          </a:xfrm>
          <a:prstGeom prst="rect">
            <a:avLst/>
          </a:prstGeom>
          <a:noFill/>
          <a:ln w="25400" algn="ctr">
            <a:noFill/>
            <a:miter lim="800000"/>
            <a:headEnd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266700" indent="-266700" fontAlgn="auto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kumimoji="0" lang="ko-KR" altLang="en-US" sz="1400" dirty="0" smtClean="0">
                <a:latin typeface="+mn-ea"/>
              </a:rPr>
              <a:t>세계적 수준의 연구성과 창출 유도</a:t>
            </a:r>
            <a:endParaRPr kumimoji="0" lang="ko-KR" altLang="en-US" sz="1400" dirty="0">
              <a:latin typeface="+mn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72666486"/>
              </p:ext>
            </p:extLst>
          </p:nvPr>
        </p:nvGraphicFramePr>
        <p:xfrm>
          <a:off x="2414629" y="4365104"/>
          <a:ext cx="6477849" cy="1737271"/>
        </p:xfrm>
        <a:graphic>
          <a:graphicData uri="http://schemas.openxmlformats.org/drawingml/2006/table">
            <a:tbl>
              <a:tblPr/>
              <a:tblGrid>
                <a:gridCol w="1818808"/>
                <a:gridCol w="1178676"/>
                <a:gridCol w="1109097"/>
                <a:gridCol w="1178676"/>
                <a:gridCol w="1192592"/>
              </a:tblGrid>
              <a:tr h="432048"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태 나무"/>
                        </a:rPr>
                        <a:t>인문사회분야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FFFFFF"/>
                          </a:solidFill>
                          <a:effectLst/>
                          <a:latin typeface="태 나무"/>
                        </a:rPr>
                        <a:t>2010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FFFFFF"/>
                          </a:solidFill>
                          <a:effectLst/>
                          <a:latin typeface="태 나무"/>
                        </a:rPr>
                        <a:t>2011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FFFFFF"/>
                          </a:solidFill>
                          <a:effectLst/>
                          <a:latin typeface="태 나무"/>
                        </a:rPr>
                        <a:t>2012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FFFF"/>
                          </a:solidFill>
                          <a:effectLst/>
                          <a:ea typeface="맑은 고딕"/>
                        </a:rPr>
                        <a:t>계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</a:tr>
              <a:tr h="526459"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국외전문학술지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(4.07%)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(4.2%)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(4.35%)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513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10160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(4.23%)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85322"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국내전문학술지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3,275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3,362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4,988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11,625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216"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 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3,414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3,509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5,215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01600" algn="ctr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12,138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</a:tbl>
          </a:graphicData>
        </a:graphic>
      </p:graphicFrame>
      <p:sp>
        <p:nvSpPr>
          <p:cNvPr id="30" name="직사각형 29"/>
          <p:cNvSpPr/>
          <p:nvPr/>
        </p:nvSpPr>
        <p:spPr>
          <a:xfrm>
            <a:off x="2411760" y="4360790"/>
            <a:ext cx="6465862" cy="76200"/>
          </a:xfrm>
          <a:prstGeom prst="rect">
            <a:avLst/>
          </a:prstGeom>
          <a:gradFill>
            <a:gsLst>
              <a:gs pos="0">
                <a:schemeClr val="bg1">
                  <a:alpha val="88000"/>
                </a:schemeClr>
              </a:gs>
              <a:gs pos="9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-4-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539552" y="674667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1400" b="1" dirty="0" smtClean="0">
                <a:latin typeface="+mn-ea"/>
              </a:rPr>
              <a:t>인문사회분야 사업군별 예산을 보면</a:t>
            </a:r>
            <a:r>
              <a:rPr lang="en-US" altLang="ko-KR" sz="1400" b="1" dirty="0" smtClean="0">
                <a:latin typeface="+mn-ea"/>
              </a:rPr>
              <a:t>, </a:t>
            </a:r>
            <a:r>
              <a:rPr lang="ko-KR" altLang="en-US" sz="1400" b="1" dirty="0" err="1" smtClean="0">
                <a:latin typeface="+mn-ea"/>
              </a:rPr>
              <a:t>집단연구군이</a:t>
            </a:r>
            <a:r>
              <a:rPr lang="ko-KR" altLang="en-US" sz="1400" b="1" dirty="0" smtClean="0">
                <a:latin typeface="+mn-ea"/>
              </a:rPr>
              <a:t> </a:t>
            </a:r>
            <a:r>
              <a:rPr lang="en-US" altLang="ko-KR" sz="1400" b="1" dirty="0" smtClean="0">
                <a:latin typeface="+mn-ea"/>
              </a:rPr>
              <a:t>1,300</a:t>
            </a:r>
            <a:r>
              <a:rPr lang="ko-KR" altLang="en-US" sz="1400" b="1" dirty="0" err="1" smtClean="0">
                <a:latin typeface="+mn-ea"/>
              </a:rPr>
              <a:t>억원으로</a:t>
            </a:r>
            <a:r>
              <a:rPr lang="ko-KR" altLang="en-US" sz="1400" b="1" dirty="0" smtClean="0">
                <a:latin typeface="+mn-ea"/>
              </a:rPr>
              <a:t> </a:t>
            </a:r>
            <a:r>
              <a:rPr lang="en-US" altLang="ko-KR" sz="1400" b="1" dirty="0" smtClean="0">
                <a:latin typeface="+mn-ea"/>
              </a:rPr>
              <a:t>59.8%</a:t>
            </a:r>
            <a:r>
              <a:rPr lang="ko-KR" altLang="en-US" sz="1400" b="1" dirty="0" smtClean="0">
                <a:latin typeface="+mn-ea"/>
              </a:rPr>
              <a:t>의 비중을 차지</a:t>
            </a:r>
            <a:endParaRPr lang="ko-KR" altLang="en-US" sz="1400" dirty="0">
              <a:latin typeface="+mn-ea"/>
            </a:endParaRP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ü"/>
            </a:pPr>
            <a:r>
              <a:rPr lang="ko-KR" altLang="en-US" sz="1400" dirty="0" smtClean="0">
                <a:latin typeface="+mn-ea"/>
              </a:rPr>
              <a:t>개인연구군 </a:t>
            </a:r>
            <a:r>
              <a:rPr lang="en-US" altLang="ko-KR" sz="1400" dirty="0" smtClean="0">
                <a:latin typeface="+mn-ea"/>
              </a:rPr>
              <a:t>626</a:t>
            </a:r>
            <a:r>
              <a:rPr lang="ko-KR" altLang="en-US" sz="1400" dirty="0" err="1" smtClean="0">
                <a:latin typeface="+mn-ea"/>
              </a:rPr>
              <a:t>억원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err="1" smtClean="0">
                <a:latin typeface="+mn-ea"/>
              </a:rPr>
              <a:t>성과확산군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137</a:t>
            </a:r>
            <a:r>
              <a:rPr lang="ko-KR" altLang="en-US" sz="1400" dirty="0" err="1" smtClean="0">
                <a:latin typeface="+mn-ea"/>
              </a:rPr>
              <a:t>억원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국제교류군 </a:t>
            </a:r>
            <a:r>
              <a:rPr lang="en-US" altLang="ko-KR" sz="1400" dirty="0" smtClean="0">
                <a:latin typeface="+mn-ea"/>
              </a:rPr>
              <a:t>111</a:t>
            </a:r>
            <a:r>
              <a:rPr lang="ko-KR" altLang="en-US" sz="1400" dirty="0" err="1" smtClean="0">
                <a:latin typeface="+mn-ea"/>
              </a:rPr>
              <a:t>억원이</a:t>
            </a:r>
            <a:r>
              <a:rPr lang="ko-KR" altLang="en-US" sz="1400" dirty="0" smtClean="0">
                <a:latin typeface="+mn-ea"/>
              </a:rPr>
              <a:t> 투자될 계획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8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98" y="84252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050" y="1595355"/>
            <a:ext cx="6223795" cy="295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직사각형 31"/>
          <p:cNvSpPr/>
          <p:nvPr/>
        </p:nvSpPr>
        <p:spPr>
          <a:xfrm>
            <a:off x="405061" y="4759052"/>
            <a:ext cx="8327989" cy="138499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4"/>
              </a:buBlip>
              <a:defRPr/>
            </a:pPr>
            <a:r>
              <a:rPr lang="ko-KR" altLang="en-US" sz="1400" b="1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  <a:cs typeface="Times New Roman" pitchFamily="18" charset="0"/>
              </a:rPr>
              <a:t>개인연구군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 연구자 생애주기 및 인문사회 학문적 특성 고려 </a:t>
            </a:r>
            <a:r>
              <a:rPr lang="ko-KR" altLang="en-US" sz="1400" dirty="0">
                <a:latin typeface="+mn-ea"/>
                <a:sym typeface="Wingdings" pitchFamily="2" charset="2"/>
              </a:rPr>
              <a:t></a:t>
            </a:r>
            <a:r>
              <a:rPr lang="en-US" altLang="ko-KR" sz="1400" dirty="0" smtClean="0">
                <a:latin typeface="+mn-ea"/>
              </a:rPr>
              <a:t> </a:t>
            </a:r>
            <a:r>
              <a:rPr lang="ko-KR" altLang="en-US" sz="1400" dirty="0" smtClean="0">
                <a:latin typeface="+mn-ea"/>
              </a:rPr>
              <a:t>단독연구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단기연구 중심 연구</a:t>
            </a:r>
            <a:endParaRPr lang="en-US" altLang="ko-KR" sz="1400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  <a:defRPr/>
            </a:pPr>
            <a:r>
              <a:rPr lang="ko-KR" altLang="en-US" sz="1400" b="1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집단연구군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 err="1">
                <a:latin typeface="+mn-ea"/>
              </a:rPr>
              <a:t>아젠다</a:t>
            </a:r>
            <a:r>
              <a:rPr lang="ko-KR" altLang="en-US" sz="1400" dirty="0">
                <a:latin typeface="+mn-ea"/>
              </a:rPr>
              <a:t> 중심 장기연구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공동연구 중심 </a:t>
            </a:r>
            <a:r>
              <a:rPr lang="ko-KR" altLang="en-US" sz="1400" dirty="0" smtClean="0">
                <a:latin typeface="+mn-ea"/>
              </a:rPr>
              <a:t>연구</a:t>
            </a:r>
            <a:endParaRPr lang="en-US" altLang="ko-KR" sz="1400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  <a:defRPr/>
            </a:pPr>
            <a:r>
              <a:rPr lang="ko-KR" altLang="en-US" sz="1400" b="1" dirty="0" err="1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성과확산군</a:t>
            </a:r>
            <a:r>
              <a:rPr lang="ko-KR" altLang="en-US" sz="1400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>
                <a:latin typeface="+mn-ea"/>
              </a:rPr>
              <a:t>연구지원 성과의 전략적 확산 및 대중화 </a:t>
            </a:r>
            <a:r>
              <a:rPr lang="ko-KR" altLang="en-US" sz="1400" dirty="0" smtClean="0">
                <a:latin typeface="+mn-ea"/>
              </a:rPr>
              <a:t>지원</a:t>
            </a:r>
            <a:endParaRPr lang="en-US" altLang="ko-KR" sz="1400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  <a:defRPr/>
            </a:pPr>
            <a:r>
              <a:rPr lang="ko-KR" altLang="en-US" sz="1400" b="1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국제교류군</a:t>
            </a:r>
            <a:r>
              <a:rPr lang="ko-KR" altLang="en-US" sz="1400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>
                <a:latin typeface="+mn-ea"/>
              </a:rPr>
              <a:t>국제적 </a:t>
            </a:r>
            <a:r>
              <a:rPr lang="ko-KR" altLang="en-US" sz="1400" dirty="0" smtClean="0">
                <a:latin typeface="+mn-ea"/>
              </a:rPr>
              <a:t>네트워크강화 및 국제협력</a:t>
            </a:r>
            <a:r>
              <a:rPr lang="en-US" altLang="ko-KR" sz="1400" dirty="0" smtClean="0">
                <a:latin typeface="+mn-ea"/>
              </a:rPr>
              <a:t>/</a:t>
            </a:r>
            <a:r>
              <a:rPr lang="ko-KR" altLang="en-US" sz="1400" dirty="0" smtClean="0">
                <a:latin typeface="+mn-ea"/>
              </a:rPr>
              <a:t>교류 강화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국제적인 리더 양성</a:t>
            </a:r>
            <a:endParaRPr lang="en-US" altLang="ko-KR" sz="1400" dirty="0">
              <a:latin typeface="+mn-ea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-5-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042" y="4149081"/>
            <a:ext cx="4197600" cy="199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959" y="1853613"/>
            <a:ext cx="4168479" cy="197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6959" y="4149080"/>
            <a:ext cx="413457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387958" y="852507"/>
            <a:ext cx="8424936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 smtClean="0">
                <a:latin typeface="+mn-ea"/>
              </a:rPr>
              <a:t>2012</a:t>
            </a:r>
            <a:r>
              <a:rPr lang="ko-KR" altLang="en-US" sz="1400" b="1" dirty="0" smtClean="0">
                <a:latin typeface="+mn-ea"/>
              </a:rPr>
              <a:t>년도 인문사회기초연구 </a:t>
            </a:r>
            <a:r>
              <a:rPr lang="en-US" altLang="ko-KR" sz="1400" b="1" dirty="0" smtClean="0">
                <a:latin typeface="+mn-ea"/>
              </a:rPr>
              <a:t>1,276</a:t>
            </a:r>
            <a:r>
              <a:rPr lang="ko-KR" altLang="en-US" sz="1400" b="1" dirty="0" err="1" smtClean="0">
                <a:latin typeface="+mn-ea"/>
              </a:rPr>
              <a:t>억원</a:t>
            </a:r>
            <a:r>
              <a:rPr lang="en-US" altLang="ko-KR" sz="1400" b="1" dirty="0" smtClean="0">
                <a:latin typeface="+mn-ea"/>
              </a:rPr>
              <a:t>, </a:t>
            </a:r>
            <a:r>
              <a:rPr lang="ko-KR" altLang="en-US" sz="1400" b="1" dirty="0" smtClean="0">
                <a:latin typeface="+mn-ea"/>
              </a:rPr>
              <a:t>인문학진흥 </a:t>
            </a:r>
            <a:r>
              <a:rPr lang="en-US" altLang="ko-KR" sz="1400" b="1" dirty="0" smtClean="0">
                <a:latin typeface="+mn-ea"/>
              </a:rPr>
              <a:t>521</a:t>
            </a:r>
            <a:r>
              <a:rPr lang="ko-KR" altLang="en-US" sz="1400" b="1" dirty="0" err="1" smtClean="0">
                <a:latin typeface="+mn-ea"/>
              </a:rPr>
              <a:t>억원</a:t>
            </a:r>
            <a:r>
              <a:rPr lang="en-US" altLang="ko-KR" sz="1400" b="1" dirty="0" smtClean="0">
                <a:latin typeface="+mn-ea"/>
              </a:rPr>
              <a:t>, </a:t>
            </a:r>
            <a:r>
              <a:rPr lang="ko-KR" altLang="en-US" sz="1400" b="1" dirty="0" smtClean="0">
                <a:latin typeface="+mn-ea"/>
              </a:rPr>
              <a:t>사회과학연구지원 </a:t>
            </a:r>
            <a:r>
              <a:rPr lang="en-US" altLang="ko-KR" sz="1400" b="1" dirty="0" smtClean="0">
                <a:latin typeface="+mn-ea"/>
              </a:rPr>
              <a:t>285</a:t>
            </a:r>
            <a:r>
              <a:rPr lang="ko-KR" altLang="en-US" sz="1400" b="1" dirty="0" err="1" smtClean="0">
                <a:latin typeface="+mn-ea"/>
              </a:rPr>
              <a:t>억원</a:t>
            </a:r>
            <a:r>
              <a:rPr lang="ko-KR" altLang="en-US" sz="1400" b="1" dirty="0" smtClean="0">
                <a:latin typeface="+mn-ea"/>
              </a:rPr>
              <a:t> 투자 계획</a:t>
            </a:r>
            <a:endParaRPr lang="ko-KR" altLang="en-US" sz="1300" dirty="0">
              <a:latin typeface="+mn-ea"/>
            </a:endParaRPr>
          </a:p>
        </p:txBody>
      </p:sp>
      <p:pic>
        <p:nvPicPr>
          <p:cNvPr id="11" name="Picture 27" descr="ic_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29" y="921937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6766" y="1853613"/>
            <a:ext cx="4257242" cy="189282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0"/>
              </a:spcBef>
              <a:buBlip>
                <a:blip r:embed="rId6"/>
              </a:buBlip>
              <a:defRPr/>
            </a:pPr>
            <a:r>
              <a:rPr lang="ko-KR" altLang="en-US" sz="1300" b="1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인문사회기초연구</a:t>
            </a:r>
            <a:r>
              <a:rPr lang="ko-KR" altLang="en-US" sz="1300" b="1" dirty="0" smtClean="0">
                <a:latin typeface="+mn-ea"/>
              </a:rPr>
              <a:t> </a:t>
            </a:r>
            <a:r>
              <a:rPr lang="en-US" altLang="ko-KR" sz="1300" dirty="0">
                <a:latin typeface="+mn-ea"/>
              </a:rPr>
              <a:t>: </a:t>
            </a:r>
            <a:r>
              <a:rPr lang="ko-KR" altLang="en-US" sz="1300" dirty="0" smtClean="0">
                <a:latin typeface="+mn-ea"/>
              </a:rPr>
              <a:t>자유롭고 창의적인 연구활동에 대한 체계적 </a:t>
            </a:r>
            <a:r>
              <a:rPr lang="ko-KR" altLang="en-US" sz="1300" dirty="0">
                <a:latin typeface="+mn-ea"/>
              </a:rPr>
              <a:t>지원 </a:t>
            </a:r>
            <a:r>
              <a:rPr lang="ko-KR" altLang="en-US" sz="1300" dirty="0">
                <a:latin typeface="+mn-ea"/>
                <a:sym typeface="Wingdings" pitchFamily="2" charset="2"/>
              </a:rPr>
              <a:t></a:t>
            </a:r>
            <a:r>
              <a:rPr lang="en-US" altLang="ko-KR" sz="1300" dirty="0">
                <a:latin typeface="+mn-ea"/>
              </a:rPr>
              <a:t> </a:t>
            </a:r>
            <a:r>
              <a:rPr lang="ko-KR" altLang="en-US" sz="1300" dirty="0" smtClean="0">
                <a:latin typeface="+mn-ea"/>
              </a:rPr>
              <a:t>창의적 </a:t>
            </a:r>
            <a:r>
              <a:rPr lang="ko-KR" altLang="en-US" sz="1300" dirty="0">
                <a:latin typeface="+mn-ea"/>
              </a:rPr>
              <a:t>지식생산기반 </a:t>
            </a:r>
            <a:r>
              <a:rPr lang="ko-KR" altLang="en-US" sz="1300" dirty="0" smtClean="0">
                <a:latin typeface="+mn-ea"/>
              </a:rPr>
              <a:t>구축</a:t>
            </a:r>
            <a:endParaRPr lang="en-US" altLang="ko-KR" sz="1300" dirty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buBlip>
                <a:blip r:embed="rId6"/>
              </a:buBlip>
              <a:defRPr/>
            </a:pPr>
            <a:r>
              <a:rPr lang="ko-KR" altLang="en-US" sz="1300" b="1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인문학 </a:t>
            </a:r>
            <a:r>
              <a:rPr lang="ko-KR" altLang="en-US" sz="1300" b="1" dirty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진흥</a:t>
            </a:r>
            <a:r>
              <a:rPr lang="ko-KR" altLang="en-US" sz="1300" dirty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 </a:t>
            </a:r>
            <a:r>
              <a:rPr lang="en-US" altLang="ko-KR" sz="1300" dirty="0">
                <a:latin typeface="+mn-ea"/>
              </a:rPr>
              <a:t>: </a:t>
            </a:r>
            <a:r>
              <a:rPr lang="ko-KR" altLang="en-US" sz="1300" dirty="0" smtClean="0">
                <a:latin typeface="+mn-ea"/>
              </a:rPr>
              <a:t>세계적인 인문발전</a:t>
            </a:r>
            <a:r>
              <a:rPr lang="en-US" altLang="ko-KR" sz="1300" dirty="0" smtClean="0">
                <a:latin typeface="+mn-ea"/>
              </a:rPr>
              <a:t>, </a:t>
            </a:r>
            <a:r>
              <a:rPr lang="ko-KR" altLang="en-US" sz="1300" dirty="0" smtClean="0">
                <a:latin typeface="+mn-ea"/>
              </a:rPr>
              <a:t>대중과 소통 강화  </a:t>
            </a:r>
            <a:r>
              <a:rPr lang="ko-KR" altLang="en-US" sz="1300" dirty="0">
                <a:latin typeface="+mn-ea"/>
                <a:sym typeface="Wingdings" pitchFamily="2" charset="2"/>
              </a:rPr>
              <a:t> </a:t>
            </a:r>
            <a:r>
              <a:rPr lang="ko-KR" altLang="en-US" sz="1300" dirty="0">
                <a:latin typeface="+mn-ea"/>
              </a:rPr>
              <a:t>인문학 외연 </a:t>
            </a:r>
            <a:r>
              <a:rPr lang="ko-KR" altLang="en-US" sz="1300" dirty="0" smtClean="0">
                <a:latin typeface="+mn-ea"/>
              </a:rPr>
              <a:t>확대 및 사회적 </a:t>
            </a:r>
            <a:r>
              <a:rPr lang="ko-KR" altLang="en-US" sz="1300" dirty="0">
                <a:latin typeface="+mn-ea"/>
              </a:rPr>
              <a:t>역할 강화</a:t>
            </a:r>
            <a:endParaRPr lang="en-US" altLang="ko-KR" sz="1300" dirty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buBlip>
                <a:blip r:embed="rId6"/>
              </a:buBlip>
              <a:defRPr/>
            </a:pPr>
            <a:r>
              <a:rPr lang="ko-KR" altLang="en-US" sz="1300" b="1" dirty="0" smtClean="0">
                <a:solidFill>
                  <a:srgbClr val="C00000"/>
                </a:solidFill>
                <a:latin typeface="MD개성체" pitchFamily="18" charset="-127"/>
                <a:ea typeface="MD개성체" pitchFamily="18" charset="-127"/>
              </a:rPr>
              <a:t>사회과학연구지원</a:t>
            </a:r>
            <a:r>
              <a:rPr lang="ko-KR" altLang="en-US" sz="1300" b="1" dirty="0" smtClean="0">
                <a:latin typeface="+mn-ea"/>
              </a:rPr>
              <a:t> </a:t>
            </a:r>
            <a:r>
              <a:rPr lang="en-US" altLang="ko-KR" sz="1300" dirty="0">
                <a:latin typeface="+mn-ea"/>
              </a:rPr>
              <a:t>: </a:t>
            </a:r>
            <a:r>
              <a:rPr lang="ko-KR" altLang="en-US" sz="1300" dirty="0">
                <a:latin typeface="+mn-ea"/>
              </a:rPr>
              <a:t>세계 </a:t>
            </a:r>
            <a:r>
              <a:rPr lang="ko-KR" altLang="en-US" sz="1300" dirty="0" smtClean="0">
                <a:latin typeface="+mn-ea"/>
              </a:rPr>
              <a:t>수준의 </a:t>
            </a:r>
            <a:r>
              <a:rPr lang="ko-KR" altLang="en-US" sz="1300" dirty="0">
                <a:latin typeface="+mn-ea"/>
              </a:rPr>
              <a:t>사회과학 연구집단 및 차세대 </a:t>
            </a:r>
            <a:r>
              <a:rPr lang="ko-KR" altLang="en-US" sz="1300" dirty="0" smtClean="0">
                <a:latin typeface="+mn-ea"/>
              </a:rPr>
              <a:t>인재 양성 </a:t>
            </a:r>
            <a:r>
              <a:rPr lang="ko-KR" altLang="en-US" sz="1300" dirty="0">
                <a:latin typeface="+mn-ea"/>
                <a:sym typeface="Wingdings" pitchFamily="2" charset="2"/>
              </a:rPr>
              <a:t></a:t>
            </a:r>
            <a:r>
              <a:rPr lang="en-US" altLang="ko-KR" sz="1300" dirty="0">
                <a:latin typeface="+mn-ea"/>
              </a:rPr>
              <a:t> </a:t>
            </a:r>
            <a:r>
              <a:rPr lang="ko-KR" altLang="en-US" sz="1300" dirty="0">
                <a:latin typeface="+mn-ea"/>
              </a:rPr>
              <a:t>사회과학 </a:t>
            </a:r>
            <a:r>
              <a:rPr lang="ko-KR" altLang="en-US" sz="1300" dirty="0" smtClean="0">
                <a:latin typeface="+mn-ea"/>
              </a:rPr>
              <a:t>자생력 강화</a:t>
            </a:r>
            <a:endParaRPr lang="en-US" altLang="ko-KR" sz="1300" dirty="0">
              <a:latin typeface="+mn-ea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-6-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87"/>
          <p:cNvSpPr txBox="1">
            <a:spLocks noChangeArrowheads="1"/>
          </p:cNvSpPr>
          <p:nvPr/>
        </p:nvSpPr>
        <p:spPr bwMode="auto">
          <a:xfrm>
            <a:off x="7442796" y="1278285"/>
            <a:ext cx="12961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487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algn="ctr" eaLnBrk="1" fontAlgn="t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   (</a:t>
            </a:r>
            <a:r>
              <a:rPr lang="ko-KR" altLang="en-US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단위 </a:t>
            </a:r>
            <a:r>
              <a:rPr lang="en-US" altLang="ko-KR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:</a:t>
            </a:r>
            <a:r>
              <a:rPr lang="ko-KR" altLang="en-US" sz="1200" dirty="0" err="1">
                <a:solidFill>
                  <a:schemeClr val="accent1"/>
                </a:solidFill>
                <a:latin typeface="굴림" charset="-127"/>
                <a:ea typeface="굴림" charset="-127"/>
              </a:rPr>
              <a:t>백만원</a:t>
            </a:r>
            <a:r>
              <a:rPr lang="en-US" altLang="ko-KR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)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6069894"/>
              </p:ext>
            </p:extLst>
          </p:nvPr>
        </p:nvGraphicFramePr>
        <p:xfrm>
          <a:off x="405059" y="1515626"/>
          <a:ext cx="8352929" cy="4878459"/>
        </p:xfrm>
        <a:graphic>
          <a:graphicData uri="http://schemas.openxmlformats.org/drawingml/2006/table">
            <a:tbl>
              <a:tblPr/>
              <a:tblGrid>
                <a:gridCol w="2582765"/>
                <a:gridCol w="1296683"/>
                <a:gridCol w="1286603"/>
                <a:gridCol w="1497004"/>
                <a:gridCol w="1689874"/>
              </a:tblGrid>
              <a:tr h="48243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사 업 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예산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A)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2013</a:t>
                      </a: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예산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B)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년 대비 증감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(C=B-A)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</a:tr>
              <a:tr h="38898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□ </a:t>
                      </a:r>
                      <a:r>
                        <a:rPr lang="ko-KR" altLang="en-US" sz="1400" b="1" kern="0" spc="0" dirty="0"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인문사회 </a:t>
                      </a:r>
                      <a:r>
                        <a:rPr lang="ko-KR" altLang="en-US" sz="1400" b="1" kern="0" spc="0" dirty="0" smtClean="0"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학술연구조성</a:t>
                      </a:r>
                      <a:endParaRPr lang="ko-KR" altLang="en-US" sz="1400" kern="0" spc="0" dirty="0">
                        <a:solidFill>
                          <a:srgbClr val="0000FF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205,715</a:t>
                      </a:r>
                      <a:endParaRPr lang="en-US" sz="1400" kern="0" spc="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208,238</a:t>
                      </a:r>
                      <a:endParaRPr lang="en-US" sz="1400" kern="0" spc="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2,523</a:t>
                      </a:r>
                      <a:endParaRPr lang="en-US" sz="1400" kern="0" spc="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8898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</a:t>
                      </a:r>
                      <a:r>
                        <a:rPr lang="ko-KR" altLang="en-US" sz="13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ㅇ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ko-KR" altLang="en-US" sz="1300" b="1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인문사회 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기초연구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129,616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127,679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태 나무"/>
                          <a:cs typeface="Times New Roman" pitchFamily="18" charset="0"/>
                        </a:rPr>
                        <a:t>△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1,937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98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학문후속세대지원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30,306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28,354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태 나무"/>
                          <a:cs typeface="Times New Roman" pitchFamily="18" charset="0"/>
                        </a:rPr>
                        <a:t>△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1,952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6749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일반연구</a:t>
                      </a:r>
                      <a:r>
                        <a:rPr lang="en-US" altLang="ko-KR" sz="10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기본</a:t>
                      </a: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공동</a:t>
                      </a: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우수논문</a:t>
                      </a: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53,785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53,521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태 나무"/>
                          <a:cs typeface="Times New Roman" pitchFamily="18" charset="0"/>
                        </a:rPr>
                        <a:t>△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태 나무"/>
                        </a:rPr>
                        <a:t>신진연구자지원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)15,000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태 나무"/>
                        </a:rPr>
                        <a:t>중견연구자지원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)17,721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태 나무"/>
                        </a:rPr>
                        <a:t>일반공동연구지원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)19,600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태 나무"/>
                        </a:rPr>
                        <a:t>우수논문지원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)1,200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우수학자지원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1,491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1,491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-  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명저번역지원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1,284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1,063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태 나무"/>
                          <a:cs typeface="Times New Roman" pitchFamily="18" charset="0"/>
                        </a:rPr>
                        <a:t>△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우수학술도서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2,500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2,500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태 나무"/>
                        </a:rPr>
                        <a:t>학술원 수행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신흥지역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2,000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2,000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학제간융합연구지원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3,380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3,380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토대기초연구지원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20,250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20,250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태 나무"/>
                        </a:rPr>
                        <a:t>한국학분야포함 예산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424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대학중점연구소지원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14,620</a:t>
                      </a: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15,120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42501" marR="42501" marT="11750" marB="11750" anchor="ctr">
                    <a:lnL w="39497" cap="flat" cmpd="sng" algn="ctr">
                      <a:solidFill>
                        <a:srgbClr val="CA5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2501" marR="42501" marT="11750" marB="1175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395535" y="1509339"/>
            <a:ext cx="8353077" cy="76200"/>
          </a:xfrm>
          <a:prstGeom prst="rect">
            <a:avLst/>
          </a:prstGeom>
          <a:gradFill>
            <a:gsLst>
              <a:gs pos="0">
                <a:schemeClr val="bg1">
                  <a:alpha val="88000"/>
                </a:schemeClr>
              </a:gs>
              <a:gs pos="9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07008" y="985857"/>
            <a:ext cx="8424936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인문사회분야 각 사업별 예산 현황</a:t>
            </a:r>
            <a:r>
              <a:rPr lang="en-US" altLang="ko-KR" sz="1400" b="1" dirty="0" smtClean="0">
                <a:latin typeface="+mn-ea"/>
              </a:rPr>
              <a:t>(1)</a:t>
            </a:r>
            <a:endParaRPr lang="ko-KR" altLang="en-US" sz="1300" dirty="0">
              <a:latin typeface="+mn-ea"/>
            </a:endParaRPr>
          </a:p>
        </p:txBody>
      </p:sp>
      <p:pic>
        <p:nvPicPr>
          <p:cNvPr id="10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54" y="106481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4274444" y="1531562"/>
            <a:ext cx="1296144" cy="48624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-7-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6063892"/>
              </p:ext>
            </p:extLst>
          </p:nvPr>
        </p:nvGraphicFramePr>
        <p:xfrm>
          <a:off x="407126" y="1512149"/>
          <a:ext cx="8341486" cy="3544968"/>
        </p:xfrm>
        <a:graphic>
          <a:graphicData uri="http://schemas.openxmlformats.org/drawingml/2006/table">
            <a:tbl>
              <a:tblPr/>
              <a:tblGrid>
                <a:gridCol w="2652855"/>
                <a:gridCol w="1584176"/>
                <a:gridCol w="1584176"/>
                <a:gridCol w="1584176"/>
                <a:gridCol w="936103"/>
              </a:tblGrid>
              <a:tr h="51597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사 업 명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년 예산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A)</a:t>
                      </a:r>
                      <a:endParaRPr 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2013</a:t>
                      </a: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년 예산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B)</a:t>
                      </a:r>
                      <a:endParaRPr 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년 대비 증감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(C=B-A)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4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7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</a:t>
                      </a:r>
                      <a:r>
                        <a:rPr lang="ko-KR" altLang="en-US" sz="1300" b="1" kern="0" spc="0" dirty="0" err="1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ㅇ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인문학진흥방안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50,100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52,100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2,000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</a:t>
                      </a:r>
                      <a:r>
                        <a:rPr lang="en-US" altLang="ko-KR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인문한국</a:t>
                      </a:r>
                      <a:r>
                        <a:rPr lang="en-US" altLang="ko-KR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(HK)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사업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41,360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43,200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1,840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</a:t>
                      </a:r>
                      <a:r>
                        <a:rPr lang="en-US" altLang="ko-KR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저술출판지원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</a:t>
                      </a:r>
                      <a:r>
                        <a:rPr lang="en-US" altLang="ko-KR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인문학대중화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2,940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태 나무"/>
                          <a:cs typeface="Times New Roman" pitchFamily="18" charset="0"/>
                        </a:rPr>
                        <a:t>△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</a:t>
                      </a:r>
                      <a:r>
                        <a:rPr lang="en-US" altLang="ko-KR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기초교양교육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</a:t>
                      </a:r>
                      <a:r>
                        <a:rPr lang="ko-KR" altLang="en-US" sz="1300" b="1" kern="0" spc="0" dirty="0" err="1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ㅇ사회과학연구지원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25,999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28,459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2,460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</a:t>
                      </a:r>
                      <a:r>
                        <a:rPr lang="en-US" altLang="ko-KR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한국사회과학</a:t>
                      </a:r>
                      <a:r>
                        <a:rPr lang="en-US" altLang="ko-KR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(SSK)</a:t>
                      </a: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연구지원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25,370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28,459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2,460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kern="0" spc="0" dirty="0">
                          <a:solidFill>
                            <a:srgbClr val="000000"/>
                          </a:solidFill>
                          <a:effectLst/>
                          <a:latin typeface="태 나무"/>
                        </a:rPr>
                        <a:t>-  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EA"/>
                    </a:solidFill>
                  </a:tcPr>
                </a:tc>
              </a:tr>
              <a:tr h="119351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kern="0" spc="0" dirty="0" smtClean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  </a:t>
                      </a:r>
                      <a:r>
                        <a:rPr lang="en-US" altLang="ko-KR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lang="ko-KR" altLang="en-US" sz="1300" b="0" kern="0" spc="0" dirty="0"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사회과학특정연구지원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629</a:t>
                      </a: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4003"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0" marR="61850" marT="17100" marB="17100" anchor="ctr">
                    <a:lnL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3C78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395536" y="1511538"/>
            <a:ext cx="8353077" cy="76200"/>
          </a:xfrm>
          <a:prstGeom prst="rect">
            <a:avLst/>
          </a:prstGeom>
          <a:gradFill>
            <a:gsLst>
              <a:gs pos="0">
                <a:schemeClr val="bg1">
                  <a:alpha val="88000"/>
                </a:schemeClr>
              </a:gs>
              <a:gs pos="9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4644157" y="1533885"/>
            <a:ext cx="1584175" cy="3507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 Box 487"/>
          <p:cNvSpPr txBox="1">
            <a:spLocks noChangeArrowheads="1"/>
          </p:cNvSpPr>
          <p:nvPr/>
        </p:nvSpPr>
        <p:spPr bwMode="auto">
          <a:xfrm>
            <a:off x="7418562" y="1236360"/>
            <a:ext cx="12961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487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algn="ctr" eaLnBrk="1" fontAlgn="t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   (</a:t>
            </a:r>
            <a:r>
              <a:rPr lang="ko-KR" altLang="en-US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단위 </a:t>
            </a:r>
            <a:r>
              <a:rPr lang="en-US" altLang="ko-KR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:</a:t>
            </a:r>
            <a:r>
              <a:rPr lang="ko-KR" altLang="en-US" sz="1200" dirty="0" err="1">
                <a:solidFill>
                  <a:schemeClr val="accent1"/>
                </a:solidFill>
                <a:latin typeface="굴림" charset="-127"/>
                <a:ea typeface="굴림" charset="-127"/>
              </a:rPr>
              <a:t>백만원</a:t>
            </a:r>
            <a:r>
              <a:rPr lang="en-US" altLang="ko-KR" sz="1200" dirty="0">
                <a:solidFill>
                  <a:schemeClr val="accent1"/>
                </a:solidFill>
                <a:latin typeface="굴림" charset="-127"/>
                <a:ea typeface="굴림" charset="-127"/>
              </a:rPr>
              <a:t>)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07008" y="985857"/>
            <a:ext cx="84249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 smtClean="0">
                <a:latin typeface="+mn-ea"/>
              </a:rPr>
              <a:t>인문사회분야 각 사업별 예산 현황</a:t>
            </a:r>
            <a:r>
              <a:rPr lang="en-US" altLang="ko-KR" sz="1400" b="1" dirty="0" smtClean="0">
                <a:latin typeface="+mn-ea"/>
              </a:rPr>
              <a:t>(2)</a:t>
            </a:r>
            <a:endParaRPr lang="ko-KR" altLang="en-US" sz="1300" dirty="0">
              <a:latin typeface="+mn-ea"/>
            </a:endParaRPr>
          </a:p>
        </p:txBody>
      </p:sp>
      <p:pic>
        <p:nvPicPr>
          <p:cNvPr id="10" name="Picture 27" descr="ic_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54" y="1064812"/>
            <a:ext cx="287384" cy="279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8244408" y="6394028"/>
            <a:ext cx="89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-8-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2150</TotalTime>
  <Words>2499</Words>
  <Application>Microsoft Office PowerPoint</Application>
  <PresentationFormat>화면 슬라이드 쇼(4:3)</PresentationFormat>
  <Paragraphs>455</Paragraphs>
  <Slides>33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4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NRF</cp:lastModifiedBy>
  <cp:revision>167</cp:revision>
  <dcterms:created xsi:type="dcterms:W3CDTF">2013-02-19T15:52:57Z</dcterms:created>
  <dcterms:modified xsi:type="dcterms:W3CDTF">2013-05-29T01:37:57Z</dcterms:modified>
</cp:coreProperties>
</file>