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83" r:id="rId3"/>
    <p:sldId id="257" r:id="rId4"/>
    <p:sldId id="259" r:id="rId5"/>
    <p:sldId id="258" r:id="rId6"/>
    <p:sldId id="260" r:id="rId7"/>
    <p:sldId id="261" r:id="rId8"/>
    <p:sldId id="262" r:id="rId9"/>
    <p:sldId id="28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4" r:id="rId18"/>
    <p:sldId id="270" r:id="rId19"/>
    <p:sldId id="271" r:id="rId20"/>
    <p:sldId id="272" r:id="rId21"/>
    <p:sldId id="273" r:id="rId22"/>
    <p:sldId id="274" r:id="rId23"/>
    <p:sldId id="280" r:id="rId24"/>
    <p:sldId id="275" r:id="rId25"/>
    <p:sldId id="276" r:id="rId26"/>
    <p:sldId id="277" r:id="rId27"/>
    <p:sldId id="278" r:id="rId28"/>
    <p:sldId id="279" r:id="rId29"/>
    <p:sldId id="281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3DD06-0AD1-4530-8301-981EE32F6041}" type="datetimeFigureOut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3678F-D8F5-48D5-A65E-F7AA701EF7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66ED6-DEFA-4A18-99A4-4D379EE15D95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3E80-6395-4D98-ABA6-DD8D70AD4262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5DE3-E08D-45EB-AC72-1B80AB1F26BA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35AAB-CEEA-44EB-AAC3-54A24677E9D1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18D4-160F-4E4F-AA5A-32C2F80DCF37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DF71B-0004-4B86-B217-B34B8B2572B5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2400F-5B1E-4185-BCBA-ECB462FBCC19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85E2D-DB94-47C0-8CF0-9F83C6E78C51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6DD6E-4437-4293-9338-2B2E285CB5D8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71D8E-04F4-46F8-91A8-F1A0C1C1E313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ED3B7-311B-4412-84D9-6890CAD52ABB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AE0CF-B665-4166-8553-E5020CA44156}" type="datetime1">
              <a:rPr lang="ko-KR" altLang="en-US" smtClean="0"/>
              <a:pPr/>
              <a:t>2013-05-07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736C6-63C9-4572-ADD1-085D901E6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en-US" altLang="ko-KR" sz="3900" dirty="0" smtClean="0"/>
              <a:t>Audit Effort and the Unit Audit Price of Industry Specialist Auditors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3300" dirty="0" smtClean="0"/>
              <a:t>: Evidence from Korea</a:t>
            </a:r>
            <a:endParaRPr lang="ko-KR" altLang="en-US" sz="33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052664"/>
            <a:ext cx="6400800" cy="175260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Gil S. </a:t>
            </a:r>
            <a:r>
              <a:rPr lang="en-US" altLang="ko-KR" sz="2000" dirty="0" err="1" smtClean="0"/>
              <a:t>Bae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SeungUk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Choi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JoonHwa</a:t>
            </a:r>
            <a:r>
              <a:rPr lang="en-US" altLang="ko-KR" sz="2000" dirty="0" smtClean="0"/>
              <a:t> Rho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Sample period : 2002 to 2010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Database : TS-2000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Fiscal year-end of December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KOSPI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Continuous variables at the 1% </a:t>
            </a:r>
            <a:r>
              <a:rPr lang="en-US" altLang="ko-KR" sz="2000" dirty="0" err="1" smtClean="0"/>
              <a:t>winsorized</a:t>
            </a:r>
            <a:r>
              <a:rPr lang="en-US" altLang="ko-KR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Missing financial and audit information data deleted.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Industries with fewer than 20 per two-digit industry-year observations are deleted.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Final sample consists of 4,256 firm-year.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88443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552728" cy="525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Variable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Dependant Variable : Log(Fees, Hours, or Fees </a:t>
            </a:r>
            <a:r>
              <a:rPr lang="en-US" altLang="ko-KR" sz="2000" dirty="0" smtClean="0"/>
              <a:t>per hour</a:t>
            </a:r>
            <a:r>
              <a:rPr lang="en-US" altLang="ko-KR" sz="20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ISA : continuous variable or dummy variable.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1600" dirty="0" smtClean="0"/>
              <a:t>(1) a continuous measure of the market share (Lim and Tan 2008), 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1600" dirty="0" smtClean="0"/>
              <a:t>(2) any auditor with a market share of 20% or more (Mayhew and Wilkins 2003), 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1600" dirty="0" smtClean="0"/>
              <a:t>(3) the auditor with the largest industry market share and its market share exceeding 10% higher than the second largest auditor(Mayhew and Wilkins, 2003; Lim and Tan, 2008).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Market Share : use client sales and total assets</a:t>
            </a:r>
          </a:p>
          <a:p>
            <a:pPr>
              <a:lnSpc>
                <a:spcPct val="150000"/>
              </a:lnSpc>
            </a:pPr>
            <a:endParaRPr lang="en-US" altLang="ko-KR" sz="2000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67451728" descr="EMB00000f5c4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45224"/>
            <a:ext cx="2555875" cy="777875"/>
          </a:xfrm>
          <a:prstGeom prst="rect">
            <a:avLst/>
          </a:prstGeom>
          <a:noFill/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Variable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Control variable : 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Log(TA) : the natural log of total assets 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Leverage : total liabilities divided by total assets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Holdings : ownership of largest shareholder and related parties 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ROA : net income divided by total assets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Loss : a dummy variable that takes 1 if the firm reported a loss during previous year 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Complexity : receivables and inventory divided by total assets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Foreign : Foreign ownership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Opinion : a dummy variable that takes 1 if the firm receives a modified audit opinion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Big N : a dummy variable that takes 1 if the auditor is a Big N auditor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Tenure : the length of the auditor-client relationship in years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Initial Audit : a dummy variable that takes 1 if the audit is an initial audit engagement</a:t>
            </a:r>
          </a:p>
          <a:p>
            <a:pPr lvl="1">
              <a:lnSpc>
                <a:spcPct val="150000"/>
              </a:lnSpc>
            </a:pPr>
            <a:r>
              <a:rPr lang="en-US" altLang="ko-KR" sz="1300" dirty="0" smtClean="0"/>
              <a:t>year dummies and industry dummies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Research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Main model : </a:t>
            </a:r>
          </a:p>
          <a:p>
            <a:pPr>
              <a:lnSpc>
                <a:spcPct val="150000"/>
              </a:lnSpc>
            </a:pPr>
            <a:endParaRPr lang="en-US" altLang="ko-KR" sz="2000" dirty="0"/>
          </a:p>
          <a:p>
            <a:r>
              <a:rPr lang="en-US" altLang="ko-KR" sz="2000" dirty="0" smtClean="0"/>
              <a:t>2-Stage model : </a:t>
            </a:r>
          </a:p>
          <a:p>
            <a:pPr lvl="1">
              <a:buNone/>
            </a:pPr>
            <a:r>
              <a:rPr lang="en-US" altLang="ko-KR" sz="1800" dirty="0" smtClean="0"/>
              <a:t>First-stage(Heckman test) : </a:t>
            </a:r>
          </a:p>
          <a:p>
            <a:pPr lvl="1">
              <a:buNone/>
            </a:pPr>
            <a:endParaRPr lang="en-US" altLang="ko-KR" sz="1800" dirty="0"/>
          </a:p>
          <a:p>
            <a:pPr lvl="1">
              <a:buNone/>
            </a:pPr>
            <a:endParaRPr lang="en-US" altLang="ko-KR" sz="1800" dirty="0" smtClean="0"/>
          </a:p>
          <a:p>
            <a:pPr lvl="1">
              <a:buNone/>
            </a:pPr>
            <a:endParaRPr lang="en-US" altLang="ko-KR" sz="1800" dirty="0"/>
          </a:p>
          <a:p>
            <a:pPr lvl="1">
              <a:buNone/>
            </a:pPr>
            <a:endParaRPr lang="en-US" altLang="ko-KR" sz="500" dirty="0" smtClean="0"/>
          </a:p>
          <a:p>
            <a:pPr lvl="1">
              <a:buNone/>
            </a:pPr>
            <a:r>
              <a:rPr lang="en-US" altLang="ko-KR" sz="1800" dirty="0" smtClean="0"/>
              <a:t>First-stage(Propensity Score </a:t>
            </a:r>
            <a:r>
              <a:rPr lang="en-US" altLang="ko-KR" sz="1800" dirty="0"/>
              <a:t>test</a:t>
            </a:r>
            <a:r>
              <a:rPr lang="en-US" altLang="ko-KR" sz="1800" dirty="0" smtClean="0"/>
              <a:t>) : 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endParaRPr lang="en-US" altLang="ko-KR" sz="1800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4577" name="_x67489824" descr="DRW00000f5c42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7103756" cy="288032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4579" name="_x67484376" descr="EMB00000f5c426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429000"/>
            <a:ext cx="7128792" cy="872762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4581" name="_x67441936" descr="EMB00000f5c426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797152"/>
            <a:ext cx="7224218" cy="576064"/>
          </a:xfrm>
          <a:prstGeom prst="rect">
            <a:avLst/>
          </a:prstGeom>
          <a:noFill/>
        </p:spPr>
      </p:pic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1967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Table 2</a:t>
            </a:r>
            <a:endParaRPr kumimoji="1" lang="en-US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바탕" pitchFamily="18" charset="-127"/>
                <a:cs typeface="Times New Roman" pitchFamily="18" charset="0"/>
              </a:rPr>
              <a:t>Description of the sample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568" y="1844824"/>
          <a:ext cx="7612380" cy="4344125"/>
        </p:xfrm>
        <a:graphic>
          <a:graphicData uri="http://schemas.openxmlformats.org/drawingml/2006/table">
            <a:tbl>
              <a:tblPr/>
              <a:tblGrid>
                <a:gridCol w="1577168"/>
                <a:gridCol w="1100997"/>
                <a:gridCol w="1464286"/>
                <a:gridCol w="1465081"/>
                <a:gridCol w="2004848"/>
              </a:tblGrid>
              <a:tr h="26764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Panel A: </a:t>
                      </a:r>
                      <a:r>
                        <a:rPr lang="en-US" sz="1100" b="1" kern="100">
                          <a:latin typeface="Times New Roman"/>
                          <a:ea typeface="Times New Roman"/>
                          <a:cs typeface="Times New Roman"/>
                        </a:rPr>
                        <a:t>Mean and (median) for sample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</a:rPr>
                        <a:t>Variable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(1) Total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(2) ISA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(3) Non-ISA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Test of the difference (2)-(3): t[z]-value 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Log (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</a:rPr>
                        <a:t>F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ees)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17.84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(17.73)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18.19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(18.06)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17.74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(17.70)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17.72***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[17.75]***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Log (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</a:rPr>
                        <a:t>H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ours)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6.33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(6.33)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6.79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(6.80)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6.21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(6.25)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17.88***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[20.69]***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Log(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</a:rPr>
                        <a:t>F</a:t>
                      </a: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ees per hour)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11.50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(11.42)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latin typeface="Times New Roman"/>
                          <a:ea typeface="Times New Roman"/>
                          <a:cs typeface="Times New Roman"/>
                        </a:rPr>
                        <a:t>11.41</a:t>
                      </a:r>
                      <a:endParaRPr lang="ko-KR" sz="1200" kern="100" dirty="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latin typeface="Times New Roman"/>
                          <a:ea typeface="Times New Roman"/>
                          <a:cs typeface="Times New Roman"/>
                        </a:rPr>
                        <a:t>(11.31)</a:t>
                      </a:r>
                      <a:endParaRPr lang="ko-KR" sz="1200" kern="100" dirty="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11.53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(11.44)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5.58***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[7.50]***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Abnormal fees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-0.00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0.00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(-0.00)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-0.00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0.97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[0.44]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Abnormal hours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-0.01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-0.00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(0.01)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-0.01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(0.00)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1.98**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[1.97]**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Audit quality 1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0.08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(0.06)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0.06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(0.04)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0.08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(0.06)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8.04***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[7.57]***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l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i="1" kern="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Audit quality 2</a:t>
                      </a:r>
                      <a:endParaRPr lang="ko-KR" sz="12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0.08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(0.06)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0.06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(0.04)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0.08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(0.06)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7.96***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[7.33]***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2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i="1" kern="100">
                          <a:latin typeface="Times New Roman"/>
                          <a:ea typeface="굴림"/>
                          <a:cs typeface="Times New Roman"/>
                        </a:rPr>
                        <a:t>Log(TA)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18.38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(18.14)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19.22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(19.11)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18.15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>
                          <a:latin typeface="Times New Roman"/>
                          <a:ea typeface="Times New Roman"/>
                          <a:cs typeface="Times New Roman"/>
                        </a:rPr>
                        <a:t>(18.02)</a:t>
                      </a:r>
                      <a:endParaRPr lang="ko-KR" sz="1200" kern="10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latin typeface="Times New Roman"/>
                          <a:ea typeface="Times New Roman"/>
                          <a:cs typeface="Times New Roman"/>
                        </a:rPr>
                        <a:t>19.64***</a:t>
                      </a:r>
                      <a:endParaRPr lang="ko-KR" sz="1200" kern="100" dirty="0">
                        <a:latin typeface="바탕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latin typeface="Times New Roman"/>
                          <a:ea typeface="Times New Roman"/>
                          <a:cs typeface="Times New Roman"/>
                        </a:rPr>
                        <a:t>[19.61]***</a:t>
                      </a:r>
                      <a:endParaRPr lang="ko-KR" sz="1200" kern="100" dirty="0">
                        <a:latin typeface="바탕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26939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16479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200800" cy="54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356350"/>
            <a:ext cx="298376" cy="365125"/>
          </a:xfrm>
        </p:spPr>
        <p:txBody>
          <a:bodyPr/>
          <a:lstStyle/>
          <a:p>
            <a:fld id="{458736C6-63C9-4572-ADD1-085D901E6FCD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29" name="제목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altLang="ko-KR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Contents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5" name="그룹 64"/>
          <p:cNvGrpSpPr/>
          <p:nvPr/>
        </p:nvGrpSpPr>
        <p:grpSpPr>
          <a:xfrm>
            <a:off x="598761" y="1426242"/>
            <a:ext cx="7442887" cy="516759"/>
            <a:chOff x="598761" y="1426242"/>
            <a:chExt cx="7442887" cy="516759"/>
          </a:xfrm>
        </p:grpSpPr>
        <p:grpSp>
          <p:nvGrpSpPr>
            <p:cNvPr id="30" name="그룹 29"/>
            <p:cNvGrpSpPr/>
            <p:nvPr/>
          </p:nvGrpSpPr>
          <p:grpSpPr>
            <a:xfrm>
              <a:off x="598761" y="1426242"/>
              <a:ext cx="7442887" cy="516759"/>
              <a:chOff x="1966913" y="1570258"/>
              <a:chExt cx="7442887" cy="516759"/>
            </a:xfrm>
          </p:grpSpPr>
          <p:sp>
            <p:nvSpPr>
              <p:cNvPr id="5" name="Line 2"/>
              <p:cNvSpPr>
                <a:spLocks noChangeShapeType="1"/>
              </p:cNvSpPr>
              <p:nvPr/>
            </p:nvSpPr>
            <p:spPr bwMode="auto">
              <a:xfrm flipV="1">
                <a:off x="2209800" y="1988840"/>
                <a:ext cx="7200000" cy="21977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6" name="Group 3"/>
              <p:cNvGrpSpPr>
                <a:grpSpLocks/>
              </p:cNvGrpSpPr>
              <p:nvPr/>
            </p:nvGrpSpPr>
            <p:grpSpPr bwMode="auto">
              <a:xfrm>
                <a:off x="1966913" y="1904455"/>
                <a:ext cx="182562" cy="182562"/>
                <a:chOff x="1239" y="1515"/>
                <a:chExt cx="115" cy="115"/>
              </a:xfrm>
            </p:grpSpPr>
            <p:sp>
              <p:nvSpPr>
                <p:cNvPr id="7" name="AutoShape 4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8" name="AutoShape 5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9" name="Text Box 6"/>
              <p:cNvSpPr txBox="1">
                <a:spLocks noChangeArrowheads="1"/>
              </p:cNvSpPr>
              <p:nvPr/>
            </p:nvSpPr>
            <p:spPr bwMode="auto">
              <a:xfrm>
                <a:off x="2339752" y="1570258"/>
                <a:ext cx="2749279" cy="4001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>
                    <a:solidFill>
                      <a:srgbClr val="000000"/>
                    </a:solidFill>
                    <a:ea typeface="굴림" charset="-127"/>
                  </a:rPr>
                  <a:t>1. </a:t>
                </a:r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Research Questions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56" name="모서리가 둥근 직사각형 55"/>
            <p:cNvSpPr/>
            <p:nvPr/>
          </p:nvSpPr>
          <p:spPr>
            <a:xfrm>
              <a:off x="4067944" y="1447840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ISA or BIG N Auditor ➜ Quality ↑ ➜ Total Fee Premium ↑ 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Total Fee = Audit Efforts (Audit Hour) × Unit Audit Price per Audit Effort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Research Question ➜ Where does the Total Fee Premium come from?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598761" y="2062127"/>
            <a:ext cx="7442199" cy="523876"/>
            <a:chOff x="598761" y="2060848"/>
            <a:chExt cx="7442199" cy="523876"/>
          </a:xfrm>
        </p:grpSpPr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598761" y="2060848"/>
              <a:ext cx="7442199" cy="523876"/>
              <a:chOff x="1239" y="1300"/>
              <a:chExt cx="4688" cy="330"/>
            </a:xfrm>
          </p:grpSpPr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12" name="Group 9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14" name="AutoShape 10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15" name="AutoShape 11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1474" y="1300"/>
                <a:ext cx="1550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>
                    <a:solidFill>
                      <a:srgbClr val="000000"/>
                    </a:solidFill>
                    <a:ea typeface="굴림" charset="-127"/>
                  </a:rPr>
                  <a:t>2. </a:t>
                </a:r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Literature Review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57" name="모서리가 둥근 직사각형 56"/>
            <p:cNvSpPr/>
            <p:nvPr/>
          </p:nvSpPr>
          <p:spPr>
            <a:xfrm>
              <a:off x="4067944" y="2090932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Understanding : Korean accounting and audit markets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Literature Review : Audit quality, audit fees and audit effort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598761" y="2705129"/>
            <a:ext cx="7442199" cy="512763"/>
            <a:chOff x="598761" y="2708920"/>
            <a:chExt cx="7442199" cy="512763"/>
          </a:xfrm>
        </p:grpSpPr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598761" y="2708920"/>
              <a:ext cx="7442199" cy="512763"/>
              <a:chOff x="1239" y="1307"/>
              <a:chExt cx="4688" cy="323"/>
            </a:xfrm>
          </p:grpSpPr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18" name="Group 15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20" name="AutoShape 16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21" name="AutoShape 17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19" name="Text Box 18"/>
              <p:cNvSpPr txBox="1">
                <a:spLocks noChangeArrowheads="1"/>
              </p:cNvSpPr>
              <p:nvPr/>
            </p:nvSpPr>
            <p:spPr bwMode="auto">
              <a:xfrm>
                <a:off x="1474" y="1307"/>
                <a:ext cx="1150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>
                    <a:solidFill>
                      <a:srgbClr val="000000"/>
                    </a:solidFill>
                    <a:ea typeface="굴림" charset="-127"/>
                  </a:rPr>
                  <a:t>3. </a:t>
                </a:r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Hypotheses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58" name="모서리가 둥근 직사각형 57"/>
            <p:cNvSpPr/>
            <p:nvPr/>
          </p:nvSpPr>
          <p:spPr>
            <a:xfrm>
              <a:off x="4068384" y="2748779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H1 : Audit effort of ISA is different from that of non-ISA.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H2 : Unit audit price of ISA is different from that of non-ISA.</a:t>
              </a:r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598761" y="3337018"/>
            <a:ext cx="7442199" cy="506413"/>
            <a:chOff x="598761" y="3356992"/>
            <a:chExt cx="7442199" cy="506413"/>
          </a:xfrm>
        </p:grpSpPr>
        <p:grpSp>
          <p:nvGrpSpPr>
            <p:cNvPr id="22" name="Group 19"/>
            <p:cNvGrpSpPr>
              <a:grpSpLocks/>
            </p:cNvGrpSpPr>
            <p:nvPr/>
          </p:nvGrpSpPr>
          <p:grpSpPr bwMode="auto">
            <a:xfrm>
              <a:off x="598761" y="3356992"/>
              <a:ext cx="7442199" cy="506413"/>
              <a:chOff x="1239" y="1311"/>
              <a:chExt cx="4688" cy="319"/>
            </a:xfrm>
          </p:grpSpPr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24" name="Group 21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26" name="AutoShape 22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27" name="AutoShape 23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25" name="Text Box 24"/>
              <p:cNvSpPr txBox="1">
                <a:spLocks noChangeArrowheads="1"/>
              </p:cNvSpPr>
              <p:nvPr/>
            </p:nvSpPr>
            <p:spPr bwMode="auto">
              <a:xfrm>
                <a:off x="1474" y="1311"/>
                <a:ext cx="636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>
                    <a:solidFill>
                      <a:srgbClr val="000000"/>
                    </a:solidFill>
                    <a:ea typeface="굴림" charset="-127"/>
                  </a:rPr>
                  <a:t>4. </a:t>
                </a:r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Data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59" name="모서리가 둥근 직사각형 58"/>
            <p:cNvSpPr/>
            <p:nvPr/>
          </p:nvSpPr>
          <p:spPr>
            <a:xfrm>
              <a:off x="4068384" y="3395064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period : 2002 to 2010, Database : TS-2000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Fiscal year-end of December, Listed KOSPI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Total 4,256 firm-year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608633" y="3962557"/>
            <a:ext cx="7442199" cy="517525"/>
            <a:chOff x="608633" y="4005064"/>
            <a:chExt cx="7442199" cy="517525"/>
          </a:xfrm>
        </p:grpSpPr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608633" y="4005064"/>
              <a:ext cx="7442199" cy="517525"/>
              <a:chOff x="1239" y="1304"/>
              <a:chExt cx="4688" cy="326"/>
            </a:xfrm>
          </p:grpSpPr>
          <p:sp>
            <p:nvSpPr>
              <p:cNvPr id="32" name="Line 14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33" name="Group 15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35" name="AutoShape 16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34" name="Text Box 18"/>
              <p:cNvSpPr txBox="1">
                <a:spLocks noChangeArrowheads="1"/>
              </p:cNvSpPr>
              <p:nvPr/>
            </p:nvSpPr>
            <p:spPr bwMode="auto">
              <a:xfrm>
                <a:off x="1468" y="1304"/>
                <a:ext cx="874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5. Variable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60" name="모서리가 둥근 직사각형 59"/>
            <p:cNvSpPr/>
            <p:nvPr/>
          </p:nvSpPr>
          <p:spPr>
            <a:xfrm>
              <a:off x="4067944" y="4047699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Dependant variable : Log(Fees, Hours, or Fees per hour)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Independent variable : ISA(continuous or dummy) &amp; control</a:t>
              </a:r>
            </a:p>
          </p:txBody>
        </p:sp>
      </p:grpSp>
      <p:grpSp>
        <p:nvGrpSpPr>
          <p:cNvPr id="70" name="그룹 69"/>
          <p:cNvGrpSpPr/>
          <p:nvPr/>
        </p:nvGrpSpPr>
        <p:grpSpPr>
          <a:xfrm>
            <a:off x="608633" y="4599208"/>
            <a:ext cx="7442199" cy="525464"/>
            <a:chOff x="608633" y="4653136"/>
            <a:chExt cx="7442199" cy="525464"/>
          </a:xfrm>
        </p:grpSpPr>
        <p:grpSp>
          <p:nvGrpSpPr>
            <p:cNvPr id="37" name="Group 19"/>
            <p:cNvGrpSpPr>
              <a:grpSpLocks/>
            </p:cNvGrpSpPr>
            <p:nvPr/>
          </p:nvGrpSpPr>
          <p:grpSpPr bwMode="auto">
            <a:xfrm>
              <a:off x="608633" y="4653136"/>
              <a:ext cx="7442199" cy="525464"/>
              <a:chOff x="1239" y="1299"/>
              <a:chExt cx="4688" cy="331"/>
            </a:xfrm>
          </p:grpSpPr>
          <p:sp>
            <p:nvSpPr>
              <p:cNvPr id="38" name="Line 20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39" name="Group 21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41" name="AutoShape 22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42" name="AutoShape 23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40" name="Text Box 24"/>
              <p:cNvSpPr txBox="1">
                <a:spLocks noChangeArrowheads="1"/>
              </p:cNvSpPr>
              <p:nvPr/>
            </p:nvSpPr>
            <p:spPr bwMode="auto">
              <a:xfrm>
                <a:off x="1468" y="1299"/>
                <a:ext cx="766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6. Model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61" name="모서리가 둥근 직사각형 60"/>
            <p:cNvSpPr/>
            <p:nvPr/>
          </p:nvSpPr>
          <p:spPr>
            <a:xfrm>
              <a:off x="4067944" y="4689222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Main model &amp; 2-Stage model(Heckman test, Propensity Score test)</a:t>
              </a:r>
            </a:p>
          </p:txBody>
        </p:sp>
      </p:grpSp>
      <p:grpSp>
        <p:nvGrpSpPr>
          <p:cNvPr id="71" name="그룹 70"/>
          <p:cNvGrpSpPr/>
          <p:nvPr/>
        </p:nvGrpSpPr>
        <p:grpSpPr>
          <a:xfrm>
            <a:off x="608633" y="5243798"/>
            <a:ext cx="7442199" cy="514351"/>
            <a:chOff x="608633" y="5356843"/>
            <a:chExt cx="7442199" cy="514351"/>
          </a:xfrm>
        </p:grpSpPr>
        <p:grpSp>
          <p:nvGrpSpPr>
            <p:cNvPr id="43" name="Group 13"/>
            <p:cNvGrpSpPr>
              <a:grpSpLocks/>
            </p:cNvGrpSpPr>
            <p:nvPr/>
          </p:nvGrpSpPr>
          <p:grpSpPr bwMode="auto">
            <a:xfrm>
              <a:off x="608633" y="5356843"/>
              <a:ext cx="7442199" cy="514351"/>
              <a:chOff x="1239" y="1306"/>
              <a:chExt cx="4688" cy="324"/>
            </a:xfrm>
          </p:grpSpPr>
          <p:sp>
            <p:nvSpPr>
              <p:cNvPr id="44" name="Line 14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45" name="Group 15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47" name="AutoShape 16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48" name="AutoShape 17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46" name="Text Box 18"/>
              <p:cNvSpPr txBox="1">
                <a:spLocks noChangeArrowheads="1"/>
              </p:cNvSpPr>
              <p:nvPr/>
            </p:nvSpPr>
            <p:spPr bwMode="auto">
              <a:xfrm>
                <a:off x="1468" y="1306"/>
                <a:ext cx="806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7. Results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62" name="모서리가 둥근 직사각형 61"/>
            <p:cNvSpPr/>
            <p:nvPr/>
          </p:nvSpPr>
          <p:spPr>
            <a:xfrm>
              <a:off x="4068384" y="5378441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ISA charge higher total fees.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ISA spend more audit efforts (audit hour).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Unit audit price per audit effort is not different from non-ISA. </a:t>
              </a: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608633" y="5877272"/>
            <a:ext cx="7442199" cy="522289"/>
            <a:chOff x="608633" y="6049436"/>
            <a:chExt cx="7442199" cy="522289"/>
          </a:xfrm>
        </p:grpSpPr>
        <p:grpSp>
          <p:nvGrpSpPr>
            <p:cNvPr id="49" name="Group 19"/>
            <p:cNvGrpSpPr>
              <a:grpSpLocks/>
            </p:cNvGrpSpPr>
            <p:nvPr/>
          </p:nvGrpSpPr>
          <p:grpSpPr bwMode="auto">
            <a:xfrm>
              <a:off x="608633" y="6049436"/>
              <a:ext cx="7442199" cy="522289"/>
              <a:chOff x="1239" y="1301"/>
              <a:chExt cx="4688" cy="329"/>
            </a:xfrm>
          </p:grpSpPr>
          <p:sp>
            <p:nvSpPr>
              <p:cNvPr id="50" name="Line 20"/>
              <p:cNvSpPr>
                <a:spLocks noChangeShapeType="1"/>
              </p:cNvSpPr>
              <p:nvPr/>
            </p:nvSpPr>
            <p:spPr bwMode="auto">
              <a:xfrm>
                <a:off x="1392" y="1582"/>
                <a:ext cx="4535" cy="0"/>
              </a:xfrm>
              <a:prstGeom prst="line">
                <a:avLst/>
              </a:prstGeom>
              <a:noFill/>
              <a:ln w="25400">
                <a:solidFill>
                  <a:srgbClr val="5F5F5F"/>
                </a:solidFill>
                <a:prstDash val="sysDot"/>
                <a:round/>
                <a:headEnd/>
                <a:tailEnd type="oval" w="med" len="med"/>
              </a:ln>
              <a:effectLst/>
            </p:spPr>
            <p:txBody>
              <a:bodyPr wrap="none" anchor="b"/>
              <a:lstStyle/>
              <a:p>
                <a:endParaRPr lang="ko-KR" altLang="en-US" sz="2000"/>
              </a:p>
            </p:txBody>
          </p:sp>
          <p:grpSp>
            <p:nvGrpSpPr>
              <p:cNvPr id="51" name="Group 21"/>
              <p:cNvGrpSpPr>
                <a:grpSpLocks/>
              </p:cNvGrpSpPr>
              <p:nvPr/>
            </p:nvGrpSpPr>
            <p:grpSpPr bwMode="auto">
              <a:xfrm>
                <a:off x="1239" y="1515"/>
                <a:ext cx="115" cy="115"/>
                <a:chOff x="1239" y="1515"/>
                <a:chExt cx="115" cy="115"/>
              </a:xfrm>
            </p:grpSpPr>
            <p:sp>
              <p:nvSpPr>
                <p:cNvPr id="53" name="AutoShape 22"/>
                <p:cNvSpPr>
                  <a:spLocks noChangeArrowheads="1"/>
                </p:cNvSpPr>
                <p:nvPr/>
              </p:nvSpPr>
              <p:spPr bwMode="gray">
                <a:xfrm rot="2700000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80808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  <p:sp>
              <p:nvSpPr>
                <p:cNvPr id="54" name="AutoShape 23"/>
                <p:cNvSpPr>
                  <a:spLocks noChangeArrowheads="1"/>
                </p:cNvSpPr>
                <p:nvPr/>
              </p:nvSpPr>
              <p:spPr bwMode="gray">
                <a:xfrm rot="18900000" flipH="1">
                  <a:off x="1239" y="1515"/>
                  <a:ext cx="115" cy="115"/>
                </a:xfrm>
                <a:prstGeom prst="rtTriangle">
                  <a:avLst/>
                </a:prstGeom>
                <a:solidFill>
                  <a:srgbClr val="FF99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b"/>
                <a:lstStyle/>
                <a:p>
                  <a:endParaRPr lang="ko-KR" altLang="en-US" sz="2000"/>
                </a:p>
              </p:txBody>
            </p:sp>
          </p:grpSp>
          <p:sp>
            <p:nvSpPr>
              <p:cNvPr id="52" name="Text Box 24"/>
              <p:cNvSpPr txBox="1">
                <a:spLocks noChangeArrowheads="1"/>
              </p:cNvSpPr>
              <p:nvPr/>
            </p:nvSpPr>
            <p:spPr bwMode="auto">
              <a:xfrm>
                <a:off x="1468" y="1301"/>
                <a:ext cx="1101" cy="2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b">
                <a:spAutoFit/>
              </a:bodyPr>
              <a:lstStyle/>
              <a:p>
                <a:pPr algn="l"/>
                <a:r>
                  <a:rPr lang="en-US" altLang="ko-KR" sz="2000" dirty="0" smtClean="0">
                    <a:solidFill>
                      <a:srgbClr val="000000"/>
                    </a:solidFill>
                    <a:ea typeface="굴림" charset="-127"/>
                  </a:rPr>
                  <a:t>8. Conclusion</a:t>
                </a:r>
                <a:endParaRPr lang="en-US" altLang="ko-KR" sz="2000" dirty="0">
                  <a:solidFill>
                    <a:srgbClr val="000000"/>
                  </a:solidFill>
                  <a:ea typeface="굴림" charset="-127"/>
                </a:endParaRPr>
              </a:p>
            </p:txBody>
          </p:sp>
        </p:grpSp>
        <p:sp>
          <p:nvSpPr>
            <p:cNvPr id="63" name="모서리가 둥근 직사각형 62"/>
            <p:cNvSpPr/>
            <p:nvPr/>
          </p:nvSpPr>
          <p:spPr>
            <a:xfrm>
              <a:off x="4068384" y="6067663"/>
              <a:ext cx="3960000" cy="360040"/>
            </a:xfrm>
            <a:prstGeom prst="roundRect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This indicates that ISA charge higher total audit fees than do non-ISA, </a:t>
              </a:r>
            </a:p>
            <a:p>
              <a:pPr algn="ctr"/>
              <a:r>
                <a:rPr lang="en-US" altLang="ko-KR" sz="800" dirty="0" smtClean="0">
                  <a:solidFill>
                    <a:schemeClr val="tx1"/>
                  </a:solidFill>
                </a:rPr>
                <a:t>they also increase audit effort, not yielding a higher unit price.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4142"/>
            <a:ext cx="7587723" cy="539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468491" cy="504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60" cy="531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Additional analyses 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Industry specialist auditors and client firm accounting quality → association between ISA and AQ, TABLE 6.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Client size effects → Subsample(SIZE), TABLE 7.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Market dominance and audit effort → dominance Share more than 30%, 40% Sample, TABLE 8.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Competition in client firm industry → Competition </a:t>
            </a:r>
            <a:r>
              <a:rPr lang="en-US" altLang="ko-KR" sz="1400" dirty="0" err="1" smtClean="0"/>
              <a:t>proxied</a:t>
            </a:r>
            <a:r>
              <a:rPr lang="en-US" altLang="ko-KR" sz="1400" dirty="0" smtClean="0"/>
              <a:t> by the </a:t>
            </a:r>
            <a:r>
              <a:rPr lang="en-US" altLang="ko-KR" sz="1400" dirty="0" err="1" smtClean="0"/>
              <a:t>Herfindahl</a:t>
            </a:r>
            <a:r>
              <a:rPr lang="en-US" altLang="ko-KR" sz="1400" dirty="0" smtClean="0"/>
              <a:t>-Hirschman index, the industry product substitutability(DIFF), the level of entry costs in industry(ENTCOST), the level of market size in industry(MKTSIZE), TABLE 9.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Client firm governance levels → Subsample of Governance, TABLE 10.</a:t>
            </a:r>
          </a:p>
          <a:p>
            <a:pPr lvl="1">
              <a:lnSpc>
                <a:spcPct val="150000"/>
              </a:lnSpc>
            </a:pPr>
            <a:endParaRPr lang="en-US" altLang="ko-KR" sz="1400" dirty="0"/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Results are consistent with main results.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18941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632848" cy="547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08912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377833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52128"/>
            <a:ext cx="7488832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Differences in audit fees can represent quantity differences in audit effort or unit price differences.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Korea → Audit effort information is required to be disclosed in the firms’ annual reports.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Thus, ISA spend more audit effort? OR ISA charge higher audit fees because they spend more effort? OR ISA higher audit fees because they charge a higher unit price? OR both?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Results : ISA charge higher total audit fees, spend more audit effort. unit price per audit effort of ISA is not different from non-ISA.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This indicates that ISA charge higher total audit fees than do non-ISA, they also increase audit effort, not yielding a higher unit price.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The results are robust to several sensitivity checks.</a:t>
            </a:r>
          </a:p>
          <a:p>
            <a:pPr>
              <a:lnSpc>
                <a:spcPct val="150000"/>
              </a:lnSpc>
            </a:pP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en-US" altLang="ko-KR" sz="2000" dirty="0" smtClean="0"/>
          </a:p>
          <a:p>
            <a:pPr>
              <a:lnSpc>
                <a:spcPct val="150000"/>
              </a:lnSpc>
            </a:pPr>
            <a:endParaRPr lang="en-US" altLang="ko-KR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Research Questions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ISA or BIG N Auditor ➜ Quality ↑ ➜ Total Fee Premium ↑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Total Fee = </a:t>
            </a:r>
            <a:r>
              <a:rPr lang="en-US" altLang="ko-KR" sz="1900" dirty="0" smtClean="0"/>
              <a:t>Audit Efforts (Audit Hour) × Unit Audit Price per Audit Effort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Research Question ➜ Where does the Total Fee Premium come from? 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Higher Audit Efforts (Audit Hour)?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Higher Unit Audit Price?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Or Both?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Results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ISA charge higher total fees.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ISA spend more audit efforts (audit hour).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Unit audit price per audit effort is not different from non-ISA. </a:t>
            </a: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Korean accounting and audit markets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The Act on External Audit of Stock Companies : file audited financial statements annually with the FSS through an online system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2011 : K-GAAP → K-IFRS (F/S report : submit within 90 days, included auditor’s report)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1997 Asian financial crisis → </a:t>
            </a:r>
            <a:r>
              <a:rPr lang="en-US" altLang="ko-KR" sz="1400" dirty="0" smtClean="0"/>
              <a:t>audit </a:t>
            </a:r>
            <a:r>
              <a:rPr lang="en-US" altLang="ko-KR" sz="1400" dirty="0" smtClean="0"/>
              <a:t>committee of the Board of </a:t>
            </a:r>
            <a:r>
              <a:rPr lang="en-US" altLang="ko-KR" sz="1400" dirty="0" smtClean="0"/>
              <a:t>Directors</a:t>
            </a:r>
            <a:endParaRPr lang="en-US" altLang="ko-KR" sz="1400" dirty="0" smtClean="0"/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2003 : </a:t>
            </a:r>
            <a:r>
              <a:rPr lang="en-US" altLang="ko-KR" sz="1400" dirty="0" smtClean="0"/>
              <a:t>Class action </a:t>
            </a:r>
            <a:r>
              <a:rPr lang="en-US" altLang="ko-KR" sz="1400" dirty="0" smtClean="0"/>
              <a:t>lawsuits have been allowed. 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Korean Big 4 auditors  : affiliated to the international Big 4 auditors(</a:t>
            </a:r>
            <a:r>
              <a:rPr lang="en-US" altLang="ko-KR" sz="1400" dirty="0" err="1" smtClean="0"/>
              <a:t>Samil</a:t>
            </a:r>
            <a:r>
              <a:rPr lang="en-US" altLang="ko-KR" sz="1400" dirty="0" smtClean="0"/>
              <a:t>-PWC, </a:t>
            </a:r>
            <a:r>
              <a:rPr lang="en-US" altLang="ko-KR" sz="1400" dirty="0" err="1" smtClean="0"/>
              <a:t>Samjung</a:t>
            </a:r>
            <a:r>
              <a:rPr lang="en-US" altLang="ko-KR" sz="1400" dirty="0" smtClean="0"/>
              <a:t>-KPMG, </a:t>
            </a:r>
            <a:r>
              <a:rPr lang="en-US" altLang="ko-KR" sz="1400" dirty="0" err="1" smtClean="0"/>
              <a:t>Hanyoung</a:t>
            </a:r>
            <a:r>
              <a:rPr lang="en-US" altLang="ko-KR" sz="1400" dirty="0" smtClean="0"/>
              <a:t>-E&amp;Y, </a:t>
            </a:r>
            <a:r>
              <a:rPr lang="en-US" altLang="ko-KR" sz="1400" dirty="0" err="1" smtClean="0"/>
              <a:t>Anjin</a:t>
            </a:r>
            <a:r>
              <a:rPr lang="en-US" altLang="ko-KR" sz="1400" dirty="0" smtClean="0"/>
              <a:t>-Deloitte</a:t>
            </a:r>
            <a:r>
              <a:rPr lang="en-US" altLang="ko-KR" sz="1400" dirty="0" smtClean="0"/>
              <a:t>)</a:t>
            </a:r>
            <a:endParaRPr lang="en-US" altLang="ko-KR" sz="1400" dirty="0" smtClean="0"/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Audit firms quality control programs : be reviewed periodically by the regulator(Big audit firms </a:t>
            </a:r>
            <a:r>
              <a:rPr lang="ko-KR" altLang="en-US" sz="1400" dirty="0" smtClean="0"/>
              <a:t>→ </a:t>
            </a:r>
            <a:r>
              <a:rPr lang="en-US" altLang="ko-KR" sz="1400" dirty="0" smtClean="0"/>
              <a:t>FSS, Small audit firms </a:t>
            </a:r>
            <a:r>
              <a:rPr lang="ko-KR" altLang="en-US" sz="1400" dirty="0" smtClean="0"/>
              <a:t>→ </a:t>
            </a:r>
            <a:r>
              <a:rPr lang="en-US" altLang="ko-KR" sz="1400" dirty="0" smtClean="0"/>
              <a:t>KICPA)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Audit quality, audit fees and audit effort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err="1" smtClean="0"/>
              <a:t>Simunic</a:t>
            </a:r>
            <a:r>
              <a:rPr lang="en-US" altLang="ko-KR" sz="1400" dirty="0" smtClean="0"/>
              <a:t> 1980; </a:t>
            </a:r>
            <a:r>
              <a:rPr lang="en-US" altLang="ko-KR" sz="1400" dirty="0" err="1" smtClean="0"/>
              <a:t>Palmrose</a:t>
            </a:r>
            <a:r>
              <a:rPr lang="en-US" altLang="ko-KR" sz="1400" dirty="0" smtClean="0"/>
              <a:t> 1986; </a:t>
            </a:r>
            <a:r>
              <a:rPr lang="en-US" altLang="ko-KR" sz="1400" dirty="0" err="1" smtClean="0"/>
              <a:t>Whisenant</a:t>
            </a:r>
            <a:r>
              <a:rPr lang="en-US" altLang="ko-KR" sz="1400" dirty="0" smtClean="0"/>
              <a:t> et al. 2003; </a:t>
            </a:r>
            <a:r>
              <a:rPr lang="en-US" altLang="ko-KR" sz="1400" dirty="0" err="1" smtClean="0"/>
              <a:t>Clatworthy</a:t>
            </a:r>
            <a:r>
              <a:rPr lang="en-US" altLang="ko-KR" sz="1400" dirty="0" smtClean="0"/>
              <a:t> et al. 2009; Lawrence et al. 2011 : Big </a:t>
            </a:r>
            <a:r>
              <a:rPr lang="en-US" altLang="ko-KR" sz="1400" dirty="0"/>
              <a:t>N auditors </a:t>
            </a:r>
            <a:r>
              <a:rPr lang="ko-KR" altLang="en-US" sz="1400" dirty="0" smtClean="0"/>
              <a:t>→ </a:t>
            </a:r>
            <a:r>
              <a:rPr lang="en-US" altLang="ko-KR" sz="1400" dirty="0" smtClean="0"/>
              <a:t>audit </a:t>
            </a:r>
            <a:r>
              <a:rPr lang="en-US" altLang="ko-KR" sz="1400" dirty="0"/>
              <a:t>fee premium → </a:t>
            </a:r>
            <a:r>
              <a:rPr lang="en-US" altLang="ko-KR" sz="1400" dirty="0" smtClean="0"/>
              <a:t>because lack </a:t>
            </a:r>
            <a:r>
              <a:rPr lang="en-US" altLang="ko-KR" sz="1400" dirty="0"/>
              <a:t>of competition or quality </a:t>
            </a:r>
            <a:r>
              <a:rPr lang="en-US" altLang="ko-KR" sz="1400" dirty="0" smtClean="0"/>
              <a:t>differences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/>
              <a:t>T</a:t>
            </a:r>
            <a:r>
              <a:rPr lang="en-US" altLang="ko-KR" sz="1400" dirty="0" smtClean="0"/>
              <a:t>hese </a:t>
            </a:r>
            <a:r>
              <a:rPr lang="en-US" altLang="ko-KR" sz="1400" dirty="0"/>
              <a:t>paper's confliction : </a:t>
            </a:r>
            <a:endParaRPr lang="en-US" altLang="ko-KR" sz="1400" dirty="0" smtClean="0"/>
          </a:p>
          <a:p>
            <a:pPr lvl="2">
              <a:lnSpc>
                <a:spcPct val="200000"/>
              </a:lnSpc>
              <a:buAutoNum type="arabicParenBoth"/>
            </a:pPr>
            <a:r>
              <a:rPr lang="en-US" altLang="ko-KR" sz="1400" dirty="0" smtClean="0"/>
              <a:t> Differences investigated</a:t>
            </a:r>
          </a:p>
          <a:p>
            <a:pPr lvl="2">
              <a:lnSpc>
                <a:spcPct val="200000"/>
              </a:lnSpc>
              <a:buAutoNum type="arabicParenBoth"/>
            </a:pPr>
            <a:r>
              <a:rPr lang="en-US" altLang="ko-KR" sz="1400" dirty="0" smtClean="0"/>
              <a:t> Methodology</a:t>
            </a:r>
          </a:p>
          <a:p>
            <a:pPr lvl="2">
              <a:lnSpc>
                <a:spcPct val="200000"/>
              </a:lnSpc>
              <a:buAutoNum type="arabicParenBoth"/>
            </a:pPr>
            <a:r>
              <a:rPr lang="en-US" altLang="ko-KR" sz="1400" dirty="0" smtClean="0"/>
              <a:t> Dependent variables</a:t>
            </a:r>
          </a:p>
          <a:p>
            <a:pPr lvl="2">
              <a:lnSpc>
                <a:spcPct val="200000"/>
              </a:lnSpc>
              <a:buAutoNum type="arabicParenBoth"/>
            </a:pPr>
            <a:r>
              <a:rPr lang="en-US" altLang="ko-KR" sz="1400" dirty="0" smtClean="0"/>
              <a:t> Client </a:t>
            </a:r>
            <a:r>
              <a:rPr lang="en-US" altLang="ko-KR" sz="1400" dirty="0"/>
              <a:t>listing status and client </a:t>
            </a:r>
            <a:r>
              <a:rPr lang="en-US" altLang="ko-KR" sz="1400" dirty="0" smtClean="0"/>
              <a:t>size</a:t>
            </a:r>
            <a:endParaRPr lang="en-US" altLang="ko-KR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Audit quality, audit fees and audit effort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1800" dirty="0" smtClean="0"/>
              <a:t>   &lt;Audit Quality research&gt;</a:t>
            </a:r>
            <a:endParaRPr lang="en-US" altLang="ko-KR" sz="1800" dirty="0"/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Dunn and Mayhew(2004) : ISA understand company’s characteristics → audit quality is predicted to be higher.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err="1" smtClean="0"/>
              <a:t>Gramling</a:t>
            </a:r>
            <a:r>
              <a:rPr lang="en-US" altLang="ko-KR" sz="1400" dirty="0" smtClean="0"/>
              <a:t> et al.(2001) : Positive association between ISA and the prediction ability of future cash flows.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Balsam et al.(2003) : ISA lower levels of discretionary accruals and higher earnings response coefficients.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Krishnan(2003) : ISA lower levels of discretionary accruals.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err="1" smtClean="0"/>
              <a:t>Carcello</a:t>
            </a:r>
            <a:r>
              <a:rPr lang="en-US" altLang="ko-KR" sz="1400" dirty="0" smtClean="0"/>
              <a:t> and Nagy(2004) : ISA are less likely to be involved in SEC enforcement actions.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/>
              <a:t>Ahmed et al.(2008); Li et al.(2010); Fernando et al.(2008) : ISA significantly reduces cost of equity and debt.</a:t>
            </a:r>
          </a:p>
          <a:p>
            <a:pPr lvl="1">
              <a:lnSpc>
                <a:spcPct val="150000"/>
              </a:lnSpc>
            </a:pPr>
            <a:endParaRPr lang="en-US" altLang="ko-KR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Audit quality, audit fees and audit effort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ko-KR" sz="1800" dirty="0" smtClean="0"/>
              <a:t>   &lt;</a:t>
            </a:r>
            <a:r>
              <a:rPr lang="en-US" altLang="ko-KR" sz="1800" dirty="0"/>
              <a:t>ISA </a:t>
            </a:r>
            <a:r>
              <a:rPr lang="en-US" altLang="ko-KR" sz="1800" dirty="0" smtClean="0"/>
              <a:t>audit </a:t>
            </a:r>
            <a:r>
              <a:rPr lang="en-US" altLang="ko-KR" sz="1800" dirty="0"/>
              <a:t>fee </a:t>
            </a:r>
            <a:r>
              <a:rPr lang="en-US" altLang="ko-KR" sz="1800" dirty="0" smtClean="0"/>
              <a:t>premium&gt;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err="1" smtClean="0"/>
              <a:t>Palmrose</a:t>
            </a:r>
            <a:r>
              <a:rPr lang="en-US" altLang="ko-KR" sz="1400" dirty="0" smtClean="0"/>
              <a:t>(1986) : Auditor size has a significantly positive association with both audit fees and audit hours, no significant relation is observed between industry specialization and either audit fees or audit hours.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err="1" smtClean="0"/>
              <a:t>Casterella</a:t>
            </a:r>
            <a:r>
              <a:rPr lang="en-US" altLang="ko-KR" sz="1400" dirty="0" smtClean="0"/>
              <a:t> et al.(2004) : Industry specialization can lead to a fee premium.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smtClean="0"/>
              <a:t>Francis et al.(2005) : Audit fee premium in city-level ISA.</a:t>
            </a:r>
          </a:p>
          <a:p>
            <a:pPr lvl="1">
              <a:lnSpc>
                <a:spcPct val="200000"/>
              </a:lnSpc>
            </a:pPr>
            <a:r>
              <a:rPr lang="en-US" altLang="ko-KR" sz="1400" dirty="0" err="1" smtClean="0"/>
              <a:t>Simunic</a:t>
            </a:r>
            <a:r>
              <a:rPr lang="en-US" altLang="ko-KR" sz="1400" dirty="0" smtClean="0"/>
              <a:t>(1980) : ISA audit fee premiums factor is that ISA provide higher quantity of audit services or charge a higher unit price for their effort.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Hypotheses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Audit Efforts (Audit Hour)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ISA concerned about reputation losses and litigation exposure → Increase audit hours(Lim and Tan, 2008).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ISA can achieve the same level of assurance by spending less effort → lower audit effort.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If ISA spend more(less) effort, then net effect of higher audit fees is ambiguous.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/>
              <a:t>Unit Audit Price per Audit Effort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ISA spread their fixed costs → leading to a lower unit price. </a:t>
            </a:r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Higher audit quality &amp; MKT dominance (lack of competition) → higher unit price.</a:t>
            </a:r>
            <a:endParaRPr lang="en-US" altLang="ko-KR" sz="20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Hypotheses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/>
              <a:t>Hypotheses</a:t>
            </a:r>
          </a:p>
          <a:p>
            <a:pPr lvl="1"/>
            <a:endParaRPr lang="en-US" altLang="ko-KR" sz="1600" dirty="0" smtClean="0"/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H1 : Audit effort of ISA is different from that of non-ISA.</a:t>
            </a:r>
          </a:p>
          <a:p>
            <a:pPr lvl="1"/>
            <a:endParaRPr lang="en-US" altLang="ko-KR" sz="1600" dirty="0" smtClean="0"/>
          </a:p>
          <a:p>
            <a:pPr lvl="1">
              <a:lnSpc>
                <a:spcPct val="150000"/>
              </a:lnSpc>
            </a:pPr>
            <a:r>
              <a:rPr lang="en-US" altLang="ko-KR" sz="1600" dirty="0" smtClean="0"/>
              <a:t>H2 : Unit audit price (i.e., audit fees per audit hour) of ISA is different from that of non-ISA.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36C6-63C9-4572-ADD1-085D901E6FCD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1653</Words>
  <Application>Microsoft Office PowerPoint</Application>
  <PresentationFormat>화면 슬라이드 쇼(4:3)</PresentationFormat>
  <Paragraphs>266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Office 테마</vt:lpstr>
      <vt:lpstr>Audit Effort and the Unit Audit Price of Industry Specialist Auditors : Evidence from Korea</vt:lpstr>
      <vt:lpstr>슬라이드 2</vt:lpstr>
      <vt:lpstr>Research Questions</vt:lpstr>
      <vt:lpstr>Literature Review</vt:lpstr>
      <vt:lpstr>Literature Review</vt:lpstr>
      <vt:lpstr>Literature Review</vt:lpstr>
      <vt:lpstr>Literature Review</vt:lpstr>
      <vt:lpstr>Hypotheses</vt:lpstr>
      <vt:lpstr>Hypotheses</vt:lpstr>
      <vt:lpstr>Data</vt:lpstr>
      <vt:lpstr>Data</vt:lpstr>
      <vt:lpstr>Data</vt:lpstr>
      <vt:lpstr>Variable</vt:lpstr>
      <vt:lpstr>Variable</vt:lpstr>
      <vt:lpstr>Research Model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Conclusion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Effort and the Unit Audit Price of Industry Specialist Auditors: Evidence from Korea</dc:title>
  <dc:creator>CNU</dc:creator>
  <cp:lastModifiedBy>SAMSUNG</cp:lastModifiedBy>
  <cp:revision>21</cp:revision>
  <dcterms:created xsi:type="dcterms:W3CDTF">2013-05-03T07:35:12Z</dcterms:created>
  <dcterms:modified xsi:type="dcterms:W3CDTF">2013-05-07T13:21:34Z</dcterms:modified>
</cp:coreProperties>
</file>