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3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99" r:id="rId4"/>
    <p:sldId id="335" r:id="rId5"/>
    <p:sldId id="336" r:id="rId6"/>
    <p:sldId id="337" r:id="rId7"/>
    <p:sldId id="338" r:id="rId8"/>
    <p:sldId id="325" r:id="rId9"/>
    <p:sldId id="328" r:id="rId10"/>
    <p:sldId id="329" r:id="rId11"/>
    <p:sldId id="330" r:id="rId12"/>
    <p:sldId id="339" r:id="rId13"/>
    <p:sldId id="340" r:id="rId14"/>
    <p:sldId id="331" r:id="rId15"/>
    <p:sldId id="332" r:id="rId16"/>
    <p:sldId id="333" r:id="rId17"/>
    <p:sldId id="334" r:id="rId18"/>
    <p:sldId id="341" r:id="rId19"/>
    <p:sldId id="280" r:id="rId20"/>
    <p:sldId id="342" r:id="rId21"/>
    <p:sldId id="297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22E"/>
    <a:srgbClr val="FFFF00"/>
    <a:srgbClr val="990033"/>
    <a:srgbClr val="0000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10" autoAdjust="0"/>
  </p:normalViewPr>
  <p:slideViewPr>
    <p:cSldViewPr>
      <p:cViewPr>
        <p:scale>
          <a:sx n="70" d="100"/>
          <a:sy n="70" d="100"/>
        </p:scale>
        <p:origin x="58" y="-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4B05C6-04D7-4E66-AB8E-CC9B53FF2D12}" type="datetimeFigureOut">
              <a:rPr lang="en-US"/>
              <a:pPr>
                <a:defRPr/>
              </a:pPr>
              <a:t>11/1/2012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206DE80-DCF6-4C75-B71E-76DD84435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3E6D74-7CA9-4B6C-BDFE-FD7CC23498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D926B-E0AE-42CE-9533-AAEA8B79BA2B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5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6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3F71A-E43A-4046-A1B0-741A35A630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A9D5D-04AD-4C3B-AFC0-FABAC57E1EB8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4CC07-8B43-4E76-8508-DA0B5F250BD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D4C81-13BA-449B-8B81-3BC7CFC41F48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146D-1371-401C-A1BA-3145D334098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AF035-BB34-4B5A-B49C-83E0AF48EFEA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5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6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83A13-D680-427C-B913-0B3216A654E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74FB-6A6E-45F8-9A01-8F120F5DDD82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8C3B-4035-4588-87BC-457E40D6C2C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142F3-F0B0-49B7-B5C1-B5D4EBEF006A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6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7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296E-60B9-4907-B6AD-00FC96383CB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32E87-A8C0-45CE-A52B-F597EE1AD51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8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9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A84C6-17EB-470F-95B4-FB468F6232B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658B6-C4CA-490A-A984-F87E7C4F37FB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4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5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4E6BC-B275-4BA3-9A65-3C945DA746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00403-4453-498B-87C8-CF43F870081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B8273-C640-4F7A-8B2C-C06F8A94BC47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6" name="바닥글 개체 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7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C0FE3-AE5C-4F1A-B9B1-ABF1A81671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한쪽 모서리는 잘리고 다른 쪽 모서리는 둥근 사각형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6" name="직각 삼각형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en-US"/>
          </a:p>
        </p:txBody>
      </p:sp>
      <p:sp>
        <p:nvSpPr>
          <p:cNvPr id="7" name="자유형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 dirty="0"/>
          </a:p>
        </p:txBody>
      </p:sp>
      <p:sp>
        <p:nvSpPr>
          <p:cNvPr id="9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2D551-CF18-4E45-A1BC-4942FC5AEF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11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86039-04B7-4464-9FCB-1AD56F3E0C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제목 개체 틀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smtClean="0"/>
          </a:p>
        </p:txBody>
      </p:sp>
      <p:sp>
        <p:nvSpPr>
          <p:cNvPr id="1029" name="텍스트 개체 틀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smtClean="0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B7028FF-D26B-4933-8989-6217908552D5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493943E-CA24-42D7-9ECA-DF93EFDD05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grpSp>
        <p:nvGrpSpPr>
          <p:cNvPr id="1033" name="그룹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51" r:id="rId2"/>
    <p:sldLayoutId id="2147483860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61" r:id="rId9"/>
    <p:sldLayoutId id="2147483857" r:id="rId10"/>
    <p:sldLayoutId id="2147483858" r:id="rId11"/>
  </p:sldLayoutIdLst>
  <p:hf hdr="0"/>
  <p:txStyles>
    <p:titleStyle>
      <a:lvl1pPr algn="l" rtl="0" fontAlgn="base" latinLnBrk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HY중고딕" pitchFamily="18" charset="-127"/>
        </a:defRPr>
      </a:lvl9pPr>
    </p:titleStyle>
    <p:bodyStyle>
      <a:lvl1pPr marL="273050" indent="-273050" algn="l" rtl="0" fontAlgn="base" latinLnBrk="1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 latinLnBrk="1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 latinLnBrk="1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9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908720"/>
            <a:ext cx="8784976" cy="2592288"/>
          </a:xfrm>
          <a:noFill/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000" dirty="0" smtClean="0">
                <a:solidFill>
                  <a:schemeClr val="bg1"/>
                </a:solidFill>
              </a:rPr>
              <a:t>코스닥시장기업의 통화파생상품거래와 </a:t>
            </a:r>
            <a:r>
              <a:rPr lang="ko-KR" altLang="en-US" sz="4000" dirty="0" err="1" smtClean="0">
                <a:solidFill>
                  <a:schemeClr val="bg1"/>
                </a:solidFill>
              </a:rPr>
              <a:t>환노출관리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57192"/>
            <a:ext cx="6400800" cy="1008658"/>
          </a:xfrm>
        </p:spPr>
        <p:txBody>
          <a:bodyPr/>
          <a:lstStyle/>
          <a:p>
            <a:pPr marR="0">
              <a:lnSpc>
                <a:spcPct val="9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권택호</a:t>
            </a:r>
            <a:r>
              <a:rPr lang="en-US" altLang="ko-KR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(</a:t>
            </a:r>
            <a:r>
              <a:rPr lang="ko-KR" altLang="en-US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충남대학교</a:t>
            </a:r>
            <a:r>
              <a:rPr lang="en-US" altLang="ko-KR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경영학부</a:t>
            </a:r>
            <a:r>
              <a:rPr lang="en-US" altLang="ko-KR" sz="2800" dirty="0" smtClean="0">
                <a:solidFill>
                  <a:schemeClr val="bg1"/>
                </a:solidFill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)</a:t>
            </a:r>
          </a:p>
        </p:txBody>
      </p:sp>
      <p:sp>
        <p:nvSpPr>
          <p:cNvPr id="410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098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AD10B-EDA0-404B-B01B-7CDC894D9585}" type="slidenum">
              <a:rPr lang="en-US" altLang="ko-KR"/>
              <a:pPr>
                <a:defRPr/>
              </a:pPr>
              <a:t>1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06A104-94E4-425E-B7B2-147E3B432EF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8107" t="25637" r="15449" b="15670"/>
          <a:stretch>
            <a:fillRect/>
          </a:stretch>
        </p:blipFill>
        <p:spPr bwMode="auto">
          <a:xfrm>
            <a:off x="323528" y="620688"/>
            <a:ext cx="835292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467544" y="4005064"/>
            <a:ext cx="8136904" cy="288032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18107" t="18993" r="15449" b="17885"/>
          <a:stretch>
            <a:fillRect/>
          </a:stretch>
        </p:blipFill>
        <p:spPr bwMode="auto">
          <a:xfrm>
            <a:off x="251520" y="404664"/>
            <a:ext cx="864096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221" t="31174" r="15449" b="6811"/>
          <a:stretch>
            <a:fillRect/>
          </a:stretch>
        </p:blipFill>
        <p:spPr bwMode="auto">
          <a:xfrm>
            <a:off x="251520" y="404664"/>
            <a:ext cx="856895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7719" t="17297" r="10521" b="40621"/>
          <a:stretch>
            <a:fillRect/>
          </a:stretch>
        </p:blipFill>
        <p:spPr bwMode="auto">
          <a:xfrm>
            <a:off x="107505" y="260648"/>
            <a:ext cx="861064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251520" y="5445224"/>
            <a:ext cx="8424936" cy="576064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8107" t="30067" r="11905" b="27852"/>
          <a:stretch>
            <a:fillRect/>
          </a:stretch>
        </p:blipFill>
        <p:spPr bwMode="auto">
          <a:xfrm>
            <a:off x="179512" y="260648"/>
            <a:ext cx="869212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323528" y="3356992"/>
            <a:ext cx="8496944" cy="792088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8177" t="40033" r="11562" b="21208"/>
          <a:stretch>
            <a:fillRect/>
          </a:stretch>
        </p:blipFill>
        <p:spPr bwMode="auto">
          <a:xfrm>
            <a:off x="323528" y="404664"/>
            <a:ext cx="84249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467544" y="3356992"/>
            <a:ext cx="8208912" cy="936104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7443" t="53322" r="11666" b="6811"/>
          <a:stretch>
            <a:fillRect/>
          </a:stretch>
        </p:blipFill>
        <p:spPr bwMode="auto">
          <a:xfrm>
            <a:off x="323528" y="476672"/>
            <a:ext cx="84969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539552" y="3933056"/>
            <a:ext cx="8208912" cy="936104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8107" t="22315" r="9247" b="5704"/>
          <a:stretch>
            <a:fillRect/>
          </a:stretch>
        </p:blipFill>
        <p:spPr bwMode="auto">
          <a:xfrm>
            <a:off x="251520" y="258892"/>
            <a:ext cx="8424936" cy="633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395536" y="2780928"/>
            <a:ext cx="8208912" cy="504056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8605" t="17718" r="12293" b="10300"/>
          <a:stretch>
            <a:fillRect/>
          </a:stretch>
        </p:blipFill>
        <p:spPr bwMode="auto">
          <a:xfrm>
            <a:off x="323528" y="260648"/>
            <a:ext cx="85689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395536" y="2780928"/>
            <a:ext cx="8424936" cy="432048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en-US" altLang="ko-KR" sz="4000" b="1" dirty="0" smtClean="0">
                <a:latin typeface="휴먼옛체" pitchFamily="18" charset="-127"/>
                <a:ea typeface="휴먼옛체" pitchFamily="18" charset="-127"/>
              </a:rPr>
              <a:t>V. </a:t>
            </a:r>
            <a:r>
              <a:rPr lang="ko-KR" altLang="en-US" sz="4000" b="1" dirty="0" smtClean="0">
                <a:latin typeface="휴먼옛체" pitchFamily="18" charset="-127"/>
                <a:ea typeface="휴먼옛체" pitchFamily="18" charset="-127"/>
              </a:rPr>
              <a:t>결론 및 시사점</a:t>
            </a:r>
            <a:endParaRPr lang="ko-KR" altLang="en-US" sz="40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772816"/>
            <a:ext cx="8784976" cy="4536504"/>
          </a:xfrm>
        </p:spPr>
        <p:txBody>
          <a:bodyPr/>
          <a:lstStyle/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거래기업의 계약금액을 자산대비 비율로 볼 때 코스닥기업은 유가증권시장 기업보다 큰 규모로 파생상품거래를 함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통화파생상품거래가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감소시켰다는 결과는 확인되지 않음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금융위기 이전의 경우 파생상품거래는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관련 변수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(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특히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수출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)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와 유의적인 관계를 보이지 않아 파생상품거래 목적에 대한 의문을 갖게 함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</p:txBody>
      </p:sp>
      <p:sp>
        <p:nvSpPr>
          <p:cNvPr id="1024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187064A-7364-43BA-BC32-AE4CD4FE187B}" type="slidenum">
              <a:rPr lang="en-US" altLang="ko-KR"/>
              <a:pPr>
                <a:defRPr/>
              </a:pPr>
              <a:t>19</a:t>
            </a:fld>
            <a:endParaRPr lang="en-US" altLang="ko-KR"/>
          </a:p>
        </p:txBody>
      </p:sp>
      <p:cxnSp>
        <p:nvCxnSpPr>
          <p:cNvPr id="6" name="직선 연결선 5"/>
          <p:cNvCxnSpPr/>
          <p:nvPr/>
        </p:nvCxnSpPr>
        <p:spPr>
          <a:xfrm>
            <a:off x="0" y="6357938"/>
            <a:ext cx="9144000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E5DC1-2616-480C-8977-B4F434CA4F9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altLang="ko-KR" sz="3600" b="1" dirty="0" smtClean="0">
                <a:latin typeface="휴먼옛체" pitchFamily="18" charset="-127"/>
                <a:ea typeface="휴먼옛체" pitchFamily="18" charset="-127"/>
              </a:rPr>
              <a:t>I. </a:t>
            </a:r>
            <a:r>
              <a:rPr lang="ko-KR" altLang="en-US" sz="3600" b="1" dirty="0" smtClean="0">
                <a:latin typeface="휴먼옛체" pitchFamily="18" charset="-127"/>
                <a:ea typeface="휴먼옛체" pitchFamily="18" charset="-127"/>
              </a:rPr>
              <a:t>서론</a:t>
            </a:r>
            <a:endParaRPr lang="ko-KR" altLang="en-US" sz="36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4464496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비금융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업종 기업의 통화파생상품거래가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감소시켰는가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?</a:t>
            </a:r>
          </a:p>
          <a:p>
            <a:pPr marL="633600">
              <a:spcBef>
                <a:spcPts val="1200"/>
              </a:spcBef>
              <a:buFont typeface="Arial" pitchFamily="34" charset="0"/>
              <a:buChar char="•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파생상품거래 목적이 무엇인가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?</a:t>
            </a:r>
          </a:p>
          <a:p>
            <a:pPr marL="633600">
              <a:spcBef>
                <a:spcPts val="1200"/>
              </a:spcBef>
              <a:buFont typeface="Arial" pitchFamily="34" charset="0"/>
              <a:buChar char="•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파생상품을 적절하게 활용하였는가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?</a:t>
            </a:r>
            <a:endParaRPr lang="en-US" altLang="ko-KR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633600">
              <a:spcBef>
                <a:spcPts val="1200"/>
              </a:spcBef>
              <a:buNone/>
            </a:pPr>
            <a:r>
              <a:rPr lang="ko-KR" altLang="en-US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  <a:sym typeface="Wingdings" pitchFamily="2" charset="2"/>
              </a:rPr>
              <a:t> 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  <a:sym typeface="Wingdings" pitchFamily="2" charset="2"/>
              </a:rPr>
              <a:t>초창기의 연구와는 달리 최근의 연구는 사용 목적과 적절한 사용 여부를 구분하지 않고 파생상품거래와 </a:t>
            </a:r>
            <a:r>
              <a:rPr lang="ko-KR" altLang="en-US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  <a:sym typeface="Wingdings" pitchFamily="2" charset="2"/>
              </a:rPr>
              <a:t>환노출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  <a:sym typeface="Wingdings" pitchFamily="2" charset="2"/>
              </a:rPr>
              <a:t> 감소여부 만을 분석</a:t>
            </a:r>
            <a:endParaRPr lang="en-US" altLang="ko-KR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  <a:sym typeface="Wingdings" pitchFamily="2" charset="2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기존의 연구는 주로 유가증권시장기업을 분석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>
              <a:spcBef>
                <a:spcPts val="1200"/>
              </a:spcBef>
            </a:pPr>
            <a:endParaRPr lang="en-US" altLang="ko-KR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>
              <a:spcBef>
                <a:spcPts val="1200"/>
              </a:spcBef>
              <a:buNone/>
            </a:pPr>
            <a:r>
              <a:rPr lang="en-US" altLang="ko-KR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  <a:sym typeface="Wingdings" pitchFamily="2" charset="2"/>
              </a:rPr>
              <a:t> </a:t>
            </a:r>
            <a:endParaRPr lang="en-US" altLang="ko-KR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89A97EF-1A9D-4A48-8668-4A1E40AA64CF}" type="slidenum">
              <a:rPr lang="en-US" altLang="ko-KR"/>
              <a:pPr>
                <a:defRPr/>
              </a:pPr>
              <a:t>2</a:t>
            </a:fld>
            <a:endParaRPr lang="en-US" altLang="ko-KR"/>
          </a:p>
        </p:txBody>
      </p:sp>
      <p:cxnSp>
        <p:nvCxnSpPr>
          <p:cNvPr id="7" name="직선 연결선 6"/>
          <p:cNvCxnSpPr/>
          <p:nvPr/>
        </p:nvCxnSpPr>
        <p:spPr>
          <a:xfrm>
            <a:off x="0" y="6357938"/>
            <a:ext cx="9144000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CFAF01-83E3-4D3E-A764-ADC9203197DF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810344"/>
          </a:xfrm>
        </p:spPr>
        <p:txBody>
          <a:bodyPr/>
          <a:lstStyle/>
          <a:p>
            <a:r>
              <a:rPr lang="en-US" altLang="ko-KR" sz="3200" b="1" dirty="0" smtClean="0">
                <a:latin typeface="휴먼옛체" pitchFamily="18" charset="-127"/>
                <a:ea typeface="휴먼옛체" pitchFamily="18" charset="-127"/>
              </a:rPr>
              <a:t>V. </a:t>
            </a:r>
            <a:r>
              <a:rPr lang="ko-KR" altLang="en-US" sz="3200" b="1" dirty="0" smtClean="0">
                <a:latin typeface="휴먼옛체" pitchFamily="18" charset="-127"/>
                <a:ea typeface="휴먼옛체" pitchFamily="18" charset="-127"/>
              </a:rPr>
              <a:t>결론 및 </a:t>
            </a:r>
            <a:r>
              <a:rPr lang="ko-KR" altLang="en-US" sz="3200" b="1" dirty="0" smtClean="0">
                <a:latin typeface="휴먼옛체" pitchFamily="18" charset="-127"/>
                <a:ea typeface="휴먼옛체" pitchFamily="18" charset="-127"/>
              </a:rPr>
              <a:t>시사점</a:t>
            </a:r>
            <a:r>
              <a:rPr lang="en-US" altLang="ko-KR" sz="3200" b="1" dirty="0" smtClean="0">
                <a:latin typeface="휴먼옛체" pitchFamily="18" charset="-127"/>
                <a:ea typeface="휴먼옛체" pitchFamily="18" charset="-127"/>
              </a:rPr>
              <a:t>-</a:t>
            </a:r>
            <a:r>
              <a:rPr lang="ko-KR" altLang="en-US" sz="3200" b="1" dirty="0" smtClean="0">
                <a:latin typeface="휴먼옛체" pitchFamily="18" charset="-127"/>
                <a:ea typeface="휴먼옛체" pitchFamily="18" charset="-127"/>
              </a:rPr>
              <a:t>계속</a:t>
            </a:r>
            <a:endParaRPr lang="ko-KR" altLang="en-US" sz="32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59024" y="1412776"/>
            <a:ext cx="8784976" cy="4896544"/>
          </a:xfrm>
        </p:spPr>
        <p:txBody>
          <a:bodyPr/>
          <a:lstStyle/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금융위기 이후에는 수출이 파생상품거래와 유의적인 관련성을 보여 기업들이 수출을 염두에 두고 파생상품거래를 하는 것으로 추론해 볼 수 있음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.</a:t>
            </a:r>
          </a:p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그러나 금융위기 이후에도 파생상품거래와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간의 관계는 확인할 수 없음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.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 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파생상품거래를 통해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관리하기 위해서는 노출포지션 파악이 우선되어야 함을 고려할 때 코스닥 기업들이 자신의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환노출포지션을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잘 파악하고 있는지 우려를 갖게 하는 결과임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.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</p:txBody>
      </p:sp>
      <p:sp>
        <p:nvSpPr>
          <p:cNvPr id="1024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187064A-7364-43BA-BC32-AE4CD4FE187B}" type="slidenum">
              <a:rPr lang="en-US" altLang="ko-KR"/>
              <a:pPr>
                <a:defRPr/>
              </a:pPr>
              <a:t>20</a:t>
            </a:fld>
            <a:endParaRPr lang="en-US" altLang="ko-KR"/>
          </a:p>
        </p:txBody>
      </p:sp>
      <p:cxnSp>
        <p:nvCxnSpPr>
          <p:cNvPr id="6" name="직선 연결선 5"/>
          <p:cNvCxnSpPr/>
          <p:nvPr/>
        </p:nvCxnSpPr>
        <p:spPr>
          <a:xfrm>
            <a:off x="0" y="6357938"/>
            <a:ext cx="9144000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E5DC1-2616-480C-8977-B4F434CA4F9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ko-KR" sz="6000" b="1" i="1" spc="100" dirty="0" smtClean="0"/>
              <a:t>Thank</a:t>
            </a:r>
            <a:r>
              <a:rPr lang="ko-KR" altLang="en-US" sz="6000" b="1" i="1" spc="100" dirty="0" smtClean="0"/>
              <a:t> </a:t>
            </a:r>
            <a:r>
              <a:rPr lang="en-US" altLang="ko-KR" sz="6000" b="1" i="1" spc="100" dirty="0" smtClean="0"/>
              <a:t>You</a:t>
            </a:r>
            <a:endParaRPr lang="ko-KR" altLang="en-US" sz="6000" b="1" i="1" spc="100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4E6BC-B275-4BA3-9A65-3C945DA74623}" type="slidenum">
              <a:rPr lang="en-US" altLang="ko-KR" smtClean="0"/>
              <a:pPr>
                <a:defRPr/>
              </a:pPr>
              <a:t>21</a:t>
            </a:fld>
            <a:endParaRPr lang="en-US" altLang="ko-KR"/>
          </a:p>
        </p:txBody>
      </p:sp>
      <p:cxnSp>
        <p:nvCxnSpPr>
          <p:cNvPr id="5" name="직선 연결선 4"/>
          <p:cNvCxnSpPr/>
          <p:nvPr/>
        </p:nvCxnSpPr>
        <p:spPr>
          <a:xfrm>
            <a:off x="0" y="6357938"/>
            <a:ext cx="9144000" cy="15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2A441E-B2CA-462F-AC22-EE77B422C80D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II. </a:t>
            </a:r>
            <a:r>
              <a:rPr kumimoji="0" lang="ko-KR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관련연구와 분석모형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844824"/>
            <a:ext cx="8712968" cy="460851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초기의 연구는 파생상품거래 목적 규명에 초점을 둠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defRPr/>
            </a:pPr>
            <a:r>
              <a:rPr lang="en-US" altLang="ko-KR" sz="2800" dirty="0" smtClean="0"/>
              <a:t>   </a:t>
            </a:r>
            <a:r>
              <a:rPr lang="en-US" altLang="ko-KR" sz="2800" dirty="0" err="1" smtClean="0"/>
              <a:t>Géczy</a:t>
            </a:r>
            <a:r>
              <a:rPr lang="en-US" altLang="ko-KR" sz="2800" dirty="0" smtClean="0"/>
              <a:t>, Minton and </a:t>
            </a:r>
            <a:r>
              <a:rPr lang="en-US" altLang="ko-KR" sz="2800" dirty="0" err="1" smtClean="0"/>
              <a:t>Schrand</a:t>
            </a:r>
            <a:r>
              <a:rPr lang="en-US" altLang="ko-KR" sz="2800" dirty="0" smtClean="0"/>
              <a:t>(1997), </a:t>
            </a:r>
            <a:r>
              <a:rPr lang="en-US" altLang="ko-KR" sz="2800" dirty="0" err="1" smtClean="0"/>
              <a:t>Guay</a:t>
            </a:r>
            <a:r>
              <a:rPr lang="en-US" altLang="ko-KR" sz="2800" dirty="0" smtClean="0"/>
              <a:t>(1999)</a:t>
            </a: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이후의 연구들은 보다 실질적인 관점에서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감소시켰는가를 분석하는데 관심을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보임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buFont typeface="Arial" pitchFamily="34" charset="0"/>
              <a:buChar char="•"/>
              <a:defRPr/>
            </a:pP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환노출감소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효과에 부정적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en-US" altLang="ko-KR" sz="2800" dirty="0" err="1" smtClean="0"/>
              <a:t>Hentschel</a:t>
            </a:r>
            <a:r>
              <a:rPr lang="en-US" altLang="ko-KR" sz="2800" dirty="0" smtClean="0"/>
              <a:t> and Kothari(2001), </a:t>
            </a:r>
            <a:r>
              <a:rPr lang="en-US" altLang="ko-KR" sz="2800" dirty="0" err="1" smtClean="0"/>
              <a:t>Guay</a:t>
            </a:r>
            <a:r>
              <a:rPr lang="en-US" altLang="ko-KR" sz="2800" dirty="0" smtClean="0"/>
              <a:t> and </a:t>
            </a:r>
            <a:r>
              <a:rPr lang="en-US" altLang="ko-KR" sz="2800" dirty="0" err="1" smtClean="0"/>
              <a:t>Kothary</a:t>
            </a:r>
            <a:r>
              <a:rPr lang="en-US" altLang="ko-KR" sz="2800" dirty="0" smtClean="0"/>
              <a:t>(2003), Bali, Hume and Martell(2007)], </a:t>
            </a:r>
            <a:r>
              <a:rPr lang="ko-KR" altLang="en-US" sz="2800" b="1" dirty="0" smtClean="0"/>
              <a:t>거래규모의 </a:t>
            </a:r>
            <a:r>
              <a:rPr lang="ko-KR" altLang="en-US" sz="2800" b="1" dirty="0" smtClean="0"/>
              <a:t>문제를 제기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</a:t>
            </a:r>
            <a:r>
              <a:rPr lang="en-US" altLang="ko-KR" sz="2800" dirty="0" err="1" smtClean="0"/>
              <a:t>Guay</a:t>
            </a:r>
            <a:r>
              <a:rPr lang="en-US" altLang="ko-KR" sz="2800" dirty="0" smtClean="0"/>
              <a:t> and </a:t>
            </a:r>
            <a:r>
              <a:rPr lang="en-US" altLang="ko-KR" sz="2800" dirty="0" err="1" smtClean="0"/>
              <a:t>Kothary</a:t>
            </a:r>
            <a:r>
              <a:rPr lang="en-US" altLang="ko-KR" sz="2800" dirty="0" smtClean="0"/>
              <a:t>(2003)].</a:t>
            </a:r>
            <a:r>
              <a:rPr lang="ko-KR" altLang="en-US" sz="2800" dirty="0" smtClean="0"/>
              <a:t> </a:t>
            </a:r>
            <a:endParaRPr lang="en-US" altLang="ko-KR" sz="2800" dirty="0" smtClean="0"/>
          </a:p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endParaRPr lang="en-US" altLang="ko-KR" sz="2800" dirty="0" smtClean="0"/>
          </a:p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endParaRPr lang="en-US" altLang="ko-KR" sz="2800" dirty="0" smtClean="0"/>
          </a:p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19675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휴먼옛체" pitchFamily="18" charset="-127"/>
                <a:ea typeface="휴먼옛체" pitchFamily="18" charset="-127"/>
              </a:rPr>
              <a:t>관련연구</a:t>
            </a:r>
            <a:endParaRPr lang="ko-KR" altLang="en-US" sz="32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56D72-4CE5-45CD-BEAE-7A9EE9E4C50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II.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관련연구와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분석모형</a:t>
            </a: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-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계속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504" y="1196752"/>
            <a:ext cx="9036496" cy="5256584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buFont typeface="Arial" pitchFamily="34" charset="0"/>
              <a:buChar char="•"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대부분의 연구는 위험의 감소를 보고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: </a:t>
            </a:r>
            <a:r>
              <a:rPr lang="en-US" altLang="ko-KR" sz="2800" dirty="0" smtClean="0"/>
              <a:t>Wong, 2000; </a:t>
            </a:r>
            <a:r>
              <a:rPr lang="en-US" altLang="ko-KR" sz="2800" dirty="0" err="1" smtClean="0"/>
              <a:t>Alliayannis</a:t>
            </a:r>
            <a:r>
              <a:rPr lang="en-US" altLang="ko-KR" sz="2800" dirty="0" smtClean="0"/>
              <a:t> and </a:t>
            </a:r>
            <a:r>
              <a:rPr lang="en-US" altLang="ko-KR" sz="2800" dirty="0" err="1" smtClean="0"/>
              <a:t>Ofek</a:t>
            </a:r>
            <a:r>
              <a:rPr lang="en-US" altLang="ko-KR" sz="2800" dirty="0" smtClean="0"/>
              <a:t>, 2001; </a:t>
            </a:r>
            <a:r>
              <a:rPr lang="en-US" altLang="ko-KR" sz="2800" dirty="0" err="1" smtClean="0"/>
              <a:t>Hagelin</a:t>
            </a:r>
            <a:r>
              <a:rPr lang="en-US" altLang="ko-KR" sz="2800" dirty="0" smtClean="0"/>
              <a:t> and </a:t>
            </a:r>
            <a:r>
              <a:rPr lang="en-US" altLang="ko-KR" sz="2800" dirty="0" err="1" smtClean="0"/>
              <a:t>Pramborg</a:t>
            </a:r>
            <a:r>
              <a:rPr lang="en-US" altLang="ko-KR" sz="2800" dirty="0" smtClean="0"/>
              <a:t>, 2004; Bartram, Brown and Conrad, 2009; Clark and Judge, 2009], </a:t>
            </a:r>
            <a:r>
              <a:rPr lang="ko-KR" altLang="en-US" sz="2800" b="1" dirty="0" smtClean="0"/>
              <a:t>나아가 기업가치의 증가를 보고하기도 함</a:t>
            </a:r>
            <a:r>
              <a:rPr lang="en-US" altLang="ko-KR" sz="2800" dirty="0" smtClean="0"/>
              <a:t>[</a:t>
            </a:r>
            <a:r>
              <a:rPr lang="en-US" altLang="ko-KR" sz="2800" dirty="0" err="1" smtClean="0"/>
              <a:t>Allayannis</a:t>
            </a:r>
            <a:r>
              <a:rPr lang="en-US" altLang="ko-KR" sz="2800" dirty="0" smtClean="0"/>
              <a:t> and Weston(2001), Bartram, Brown and Conrad(2009)</a:t>
            </a: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Arial" pitchFamily="34" charset="0"/>
              <a:buChar char="•"/>
              <a:defRPr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연구 중에는 기업의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환노출이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비유의적인 이유로 효율적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환노출관리에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주목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</a:t>
            </a:r>
            <a:r>
              <a:rPr lang="en-US" altLang="ko-KR" sz="2800" dirty="0" smtClean="0"/>
              <a:t> </a:t>
            </a:r>
            <a:r>
              <a:rPr lang="en-US" altLang="ko-KR" sz="2800" dirty="0" smtClean="0"/>
              <a:t>Bartram, Brown and Minton(2010)</a:t>
            </a:r>
          </a:p>
          <a:p>
            <a:pPr marL="273050" indent="-273050">
              <a:spcBef>
                <a:spcPts val="600"/>
              </a:spcBef>
              <a:buClr>
                <a:srgbClr val="B58B80"/>
              </a:buClr>
              <a:buSzPct val="95000"/>
              <a:defRPr/>
            </a:pPr>
            <a:r>
              <a:rPr lang="en-US" altLang="ko-KR" sz="2800" dirty="0" smtClean="0"/>
              <a:t> -&gt; </a:t>
            </a:r>
            <a:r>
              <a:rPr lang="ko-KR" altLang="en-US" sz="2800" dirty="0" smtClean="0"/>
              <a:t>파생상품거래가 </a:t>
            </a:r>
            <a:r>
              <a:rPr lang="ko-KR" altLang="en-US" sz="2800" dirty="0" err="1" smtClean="0"/>
              <a:t>환노출관리에</a:t>
            </a:r>
            <a:r>
              <a:rPr lang="ko-KR" altLang="en-US" sz="2800" dirty="0" smtClean="0"/>
              <a:t> 효율적인 수단일 수 있음을 시사</a:t>
            </a:r>
            <a:endParaRPr lang="en-US" altLang="ko-KR" sz="2800" dirty="0" smtClean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56D72-4CE5-45CD-BEAE-7A9EE9E4C50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II.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관련연구와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분석모형</a:t>
            </a: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-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계속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844824"/>
            <a:ext cx="8640960" cy="4608512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국내 기업을 대상으로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</a:t>
            </a:r>
            <a:r>
              <a:rPr kumimoji="0" lang="ko-KR" alt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한 연구결과 </a:t>
            </a:r>
            <a:endParaRPr kumimoji="0" lang="en-US" altLang="ko-KR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633600" indent="-273050">
              <a:spcBef>
                <a:spcPct val="20000"/>
              </a:spcBef>
              <a:buClr>
                <a:srgbClr val="B58B80"/>
              </a:buClr>
              <a:buSzPct val="95000"/>
              <a:buFont typeface="Arial" pitchFamily="34" charset="0"/>
              <a:buChar char="•"/>
              <a:defRPr/>
            </a:pPr>
            <a:r>
              <a:rPr kumimoji="0" lang="ko-KR" alt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환노출관리에</a:t>
            </a:r>
            <a:r>
              <a:rPr kumimoji="0" lang="ko-KR" alt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긍정적인 효과를 보고한 연구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:</a:t>
            </a:r>
            <a:r>
              <a:rPr lang="ko-KR" altLang="en-US" sz="2800" dirty="0" smtClean="0"/>
              <a:t>반혜정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김석수</a:t>
            </a:r>
            <a:r>
              <a:rPr lang="en-US" altLang="ko-KR" sz="2800" dirty="0" smtClean="0"/>
              <a:t>(2006), </a:t>
            </a:r>
            <a:r>
              <a:rPr lang="ko-KR" altLang="en-US" sz="2800" dirty="0" smtClean="0"/>
              <a:t>정성창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권택호</a:t>
            </a:r>
            <a:r>
              <a:rPr lang="en-US" altLang="ko-KR" sz="2800" dirty="0" smtClean="0"/>
              <a:t>(2007), </a:t>
            </a:r>
            <a:r>
              <a:rPr lang="ko-KR" altLang="en-US" sz="2800" dirty="0" smtClean="0"/>
              <a:t>정병선</a:t>
            </a:r>
            <a:r>
              <a:rPr lang="en-US" altLang="ko-KR" sz="2800" dirty="0" smtClean="0"/>
              <a:t>(2008), </a:t>
            </a:r>
            <a:r>
              <a:rPr lang="ko-KR" altLang="en-US" sz="2800" dirty="0" smtClean="0"/>
              <a:t>권택호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정성창</a:t>
            </a:r>
            <a:r>
              <a:rPr lang="en-US" altLang="ko-KR" sz="2800" dirty="0" smtClean="0"/>
              <a:t>(2010</a:t>
            </a:r>
            <a:r>
              <a:rPr lang="en-US" altLang="ko-KR" sz="2800" dirty="0" smtClean="0"/>
              <a:t>)</a:t>
            </a:r>
            <a:endParaRPr lang="en-US" altLang="ko-KR" sz="2800" dirty="0" smtClean="0"/>
          </a:p>
          <a:p>
            <a:pPr marL="633600" indent="-273050">
              <a:spcBef>
                <a:spcPct val="20000"/>
              </a:spcBef>
              <a:buClr>
                <a:srgbClr val="B58B80"/>
              </a:buClr>
              <a:buSzPct val="95000"/>
              <a:buFont typeface="Arial" pitchFamily="34" charset="0"/>
              <a:buChar char="•"/>
              <a:defRPr/>
            </a:pP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환노출관리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효과에 의문을 제기한 연구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</a:t>
            </a:r>
            <a:r>
              <a:rPr lang="ko-KR" altLang="en-US" sz="2800" dirty="0" smtClean="0"/>
              <a:t>권택호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장욱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정성창</a:t>
            </a:r>
            <a:r>
              <a:rPr lang="en-US" altLang="ko-KR" sz="2800" dirty="0" smtClean="0"/>
              <a:t>(2010), </a:t>
            </a:r>
            <a:r>
              <a:rPr lang="ko-KR" altLang="en-US" sz="2800" dirty="0" smtClean="0"/>
              <a:t>권택호</a:t>
            </a:r>
            <a:r>
              <a:rPr lang="en-US" altLang="ko-KR" sz="2800" dirty="0" smtClean="0"/>
              <a:t>·</a:t>
            </a:r>
            <a:r>
              <a:rPr lang="ko-KR" altLang="en-US" sz="2800" dirty="0" err="1" smtClean="0"/>
              <a:t>박래수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장욱</a:t>
            </a:r>
            <a:r>
              <a:rPr lang="en-US" altLang="ko-KR" sz="2800" dirty="0" smtClean="0"/>
              <a:t>(2010), </a:t>
            </a:r>
            <a:r>
              <a:rPr lang="ko-KR" altLang="en-US" sz="2800" dirty="0" smtClean="0"/>
              <a:t>권택호</a:t>
            </a:r>
            <a:r>
              <a:rPr lang="en-US" altLang="ko-KR" sz="2800" dirty="0" smtClean="0"/>
              <a:t>·</a:t>
            </a:r>
            <a:r>
              <a:rPr lang="ko-KR" altLang="en-US" sz="2800" dirty="0" err="1" smtClean="0"/>
              <a:t>박래수</a:t>
            </a:r>
            <a:r>
              <a:rPr lang="en-US" altLang="ko-KR" sz="2800" dirty="0" smtClean="0"/>
              <a:t>·</a:t>
            </a:r>
            <a:r>
              <a:rPr lang="ko-KR" altLang="en-US" sz="2800" dirty="0" smtClean="0"/>
              <a:t>배성철</a:t>
            </a:r>
            <a:r>
              <a:rPr lang="en-US" altLang="ko-KR" sz="2800" dirty="0" smtClean="0"/>
              <a:t>(2011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 </a:t>
            </a:r>
            <a:endParaRPr lang="ko-KR" altLang="en-US" sz="2800" dirty="0" smtClean="0"/>
          </a:p>
          <a:p>
            <a:pPr marL="633600" indent="-273050">
              <a:spcBef>
                <a:spcPct val="20000"/>
              </a:spcBef>
              <a:buClr>
                <a:srgbClr val="B58B80"/>
              </a:buClr>
              <a:buSzPct val="95000"/>
              <a:defRPr/>
            </a:pPr>
            <a:r>
              <a:rPr lang="en-US" altLang="ko-KR" sz="2800" dirty="0" smtClean="0">
                <a:sym typeface="Wingdings" pitchFamily="2" charset="2"/>
              </a:rPr>
              <a:t> </a:t>
            </a:r>
            <a:r>
              <a:rPr lang="ko-KR" altLang="en-US" sz="2800" dirty="0" smtClean="0">
                <a:sym typeface="Wingdings" pitchFamily="2" charset="2"/>
              </a:rPr>
              <a:t>환율이 급변하는 경우 금융부문과 실물부문의 관계가 변할 수 있기 때문에 적정 </a:t>
            </a:r>
            <a:r>
              <a:rPr lang="ko-KR" altLang="en-US" sz="2800" dirty="0" err="1" smtClean="0">
                <a:sym typeface="Wingdings" pitchFamily="2" charset="2"/>
              </a:rPr>
              <a:t>헤지비율이</a:t>
            </a:r>
            <a:r>
              <a:rPr lang="ko-KR" altLang="en-US" sz="2800" dirty="0" smtClean="0">
                <a:sym typeface="Wingdings" pitchFamily="2" charset="2"/>
              </a:rPr>
              <a:t> 변할 수 있음을 지적</a:t>
            </a: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56D72-4CE5-45CD-BEAE-7A9EE9E4C50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II.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관련연구와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분석모형</a:t>
            </a: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-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계속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844824"/>
            <a:ext cx="8820472" cy="460851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</a:t>
            </a:r>
            <a:r>
              <a:rPr kumimoji="0"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추정 기본모형</a:t>
            </a: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273050" indent="-273050">
              <a:spcBef>
                <a:spcPct val="20000"/>
              </a:spcBef>
              <a:buClr>
                <a:srgbClr val="B58B80"/>
              </a:buClr>
              <a:buSzPct val="95000"/>
              <a:defRPr/>
            </a:pPr>
            <a:r>
              <a:rPr lang="en-US" altLang="ko-KR" sz="2800" dirty="0" smtClean="0"/>
              <a:t> </a:t>
            </a: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지연환노출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포함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추정모형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시장환노출을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포함한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환노출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추정모형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19675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휴먼옛체" pitchFamily="18" charset="-127"/>
                <a:ea typeface="휴먼옛체" pitchFamily="18" charset="-127"/>
              </a:rPr>
              <a:t>분석모형</a:t>
            </a:r>
            <a:endParaRPr lang="ko-KR" altLang="en-US" sz="32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56D72-4CE5-45CD-BEAE-7A9EE9E4C50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993" t="56644" r="35825" b="38926"/>
          <a:stretch>
            <a:fillRect/>
          </a:stretch>
        </p:blipFill>
        <p:spPr bwMode="auto">
          <a:xfrm>
            <a:off x="827584" y="2420888"/>
            <a:ext cx="53285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8993" t="68826" r="29624" b="24530"/>
          <a:stretch>
            <a:fillRect/>
          </a:stretch>
        </p:blipFill>
        <p:spPr bwMode="auto">
          <a:xfrm>
            <a:off x="611560" y="3573016"/>
            <a:ext cx="61206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8993" t="47785" r="35825" b="44463"/>
          <a:stretch>
            <a:fillRect/>
          </a:stretch>
        </p:blipFill>
        <p:spPr bwMode="auto">
          <a:xfrm>
            <a:off x="539552" y="5085184"/>
            <a:ext cx="597666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II.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관련연구와 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분석모형</a:t>
            </a:r>
            <a:r>
              <a:rPr kumimoji="0" lang="en-US" altLang="ko-K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-</a:t>
            </a:r>
            <a:r>
              <a:rPr kumimoji="0" lang="ko-KR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계속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844824"/>
            <a:ext cx="8820472" cy="460851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r>
              <a:rPr kumimoji="0"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거래기업과 대응기업의 </a:t>
            </a:r>
            <a:r>
              <a:rPr kumimoji="0" lang="ko-KR" altLang="en-US" sz="2800" dirty="0" err="1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환노출차이</a:t>
            </a:r>
            <a:r>
              <a:rPr kumimoji="0" lang="ko-KR" altLang="en-US" sz="2800" dirty="0" smtClean="0">
                <a:latin typeface="휴먼옛체" pitchFamily="18" charset="-127"/>
                <a:ea typeface="휴먼옛체" pitchFamily="18" charset="-127"/>
                <a:cs typeface="Microsoft Sans Serif" pitchFamily="34" charset="0"/>
              </a:rPr>
              <a:t> 분석</a:t>
            </a: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endParaRPr kumimoji="0" lang="en-US" altLang="ko-KR" sz="2800" dirty="0" smtClean="0">
              <a:latin typeface="휴먼옛체" pitchFamily="18" charset="-127"/>
              <a:ea typeface="휴먼옛체" pitchFamily="18" charset="-127"/>
              <a:cs typeface="Microsoft Sans Serif" pitchFamily="34" charset="0"/>
            </a:endParaRPr>
          </a:p>
          <a:p>
            <a:pPr marL="273050" marR="0" lvl="0" indent="-27305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58B80"/>
              </a:buClr>
              <a:buSzPct val="95000"/>
              <a:buFont typeface="Wingdings" pitchFamily="2" charset="2"/>
              <a:buChar char="Ø"/>
              <a:tabLst/>
              <a:defRPr/>
            </a:pPr>
            <a:endParaRPr lang="en-US" altLang="ko-KR" sz="2800" dirty="0" smtClean="0"/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거래기업의 파생상품거래 결정요인 분석모형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273050" indent="-273050">
              <a:spcBef>
                <a:spcPts val="2400"/>
              </a:spcBef>
              <a:buClr>
                <a:srgbClr val="B58B80"/>
              </a:buClr>
              <a:buSzPct val="95000"/>
              <a:buFont typeface="Wingdings" pitchFamily="2" charset="2"/>
              <a:buChar char="Ø"/>
              <a:defRPr/>
            </a:pP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7200" y="65087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56D72-4CE5-45CD-BEAE-7A9EE9E4C501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879" t="48893" r="15449" b="44462"/>
          <a:stretch>
            <a:fillRect/>
          </a:stretch>
        </p:blipFill>
        <p:spPr bwMode="auto">
          <a:xfrm>
            <a:off x="755576" y="2348880"/>
            <a:ext cx="784887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0764" t="51107" r="26966" b="40034"/>
          <a:stretch>
            <a:fillRect/>
          </a:stretch>
        </p:blipFill>
        <p:spPr bwMode="auto">
          <a:xfrm>
            <a:off x="827584" y="4869160"/>
            <a:ext cx="77048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ko-KR" altLang="en-US" smtClean="0"/>
              <a:t>충남대학교 경영학부</a:t>
            </a:r>
            <a:endParaRPr lang="en-US" altLang="ko-KR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7EC689-19D9-469B-BF95-5B7C1720CD60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2204864"/>
            <a:ext cx="835292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457200">
              <a:spcBef>
                <a:spcPts val="30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코스닥시장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비금융업종기업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2005-2010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년까지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 </a:t>
            </a:r>
          </a:p>
          <a:p>
            <a:pPr marL="601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전기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; 2005-2007,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후기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; 2008-2010</a:t>
            </a:r>
          </a:p>
          <a:p>
            <a:pPr marL="360000" indent="-457200">
              <a:spcBef>
                <a:spcPts val="24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파생상품거래자료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선물환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통화선물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환변동보험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옵션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(KIKO), </a:t>
            </a:r>
            <a:r>
              <a:rPr lang="ko-KR" altLang="en-US" sz="2800" dirty="0" err="1" smtClean="0">
                <a:latin typeface="휴먼옛체" pitchFamily="18" charset="-127"/>
                <a:ea typeface="휴먼옛체" pitchFamily="18" charset="-127"/>
              </a:rPr>
              <a:t>스왑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결산일의 잔존계약의 계약금액</a:t>
            </a:r>
            <a:endParaRPr lang="en-US" altLang="ko-KR" sz="2800" dirty="0" smtClean="0">
              <a:latin typeface="휴먼옛체" pitchFamily="18" charset="-127"/>
              <a:ea typeface="휴먼옛체" pitchFamily="18" charset="-127"/>
            </a:endParaRPr>
          </a:p>
          <a:p>
            <a:pPr marL="360000" indent="-457200">
              <a:spcBef>
                <a:spcPts val="3000"/>
              </a:spcBef>
              <a:buFont typeface="Wingdings" pitchFamily="2" charset="2"/>
              <a:buChar char="Ø"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대응기업 구성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(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파생상품거래 외 다른 특성은 유사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;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규모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부채비율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수출비율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수입비율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환율전가도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외화부채조달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영업이익률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업종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148478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휴먼옛체" pitchFamily="18" charset="-127"/>
                <a:ea typeface="휴먼옛체" pitchFamily="18" charset="-127"/>
              </a:rPr>
              <a:t>자료</a:t>
            </a:r>
            <a:endParaRPr lang="ko-KR" altLang="en-US" sz="32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FDDA73-0EBF-40D2-8C0D-42FF8CF35892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11560" y="476672"/>
            <a:ext cx="8229600" cy="7116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kumimoji="0" lang="en-US" altLang="ko-KR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III. </a:t>
            </a:r>
            <a:r>
              <a:rPr kumimoji="0" lang="ko-KR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  <a:cs typeface="+mj-cs"/>
              </a:rPr>
              <a:t>실증분석</a:t>
            </a:r>
            <a:endParaRPr lang="ko-KR" altLang="en-US" sz="3600" dirty="0" smtClean="0">
              <a:solidFill>
                <a:schemeClr val="accent2">
                  <a:lumMod val="75000"/>
                </a:schemeClr>
              </a:solidFill>
              <a:latin typeface="휴먼옛체" pitchFamily="18" charset="-127"/>
              <a:ea typeface="휴먼옛체" pitchFamily="18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7D875-D322-49B1-AB36-94352B6C38B9}" type="datetime1">
              <a:rPr lang="ko-KR" altLang="en-US" smtClean="0"/>
              <a:pPr>
                <a:defRPr/>
              </a:pPr>
              <a:t>2012-11-01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충남대학교 경영학부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00403-4453-498B-87C8-CF43F8700815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18107" t="35603" r="15449" b="6811"/>
          <a:stretch>
            <a:fillRect/>
          </a:stretch>
        </p:blipFill>
        <p:spPr bwMode="auto">
          <a:xfrm>
            <a:off x="611560" y="764704"/>
            <a:ext cx="784887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683568" y="4149080"/>
            <a:ext cx="7704856" cy="288032"/>
          </a:xfrm>
          <a:prstGeom prst="rect">
            <a:avLst/>
          </a:prstGeom>
          <a:solidFill>
            <a:srgbClr val="FFFF00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사용자 지정 1">
      <a:dk1>
        <a:sysClr val="windowText" lastClr="000000"/>
      </a:dk1>
      <a:lt1>
        <a:sysClr val="window" lastClr="FFFFFF"/>
      </a:lt1>
      <a:dk2>
        <a:srgbClr val="603A14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사용자 지정 1">
    <a:dk1>
      <a:sysClr val="windowText" lastClr="000000"/>
    </a:dk1>
    <a:lt1>
      <a:sysClr val="window" lastClr="FFFFFF"/>
    </a:lt1>
    <a:dk2>
      <a:srgbClr val="603A14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사용자 지정 1">
    <a:dk1>
      <a:sysClr val="windowText" lastClr="000000"/>
    </a:dk1>
    <a:lt1>
      <a:sysClr val="window" lastClr="FFFFFF"/>
    </a:lt1>
    <a:dk2>
      <a:srgbClr val="603A14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5277</TotalTime>
  <Words>563</Words>
  <Application>Microsoft Office PowerPoint</Application>
  <PresentationFormat>화면 슬라이드 쇼(4:3)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흐름</vt:lpstr>
      <vt:lpstr>코스닥시장기업의 통화파생상품거래와 환노출관리</vt:lpstr>
      <vt:lpstr>I. 서론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V. 결론 및 시사점</vt:lpstr>
      <vt:lpstr>V. 결론 및 시사점-계속</vt:lpstr>
      <vt:lpstr>Thank You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환노출의 비대칭성과 외화표시 부채 </dc:title>
  <dc:creator>LGE</dc:creator>
  <cp:lastModifiedBy>CNU</cp:lastModifiedBy>
  <cp:revision>297</cp:revision>
  <dcterms:created xsi:type="dcterms:W3CDTF">2006-06-09T03:14:45Z</dcterms:created>
  <dcterms:modified xsi:type="dcterms:W3CDTF">2012-11-01T05:09:04Z</dcterms:modified>
</cp:coreProperties>
</file>