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50" r:id="rId2"/>
    <p:sldMasterId id="2147483996" r:id="rId3"/>
  </p:sldMasterIdLst>
  <p:notesMasterIdLst>
    <p:notesMasterId r:id="rId29"/>
  </p:notesMasterIdLst>
  <p:handoutMasterIdLst>
    <p:handoutMasterId r:id="rId30"/>
  </p:handoutMasterIdLst>
  <p:sldIdLst>
    <p:sldId id="448" r:id="rId4"/>
    <p:sldId id="415" r:id="rId5"/>
    <p:sldId id="488" r:id="rId6"/>
    <p:sldId id="489" r:id="rId7"/>
    <p:sldId id="490" r:id="rId8"/>
    <p:sldId id="417" r:id="rId9"/>
    <p:sldId id="468" r:id="rId10"/>
    <p:sldId id="469" r:id="rId11"/>
    <p:sldId id="491" r:id="rId12"/>
    <p:sldId id="493" r:id="rId13"/>
    <p:sldId id="492" r:id="rId14"/>
    <p:sldId id="470" r:id="rId15"/>
    <p:sldId id="471" r:id="rId16"/>
    <p:sldId id="472" r:id="rId17"/>
    <p:sldId id="476" r:id="rId18"/>
    <p:sldId id="477" r:id="rId19"/>
    <p:sldId id="478" r:id="rId20"/>
    <p:sldId id="479" r:id="rId21"/>
    <p:sldId id="480" r:id="rId22"/>
    <p:sldId id="481" r:id="rId23"/>
    <p:sldId id="483" r:id="rId24"/>
    <p:sldId id="484" r:id="rId25"/>
    <p:sldId id="485" r:id="rId26"/>
    <p:sldId id="486" r:id="rId27"/>
    <p:sldId id="487" r:id="rId28"/>
  </p:sldIdLst>
  <p:sldSz cx="9144000" cy="6858000" type="screen4x3"/>
  <p:notesSz cx="6797675" cy="9926638"/>
  <p:defaultTex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FF33"/>
    <a:srgbClr val="66FF99"/>
    <a:srgbClr val="FFFF66"/>
    <a:srgbClr val="FF9900"/>
    <a:srgbClr val="10253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DBED569-4797-4DF1-A0F4-6AAB3CD982D8}" styleName="밝은 스타일 3 - 강조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23" autoAdjust="0"/>
    <p:restoredTop sz="79839" autoAdjust="0"/>
  </p:normalViewPr>
  <p:slideViewPr>
    <p:cSldViewPr>
      <p:cViewPr varScale="1">
        <p:scale>
          <a:sx n="112" d="100"/>
          <a:sy n="112" d="100"/>
        </p:scale>
        <p:origin x="-1608" y="-90"/>
      </p:cViewPr>
      <p:guideLst>
        <p:guide orient="horz" pos="2432"/>
        <p:guide pos="1883"/>
      </p:guideLst>
    </p:cSldViewPr>
  </p:slideViewPr>
  <p:outlineViewPr>
    <p:cViewPr>
      <p:scale>
        <a:sx n="33" d="100"/>
        <a:sy n="33" d="100"/>
      </p:scale>
      <p:origin x="0" y="2856"/>
    </p:cViewPr>
  </p:outlineViewPr>
  <p:notesTextViewPr>
    <p:cViewPr>
      <p:scale>
        <a:sx n="100" d="100"/>
        <a:sy n="100" d="100"/>
      </p:scale>
      <p:origin x="0" y="0"/>
    </p:cViewPr>
  </p:notesTextViewPr>
  <p:notesViewPr>
    <p:cSldViewPr>
      <p:cViewPr varScale="1">
        <p:scale>
          <a:sx n="78" d="100"/>
          <a:sy n="78" d="100"/>
        </p:scale>
        <p:origin x="-3954" y="-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2945862" cy="495793"/>
          </a:xfrm>
          <a:prstGeom prst="rect">
            <a:avLst/>
          </a:prstGeom>
          <a:noFill/>
          <a:ln w="9525">
            <a:noFill/>
            <a:miter lim="800000"/>
            <a:headEnd/>
            <a:tailEnd/>
          </a:ln>
          <a:effectLst/>
        </p:spPr>
        <p:txBody>
          <a:bodyPr vert="horz" wrap="square" lIns="95549" tIns="47775" rIns="95549" bIns="47775" numCol="1" anchor="t" anchorCtr="0" compatLnSpc="1">
            <a:prstTxWarp prst="textNoShape">
              <a:avLst/>
            </a:prstTxWarp>
          </a:bodyPr>
          <a:lstStyle>
            <a:lvl1pPr defTabSz="955610">
              <a:defRPr sz="1200">
                <a:latin typeface="굴림" charset="-127"/>
                <a:ea typeface="굴림" charset="-127"/>
              </a:defRPr>
            </a:lvl1pPr>
          </a:lstStyle>
          <a:p>
            <a:pPr>
              <a:defRPr/>
            </a:pPr>
            <a:endParaRPr lang="en-US" altLang="ko-KR"/>
          </a:p>
        </p:txBody>
      </p:sp>
      <p:sp>
        <p:nvSpPr>
          <p:cNvPr id="8195" name="Rectangle 3"/>
          <p:cNvSpPr>
            <a:spLocks noGrp="1" noChangeArrowheads="1"/>
          </p:cNvSpPr>
          <p:nvPr>
            <p:ph type="dt" sz="quarter" idx="1"/>
          </p:nvPr>
        </p:nvSpPr>
        <p:spPr bwMode="auto">
          <a:xfrm>
            <a:off x="3850295" y="1"/>
            <a:ext cx="2945862" cy="495793"/>
          </a:xfrm>
          <a:prstGeom prst="rect">
            <a:avLst/>
          </a:prstGeom>
          <a:noFill/>
          <a:ln w="9525">
            <a:noFill/>
            <a:miter lim="800000"/>
            <a:headEnd/>
            <a:tailEnd/>
          </a:ln>
          <a:effectLst/>
        </p:spPr>
        <p:txBody>
          <a:bodyPr vert="horz" wrap="square" lIns="95549" tIns="47775" rIns="95549" bIns="47775" numCol="1" anchor="t" anchorCtr="0" compatLnSpc="1">
            <a:prstTxWarp prst="textNoShape">
              <a:avLst/>
            </a:prstTxWarp>
          </a:bodyPr>
          <a:lstStyle>
            <a:lvl1pPr algn="r" defTabSz="955610">
              <a:defRPr sz="1200">
                <a:latin typeface="굴림" charset="-127"/>
                <a:ea typeface="굴림" charset="-127"/>
              </a:defRPr>
            </a:lvl1pPr>
          </a:lstStyle>
          <a:p>
            <a:pPr>
              <a:defRPr/>
            </a:pPr>
            <a:endParaRPr lang="en-US" altLang="ko-KR"/>
          </a:p>
        </p:txBody>
      </p:sp>
      <p:sp>
        <p:nvSpPr>
          <p:cNvPr id="8196" name="Rectangle 4"/>
          <p:cNvSpPr>
            <a:spLocks noGrp="1" noChangeArrowheads="1"/>
          </p:cNvSpPr>
          <p:nvPr>
            <p:ph type="ftr" sz="quarter" idx="2"/>
          </p:nvPr>
        </p:nvSpPr>
        <p:spPr bwMode="auto">
          <a:xfrm>
            <a:off x="0" y="9429306"/>
            <a:ext cx="2945862" cy="495793"/>
          </a:xfrm>
          <a:prstGeom prst="rect">
            <a:avLst/>
          </a:prstGeom>
          <a:noFill/>
          <a:ln w="9525">
            <a:noFill/>
            <a:miter lim="800000"/>
            <a:headEnd/>
            <a:tailEnd/>
          </a:ln>
          <a:effectLst/>
        </p:spPr>
        <p:txBody>
          <a:bodyPr vert="horz" wrap="square" lIns="95549" tIns="47775" rIns="95549" bIns="47775" numCol="1" anchor="b" anchorCtr="0" compatLnSpc="1">
            <a:prstTxWarp prst="textNoShape">
              <a:avLst/>
            </a:prstTxWarp>
          </a:bodyPr>
          <a:lstStyle>
            <a:lvl1pPr defTabSz="955610">
              <a:defRPr sz="1200">
                <a:latin typeface="굴림" charset="-127"/>
                <a:ea typeface="굴림" charset="-127"/>
              </a:defRPr>
            </a:lvl1pPr>
          </a:lstStyle>
          <a:p>
            <a:pPr>
              <a:defRPr/>
            </a:pPr>
            <a:endParaRPr lang="en-US" altLang="ko-KR"/>
          </a:p>
        </p:txBody>
      </p:sp>
      <p:sp>
        <p:nvSpPr>
          <p:cNvPr id="8197" name="Rectangle 5"/>
          <p:cNvSpPr>
            <a:spLocks noGrp="1" noChangeArrowheads="1"/>
          </p:cNvSpPr>
          <p:nvPr>
            <p:ph type="sldNum" sz="quarter" idx="3"/>
          </p:nvPr>
        </p:nvSpPr>
        <p:spPr bwMode="auto">
          <a:xfrm>
            <a:off x="3850295" y="9429306"/>
            <a:ext cx="2945862" cy="495793"/>
          </a:xfrm>
          <a:prstGeom prst="rect">
            <a:avLst/>
          </a:prstGeom>
          <a:noFill/>
          <a:ln w="9525">
            <a:noFill/>
            <a:miter lim="800000"/>
            <a:headEnd/>
            <a:tailEnd/>
          </a:ln>
          <a:effectLst/>
        </p:spPr>
        <p:txBody>
          <a:bodyPr vert="horz" wrap="square" lIns="95549" tIns="47775" rIns="95549" bIns="47775" numCol="1" anchor="b" anchorCtr="0" compatLnSpc="1">
            <a:prstTxWarp prst="textNoShape">
              <a:avLst/>
            </a:prstTxWarp>
          </a:bodyPr>
          <a:lstStyle>
            <a:lvl1pPr algn="r" defTabSz="955610">
              <a:defRPr sz="1200">
                <a:latin typeface="굴림" charset="-127"/>
                <a:ea typeface="굴림" charset="-127"/>
              </a:defRPr>
            </a:lvl1pPr>
          </a:lstStyle>
          <a:p>
            <a:pPr>
              <a:defRPr/>
            </a:pPr>
            <a:fld id="{A3F8CA90-790A-4F45-82EB-6C2A972E9D65}" type="slidenum">
              <a:rPr lang="en-US" altLang="ko-KR"/>
              <a:pPr>
                <a:defRPr/>
              </a:pPr>
              <a:t>‹#›</a:t>
            </a:fld>
            <a:endParaRPr lang="en-US" altLang="ko-KR"/>
          </a:p>
        </p:txBody>
      </p:sp>
    </p:spTree>
    <p:extLst>
      <p:ext uri="{BB962C8B-B14F-4D97-AF65-F5344CB8AC3E}">
        <p14:creationId xmlns:p14="http://schemas.microsoft.com/office/powerpoint/2010/main" val="1588521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1"/>
            <a:ext cx="2945862" cy="495793"/>
          </a:xfrm>
          <a:prstGeom prst="rect">
            <a:avLst/>
          </a:prstGeom>
          <a:noFill/>
          <a:ln w="9525">
            <a:noFill/>
            <a:miter lim="800000"/>
            <a:headEnd/>
            <a:tailEnd/>
          </a:ln>
          <a:effectLst/>
        </p:spPr>
        <p:txBody>
          <a:bodyPr vert="horz" wrap="square" lIns="95549" tIns="47775" rIns="95549" bIns="47775" numCol="1" anchor="t" anchorCtr="0" compatLnSpc="1">
            <a:prstTxWarp prst="textNoShape">
              <a:avLst/>
            </a:prstTxWarp>
          </a:bodyPr>
          <a:lstStyle>
            <a:lvl1pPr defTabSz="955610">
              <a:defRPr sz="1200">
                <a:latin typeface="굴림" charset="-127"/>
                <a:ea typeface="굴림" charset="-127"/>
              </a:defRPr>
            </a:lvl1pPr>
          </a:lstStyle>
          <a:p>
            <a:pPr>
              <a:defRPr/>
            </a:pPr>
            <a:endParaRPr lang="en-US" altLang="ko-KR"/>
          </a:p>
        </p:txBody>
      </p:sp>
      <p:sp>
        <p:nvSpPr>
          <p:cNvPr id="7171" name="Rectangle 3"/>
          <p:cNvSpPr>
            <a:spLocks noGrp="1" noChangeArrowheads="1"/>
          </p:cNvSpPr>
          <p:nvPr>
            <p:ph type="dt" idx="1"/>
          </p:nvPr>
        </p:nvSpPr>
        <p:spPr bwMode="auto">
          <a:xfrm>
            <a:off x="3850295" y="1"/>
            <a:ext cx="2945862" cy="495793"/>
          </a:xfrm>
          <a:prstGeom prst="rect">
            <a:avLst/>
          </a:prstGeom>
          <a:noFill/>
          <a:ln w="9525">
            <a:noFill/>
            <a:miter lim="800000"/>
            <a:headEnd/>
            <a:tailEnd/>
          </a:ln>
          <a:effectLst/>
        </p:spPr>
        <p:txBody>
          <a:bodyPr vert="horz" wrap="square" lIns="95549" tIns="47775" rIns="95549" bIns="47775" numCol="1" anchor="t" anchorCtr="0" compatLnSpc="1">
            <a:prstTxWarp prst="textNoShape">
              <a:avLst/>
            </a:prstTxWarp>
          </a:bodyPr>
          <a:lstStyle>
            <a:lvl1pPr algn="r" defTabSz="955610">
              <a:defRPr sz="1200">
                <a:latin typeface="굴림" charset="-127"/>
                <a:ea typeface="굴림" charset="-127"/>
              </a:defRPr>
            </a:lvl1pPr>
          </a:lstStyle>
          <a:p>
            <a:pPr>
              <a:defRPr/>
            </a:pPr>
            <a:endParaRPr lang="en-US" altLang="ko-KR"/>
          </a:p>
        </p:txBody>
      </p:sp>
      <p:sp>
        <p:nvSpPr>
          <p:cNvPr id="6349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4501" y="4714652"/>
            <a:ext cx="6048672" cy="4466757"/>
          </a:xfrm>
          <a:prstGeom prst="rect">
            <a:avLst/>
          </a:prstGeom>
          <a:noFill/>
          <a:ln w="9525">
            <a:noFill/>
            <a:miter lim="800000"/>
            <a:headEnd/>
            <a:tailEnd/>
          </a:ln>
          <a:effectLst/>
        </p:spPr>
        <p:txBody>
          <a:bodyPr vert="horz" wrap="square" lIns="95549" tIns="47775" rIns="95549" bIns="47775"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7174" name="Rectangle 6"/>
          <p:cNvSpPr>
            <a:spLocks noGrp="1" noChangeArrowheads="1"/>
          </p:cNvSpPr>
          <p:nvPr>
            <p:ph type="ftr" sz="quarter" idx="4"/>
          </p:nvPr>
        </p:nvSpPr>
        <p:spPr bwMode="auto">
          <a:xfrm>
            <a:off x="0" y="9429306"/>
            <a:ext cx="2945862" cy="495793"/>
          </a:xfrm>
          <a:prstGeom prst="rect">
            <a:avLst/>
          </a:prstGeom>
          <a:noFill/>
          <a:ln w="9525">
            <a:noFill/>
            <a:miter lim="800000"/>
            <a:headEnd/>
            <a:tailEnd/>
          </a:ln>
          <a:effectLst/>
        </p:spPr>
        <p:txBody>
          <a:bodyPr vert="horz" wrap="square" lIns="95549" tIns="47775" rIns="95549" bIns="47775" numCol="1" anchor="b" anchorCtr="0" compatLnSpc="1">
            <a:prstTxWarp prst="textNoShape">
              <a:avLst/>
            </a:prstTxWarp>
          </a:bodyPr>
          <a:lstStyle>
            <a:lvl1pPr defTabSz="955610">
              <a:defRPr sz="1200">
                <a:latin typeface="굴림" charset="-127"/>
                <a:ea typeface="굴림" charset="-127"/>
              </a:defRPr>
            </a:lvl1pPr>
          </a:lstStyle>
          <a:p>
            <a:pPr>
              <a:defRPr/>
            </a:pPr>
            <a:endParaRPr lang="en-US" altLang="ko-KR"/>
          </a:p>
        </p:txBody>
      </p:sp>
      <p:sp>
        <p:nvSpPr>
          <p:cNvPr id="7175" name="Rectangle 7"/>
          <p:cNvSpPr>
            <a:spLocks noGrp="1" noChangeArrowheads="1"/>
          </p:cNvSpPr>
          <p:nvPr>
            <p:ph type="sldNum" sz="quarter" idx="5"/>
          </p:nvPr>
        </p:nvSpPr>
        <p:spPr bwMode="auto">
          <a:xfrm>
            <a:off x="3850295" y="9429306"/>
            <a:ext cx="2945862" cy="495793"/>
          </a:xfrm>
          <a:prstGeom prst="rect">
            <a:avLst/>
          </a:prstGeom>
          <a:noFill/>
          <a:ln w="9525">
            <a:noFill/>
            <a:miter lim="800000"/>
            <a:headEnd/>
            <a:tailEnd/>
          </a:ln>
          <a:effectLst/>
        </p:spPr>
        <p:txBody>
          <a:bodyPr vert="horz" wrap="square" lIns="95549" tIns="47775" rIns="95549" bIns="47775" numCol="1" anchor="b" anchorCtr="0" compatLnSpc="1">
            <a:prstTxWarp prst="textNoShape">
              <a:avLst/>
            </a:prstTxWarp>
          </a:bodyPr>
          <a:lstStyle>
            <a:lvl1pPr algn="r" defTabSz="955610">
              <a:defRPr sz="1200">
                <a:latin typeface="굴림" charset="-127"/>
                <a:ea typeface="굴림" charset="-127"/>
              </a:defRPr>
            </a:lvl1pPr>
          </a:lstStyle>
          <a:p>
            <a:pPr>
              <a:defRPr/>
            </a:pPr>
            <a:fld id="{C080CE34-7B7D-48AC-8AAA-B6056685FFA0}" type="slidenum">
              <a:rPr lang="en-US" altLang="ko-KR"/>
              <a:pPr>
                <a:defRPr/>
              </a:pPr>
              <a:t>‹#›</a:t>
            </a:fld>
            <a:endParaRPr lang="en-US" altLang="ko-KR"/>
          </a:p>
        </p:txBody>
      </p:sp>
    </p:spTree>
    <p:extLst>
      <p:ext uri="{BB962C8B-B14F-4D97-AF65-F5344CB8AC3E}">
        <p14:creationId xmlns:p14="http://schemas.microsoft.com/office/powerpoint/2010/main" val="2041980649"/>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000" kern="1200">
        <a:solidFill>
          <a:schemeClr val="tx1"/>
        </a:solidFill>
        <a:latin typeface="Arial" pitchFamily="34" charset="0"/>
        <a:ea typeface="굴림" charset="-127"/>
        <a:cs typeface="Arial" pitchFamily="34" charset="0"/>
      </a:defRPr>
    </a:lvl1pPr>
    <a:lvl2pPr marL="457200" algn="l" rtl="0" eaLnBrk="0" fontAlgn="base" latinLnBrk="1" hangingPunct="0">
      <a:spcBef>
        <a:spcPct val="30000"/>
      </a:spcBef>
      <a:spcAft>
        <a:spcPct val="0"/>
      </a:spcAft>
      <a:defRPr kumimoji="1" sz="1000" kern="1200">
        <a:solidFill>
          <a:schemeClr val="tx1"/>
        </a:solidFill>
        <a:latin typeface="Arial" pitchFamily="34" charset="0"/>
        <a:ea typeface="굴림" charset="-127"/>
        <a:cs typeface="Arial" pitchFamily="34" charset="0"/>
      </a:defRPr>
    </a:lvl2pPr>
    <a:lvl3pPr marL="914400" algn="l" rtl="0" eaLnBrk="0" fontAlgn="base" latinLnBrk="1" hangingPunct="0">
      <a:spcBef>
        <a:spcPct val="30000"/>
      </a:spcBef>
      <a:spcAft>
        <a:spcPct val="0"/>
      </a:spcAft>
      <a:defRPr kumimoji="1" sz="1000" kern="1200">
        <a:solidFill>
          <a:schemeClr val="tx1"/>
        </a:solidFill>
        <a:latin typeface="Arial" pitchFamily="34" charset="0"/>
        <a:ea typeface="굴림" charset="-127"/>
        <a:cs typeface="Arial" pitchFamily="34" charset="0"/>
      </a:defRPr>
    </a:lvl3pPr>
    <a:lvl4pPr marL="1371600" algn="l" rtl="0" eaLnBrk="0" fontAlgn="base" latinLnBrk="1" hangingPunct="0">
      <a:spcBef>
        <a:spcPct val="30000"/>
      </a:spcBef>
      <a:spcAft>
        <a:spcPct val="0"/>
      </a:spcAft>
      <a:defRPr kumimoji="1" sz="1000" kern="1200">
        <a:solidFill>
          <a:schemeClr val="tx1"/>
        </a:solidFill>
        <a:latin typeface="Arial" pitchFamily="34" charset="0"/>
        <a:ea typeface="굴림" charset="-127"/>
        <a:cs typeface="Arial" pitchFamily="34" charset="0"/>
      </a:defRPr>
    </a:lvl4pPr>
    <a:lvl5pPr marL="1828800" algn="l" rtl="0" eaLnBrk="0" fontAlgn="base" latinLnBrk="1" hangingPunct="0">
      <a:spcBef>
        <a:spcPct val="30000"/>
      </a:spcBef>
      <a:spcAft>
        <a:spcPct val="0"/>
      </a:spcAft>
      <a:defRPr kumimoji="1" sz="1000" kern="1200">
        <a:solidFill>
          <a:schemeClr val="tx1"/>
        </a:solidFill>
        <a:latin typeface="Arial" pitchFamily="34" charset="0"/>
        <a:ea typeface="굴림" charset="-127"/>
        <a:cs typeface="Arial" pitchFamily="34" charset="0"/>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슬라이드 이미지 개체 틀 1"/>
          <p:cNvSpPr>
            <a:spLocks noGrp="1" noRot="1" noChangeAspect="1" noTextEdit="1"/>
          </p:cNvSpPr>
          <p:nvPr>
            <p:ph type="sldImg"/>
          </p:nvPr>
        </p:nvSpPr>
        <p:spPr>
          <a:xfrm>
            <a:off x="917575" y="744538"/>
            <a:ext cx="4962525" cy="3722687"/>
          </a:xfrm>
          <a:ln/>
        </p:spPr>
      </p:sp>
      <p:sp>
        <p:nvSpPr>
          <p:cNvPr id="66562" name="슬라이드 노트 개체 틀 2"/>
          <p:cNvSpPr>
            <a:spLocks noGrp="1"/>
          </p:cNvSpPr>
          <p:nvPr>
            <p:ph type="body" idx="1"/>
          </p:nvPr>
        </p:nvSpPr>
        <p:spPr>
          <a:noFill/>
          <a:ln/>
        </p:spPr>
        <p:txBody>
          <a:bodyPr/>
          <a:lstStyle/>
          <a:p>
            <a:pPr marL="171450" marR="0" indent="-171450" algn="l" defTabSz="914400" rtl="0" eaLnBrk="1" fontAlgn="base" latinLnBrk="1" hangingPunct="1">
              <a:lnSpc>
                <a:spcPct val="100000"/>
              </a:lnSpc>
              <a:spcBef>
                <a:spcPct val="30000"/>
              </a:spcBef>
              <a:spcAft>
                <a:spcPct val="0"/>
              </a:spcAft>
              <a:buClrTx/>
              <a:buSzTx/>
              <a:buFont typeface="Arial" pitchFamily="34" charset="0"/>
              <a:buChar char="•"/>
              <a:tabLst/>
              <a:defRPr/>
            </a:pPr>
            <a:endParaRPr lang="en-US" altLang="ko-KR" dirty="0" smtClean="0"/>
          </a:p>
        </p:txBody>
      </p:sp>
      <p:sp>
        <p:nvSpPr>
          <p:cNvPr id="66563" name="슬라이드 번호 개체 틀 3"/>
          <p:cNvSpPr>
            <a:spLocks noGrp="1"/>
          </p:cNvSpPr>
          <p:nvPr>
            <p:ph type="sldNum" sz="quarter" idx="5"/>
          </p:nvPr>
        </p:nvSpPr>
        <p:spPr>
          <a:noFill/>
        </p:spPr>
        <p:txBody>
          <a:bodyPr/>
          <a:lstStyle/>
          <a:p>
            <a:fld id="{42C27FA2-7691-4AFE-9B39-D9D097C3693D}" type="slidenum">
              <a:rPr lang="en-US" altLang="ko-KR" smtClean="0"/>
              <a:pPr/>
              <a:t>0</a:t>
            </a:fld>
            <a:endParaRPr lang="en-US" altLang="ko-K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None/>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9</a:t>
            </a:fld>
            <a:endParaRPr lang="en-US" altLang="ko-K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10</a:t>
            </a:fld>
            <a:endParaRPr lang="en-US" altLang="ko-K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11</a:t>
            </a:fld>
            <a:endParaRPr lang="en-US" altLang="ko-K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indent="-171450">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12</a:t>
            </a:fld>
            <a:endParaRPr lang="en-US" altLang="ko-K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13</a:t>
            </a:fld>
            <a:endParaRPr lang="en-US" altLang="ko-K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14</a:t>
            </a:fld>
            <a:endParaRPr lang="en-US" altLang="ko-K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15</a:t>
            </a:fld>
            <a:endParaRPr lang="en-US" altLang="ko-K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defTabSz="923087">
              <a:defRPr/>
            </a:pPr>
            <a:endParaRPr lang="ko-KR" altLang="ko-KR" dirty="0"/>
          </a:p>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16</a:t>
            </a:fld>
            <a:endParaRPr lang="en-US" altLang="ko-K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17</a:t>
            </a:fld>
            <a:endParaRPr lang="en-US" altLang="ko-K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a:xfrm>
            <a:off x="302493" y="4747295"/>
            <a:ext cx="6048672" cy="4466757"/>
          </a:xfrm>
        </p:spPr>
        <p:txBody>
          <a:bodyPr>
            <a:normAutofit/>
          </a:bodyPr>
          <a:lstStyle/>
          <a:p>
            <a:pPr>
              <a:buFont typeface="Arial" pitchFamily="34" charset="0"/>
              <a:buNone/>
            </a:pPr>
            <a:endParaRPr lang="ko-KR" altLang="ko-KR" dirty="0"/>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18</a:t>
            </a:fld>
            <a:endParaRPr lang="en-US" altLang="ko-K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indent="-171450">
              <a:buFont typeface="Arial" pitchFamily="34" charset="0"/>
              <a:buChar char="•"/>
            </a:pPr>
            <a:endParaRPr lang="en-US" altLang="ko-KR" b="0" baseline="0" dirty="0" smtClean="0">
              <a:latin typeface="Arial" pitchFamily="34" charset="0"/>
              <a:cs typeface="Arial" pitchFamily="34" charset="0"/>
            </a:endParaRPr>
          </a:p>
          <a:p>
            <a:pPr marL="171450" indent="-171450">
              <a:buFont typeface="Arial" pitchFamily="34" charset="0"/>
              <a:buChar char="•"/>
            </a:pPr>
            <a:endParaRPr lang="en-US" altLang="ko-KR" b="0" baseline="0" dirty="0" smtClean="0">
              <a:latin typeface="Arial" pitchFamily="34" charset="0"/>
              <a:cs typeface="Arial" pitchFamily="34" charset="0"/>
            </a:endParaRPr>
          </a:p>
          <a:p>
            <a:pPr marL="171450" indent="-171450">
              <a:buFont typeface="Arial" pitchFamily="34" charset="0"/>
              <a:buChar char="•"/>
            </a:pPr>
            <a:endParaRPr lang="en-US" altLang="ko-KR" b="0" baseline="0" dirty="0" smtClean="0">
              <a:latin typeface="Arial" pitchFamily="34" charset="0"/>
              <a:cs typeface="Arial" pitchFamily="34" charset="0"/>
            </a:endParaRPr>
          </a:p>
          <a:p>
            <a:pPr marL="171450" indent="-171450">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a:t>
            </a:fld>
            <a:endParaRPr lang="en-US" altLang="ko-K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19</a:t>
            </a:fld>
            <a:endParaRPr lang="en-US" altLang="ko-K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20</a:t>
            </a:fld>
            <a:endParaRPr lang="en-US" altLang="ko-K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21</a:t>
            </a:fld>
            <a:endParaRPr lang="en-US" altLang="ko-K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22</a:t>
            </a:fld>
            <a:endParaRPr lang="en-US" altLang="ko-K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23</a:t>
            </a:fld>
            <a:endParaRPr lang="en-US" altLang="ko-K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24</a:t>
            </a:fld>
            <a:endParaRPr lang="en-US" altLang="ko-K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indent="-171450">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2</a:t>
            </a:fld>
            <a:endParaRPr lang="en-US" altLang="ko-K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indent="-171450">
              <a:buFont typeface="Arial" pitchFamily="34" charset="0"/>
              <a:buChar char="•"/>
            </a:pPr>
            <a:endParaRPr lang="en-US" altLang="ko-KR" b="0" baseline="0" dirty="0" smtClean="0">
              <a:latin typeface="Arial" pitchFamily="34" charset="0"/>
              <a:cs typeface="Arial" pitchFamily="34" charset="0"/>
              <a:sym typeface="Wingdings" pitchFamily="2" charset="2"/>
            </a:endParaRPr>
          </a:p>
          <a:p>
            <a:pPr marL="171450" indent="-171450">
              <a:buFont typeface="Arial" pitchFamily="34" charset="0"/>
              <a:buChar char="•"/>
            </a:pPr>
            <a:endParaRPr lang="en-US" altLang="ko-KR" b="0" baseline="0" dirty="0" smtClean="0">
              <a:latin typeface="Arial" pitchFamily="34" charset="0"/>
              <a:cs typeface="Arial" pitchFamily="34" charset="0"/>
            </a:endParaRPr>
          </a:p>
          <a:p>
            <a:pPr marL="171450" indent="-171450">
              <a:buFont typeface="Arial" pitchFamily="34" charset="0"/>
              <a:buChar char="•"/>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3</a:t>
            </a:fld>
            <a:endParaRPr lang="en-US" altLang="ko-K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marR="0" indent="-171450" algn="l" defTabSz="914400" rtl="0" eaLnBrk="0" fontAlgn="base" latinLnBrk="1" hangingPunct="0">
              <a:lnSpc>
                <a:spcPct val="100000"/>
              </a:lnSpc>
              <a:spcBef>
                <a:spcPct val="30000"/>
              </a:spcBef>
              <a:spcAft>
                <a:spcPct val="0"/>
              </a:spcAft>
              <a:buClrTx/>
              <a:buSzTx/>
              <a:buFont typeface="Arial" pitchFamily="34" charset="0"/>
              <a:buChar char="•"/>
              <a:tabLst/>
              <a:defRPr/>
            </a:pPr>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4</a:t>
            </a:fld>
            <a:endParaRPr lang="en-US" altLang="ko-K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marR="0" lvl="1" indent="-171450" algn="l" defTabSz="882102" rtl="0" eaLnBrk="0" fontAlgn="base" latinLnBrk="1" hangingPunct="0">
              <a:lnSpc>
                <a:spcPct val="100000"/>
              </a:lnSpc>
              <a:spcBef>
                <a:spcPct val="30000"/>
              </a:spcBef>
              <a:spcAft>
                <a:spcPct val="0"/>
              </a:spcAft>
              <a:buClrTx/>
              <a:buSzTx/>
              <a:buFont typeface="Arial" pitchFamily="34" charset="0"/>
              <a:buChar char="•"/>
              <a:tabLst/>
              <a:defRPr/>
            </a:pPr>
            <a:endParaRPr lang="en-US" altLang="ko-KR" baseline="0" dirty="0" smtClean="0">
              <a:sym typeface="Wingdings" pitchFamily="2" charset="2"/>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5</a:t>
            </a:fld>
            <a:endParaRPr lang="en-US" altLang="ko-K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6</a:t>
            </a:fld>
            <a:endParaRPr lang="en-US" altLang="ko-K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marL="171450" indent="-171450">
              <a:buFont typeface="Arial" pitchFamily="34" charset="0"/>
              <a:buChar char="•"/>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a:p>
            <a:pPr>
              <a:buFont typeface="Arial" pitchFamily="34" charset="0"/>
              <a:buNone/>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7</a:t>
            </a:fld>
            <a:endParaRPr lang="en-US" altLang="ko-K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17575" y="744538"/>
            <a:ext cx="4962525" cy="3722687"/>
          </a:xfrm>
        </p:spPr>
      </p:sp>
      <p:sp>
        <p:nvSpPr>
          <p:cNvPr id="3" name="슬라이드 노트 개체 틀 2"/>
          <p:cNvSpPr>
            <a:spLocks noGrp="1"/>
          </p:cNvSpPr>
          <p:nvPr>
            <p:ph type="body" idx="1"/>
          </p:nvPr>
        </p:nvSpPr>
        <p:spPr/>
        <p:txBody>
          <a:bodyPr>
            <a:normAutofit/>
          </a:bodyPr>
          <a:lstStyle/>
          <a:p>
            <a:pPr>
              <a:buFont typeface="Arial" pitchFamily="34" charset="0"/>
              <a:buChar char="•"/>
            </a:pPr>
            <a:endParaRPr lang="en-US" altLang="ko-KR" b="0" baseline="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fld id="{C080CE34-7B7D-48AC-8AAA-B6056685FFA0}" type="slidenum">
              <a:rPr lang="en-US" altLang="ko-KR" smtClean="0"/>
              <a:pPr>
                <a:defRPr/>
              </a:pPr>
              <a:t>8</a:t>
            </a:fld>
            <a:endParaRPr lang="en-US" altLang="ko-K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1.png"/><Relationship Id="rId4" Type="http://schemas.openxmlformats.org/officeDocument/2006/relationships/image" Target="../media/image10.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4" name="모서리가 둥근 직사각형 3"/>
          <p:cNvSpPr/>
          <p:nvPr userDrawn="1"/>
        </p:nvSpPr>
        <p:spPr>
          <a:xfrm>
            <a:off x="8965" y="1000108"/>
            <a:ext cx="9144000" cy="3214710"/>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p>
        </p:txBody>
      </p:sp>
      <p:sp>
        <p:nvSpPr>
          <p:cNvPr id="5" name="대각선 방향의 모서리가 둥근 사각형 4"/>
          <p:cNvSpPr/>
          <p:nvPr userDrawn="1"/>
        </p:nvSpPr>
        <p:spPr>
          <a:xfrm>
            <a:off x="3009905" y="1104901"/>
            <a:ext cx="6124575" cy="3024188"/>
          </a:xfrm>
          <a:prstGeom prst="round2DiagRect">
            <a:avLst>
              <a:gd name="adj1" fmla="val 0"/>
              <a:gd name="adj2" fmla="val 0"/>
            </a:avLst>
          </a:prstGeom>
          <a:solidFill>
            <a:schemeClr val="tx1">
              <a:lumMod val="95000"/>
              <a:lumOff val="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6" name="제목 1"/>
          <p:cNvSpPr>
            <a:spLocks/>
          </p:cNvSpPr>
          <p:nvPr userDrawn="1"/>
        </p:nvSpPr>
        <p:spPr bwMode="auto">
          <a:xfrm>
            <a:off x="3081339" y="1562103"/>
            <a:ext cx="5929312" cy="1901825"/>
          </a:xfrm>
          <a:prstGeom prst="rect">
            <a:avLst/>
          </a:prstGeom>
          <a:noFill/>
          <a:ln w="9525">
            <a:noFill/>
            <a:miter lim="800000"/>
            <a:headEnd/>
            <a:tailEnd/>
          </a:ln>
        </p:spPr>
        <p:txBody>
          <a:bodyPr anchor="ctr"/>
          <a:lstStyle/>
          <a:p>
            <a:pPr>
              <a:defRPr/>
            </a:pPr>
            <a:endParaRPr kumimoji="0" lang="ko-KR" altLang="ko-KR" sz="3600">
              <a:solidFill>
                <a:schemeClr val="bg1"/>
              </a:solidFill>
              <a:latin typeface="Arial Black" pitchFamily="34" charset="0"/>
              <a:ea typeface="HY견고딕" pitchFamily="18" charset="-127"/>
            </a:endParaRPr>
          </a:p>
        </p:txBody>
      </p:sp>
      <p:pic>
        <p:nvPicPr>
          <p:cNvPr id="7" name="Picture 6"/>
          <p:cNvPicPr>
            <a:picLocks noChangeAspect="1" noChangeArrowheads="1"/>
          </p:cNvPicPr>
          <p:nvPr userDrawn="1"/>
        </p:nvPicPr>
        <p:blipFill>
          <a:blip r:embed="rId2" cstate="screen"/>
          <a:srcRect/>
          <a:stretch>
            <a:fillRect/>
          </a:stretch>
        </p:blipFill>
        <p:spPr bwMode="auto">
          <a:xfrm>
            <a:off x="143093" y="1171578"/>
            <a:ext cx="1284491" cy="1383703"/>
          </a:xfrm>
          <a:prstGeom prst="round2DiagRect">
            <a:avLst>
              <a:gd name="adj1" fmla="val 16667"/>
              <a:gd name="adj2" fmla="val 0"/>
            </a:avLst>
          </a:prstGeom>
          <a:ln w="28575" cap="sq">
            <a:solidFill>
              <a:srgbClr val="FFFFFF"/>
            </a:solidFill>
            <a:miter lim="800000"/>
          </a:ln>
          <a:effectLst>
            <a:outerShdw blurRad="254000" algn="tl" rotWithShape="0">
              <a:srgbClr val="000000">
                <a:alpha val="43000"/>
              </a:srgbClr>
            </a:outerShdw>
          </a:effectLst>
        </p:spPr>
      </p:pic>
      <p:pic>
        <p:nvPicPr>
          <p:cNvPr id="8" name="Picture 7"/>
          <p:cNvPicPr>
            <a:picLocks noChangeAspect="1" noChangeArrowheads="1"/>
          </p:cNvPicPr>
          <p:nvPr userDrawn="1"/>
        </p:nvPicPr>
        <p:blipFill>
          <a:blip r:embed="rId3" cstate="screen"/>
          <a:srcRect/>
          <a:stretch>
            <a:fillRect/>
          </a:stretch>
        </p:blipFill>
        <p:spPr bwMode="auto">
          <a:xfrm>
            <a:off x="1585164" y="1171578"/>
            <a:ext cx="1316833" cy="1383703"/>
          </a:xfrm>
          <a:prstGeom prst="round2DiagRect">
            <a:avLst>
              <a:gd name="adj1" fmla="val 0"/>
              <a:gd name="adj2" fmla="val 18770"/>
            </a:avLst>
          </a:prstGeom>
          <a:ln w="28575" cap="sq">
            <a:solidFill>
              <a:srgbClr val="FFFFFF"/>
            </a:solidFill>
            <a:miter lim="800000"/>
          </a:ln>
          <a:effectLst>
            <a:outerShdw blurRad="254000" algn="tl" rotWithShape="0">
              <a:srgbClr val="000000">
                <a:alpha val="43000"/>
              </a:srgbClr>
            </a:outerShdw>
          </a:effectLst>
        </p:spPr>
      </p:pic>
      <p:pic>
        <p:nvPicPr>
          <p:cNvPr id="9" name="그림 8" descr="금융센타.bmp"/>
          <p:cNvPicPr>
            <a:picLocks noChangeAspect="1"/>
          </p:cNvPicPr>
          <p:nvPr userDrawn="1"/>
        </p:nvPicPr>
        <p:blipFill>
          <a:blip r:embed="rId4" cstate="print"/>
          <a:srcRect/>
          <a:stretch>
            <a:fillRect/>
          </a:stretch>
        </p:blipFill>
        <p:spPr bwMode="auto">
          <a:xfrm>
            <a:off x="132791" y="2676528"/>
            <a:ext cx="1328784" cy="1385887"/>
          </a:xfrm>
          <a:prstGeom prst="round2DiagRect">
            <a:avLst>
              <a:gd name="adj1" fmla="val 0"/>
              <a:gd name="adj2" fmla="val 20151"/>
            </a:avLst>
          </a:prstGeom>
          <a:ln w="28575" cap="sq">
            <a:solidFill>
              <a:srgbClr val="FFFFFF"/>
            </a:solidFill>
            <a:miter lim="800000"/>
          </a:ln>
          <a:effectLst>
            <a:outerShdw blurRad="254000" algn="tl" rotWithShape="0">
              <a:srgbClr val="000000">
                <a:alpha val="43000"/>
              </a:srgbClr>
            </a:outerShdw>
          </a:effectLst>
        </p:spPr>
      </p:pic>
      <p:pic>
        <p:nvPicPr>
          <p:cNvPr id="10" name="Picture 8"/>
          <p:cNvPicPr>
            <a:picLocks noChangeAspect="1" noChangeArrowheads="1"/>
          </p:cNvPicPr>
          <p:nvPr userDrawn="1"/>
        </p:nvPicPr>
        <p:blipFill>
          <a:blip r:embed="rId5" cstate="screen"/>
          <a:srcRect/>
          <a:stretch>
            <a:fillRect/>
          </a:stretch>
        </p:blipFill>
        <p:spPr bwMode="auto">
          <a:xfrm>
            <a:off x="1605757" y="2667004"/>
            <a:ext cx="1313096" cy="1428749"/>
          </a:xfrm>
          <a:prstGeom prst="round2DiagRect">
            <a:avLst>
              <a:gd name="adj1" fmla="val 21177"/>
              <a:gd name="adj2" fmla="val 0"/>
            </a:avLst>
          </a:prstGeom>
          <a:ln w="28575" cap="sq">
            <a:solidFill>
              <a:srgbClr val="FFFFFF"/>
            </a:solidFill>
            <a:miter lim="800000"/>
          </a:ln>
          <a:effectLst>
            <a:outerShdw blurRad="254000" algn="tl" rotWithShape="0">
              <a:srgbClr val="000000">
                <a:alpha val="43000"/>
              </a:srgbClr>
            </a:outerShdw>
          </a:effectLst>
        </p:spPr>
      </p:pic>
      <p:sp>
        <p:nvSpPr>
          <p:cNvPr id="3074" name="Rectangle 2"/>
          <p:cNvSpPr>
            <a:spLocks noGrp="1" noChangeArrowheads="1"/>
          </p:cNvSpPr>
          <p:nvPr>
            <p:ph type="ctrTitle"/>
          </p:nvPr>
        </p:nvSpPr>
        <p:spPr>
          <a:xfrm>
            <a:off x="3203577" y="1557341"/>
            <a:ext cx="5756275" cy="2160587"/>
          </a:xfrm>
          <a:noFill/>
          <a:ln>
            <a:noFill/>
          </a:ln>
        </p:spPr>
        <p:txBody>
          <a:bodyPr wrap="square"/>
          <a:lstStyle>
            <a:lvl1pPr>
              <a:defRPr sz="3600">
                <a:latin typeface="Arial Black" pitchFamily="34" charset="0"/>
              </a:defRPr>
            </a:lvl1pPr>
          </a:lstStyle>
          <a:p>
            <a:r>
              <a:rPr lang="ko-KR" altLang="en-US"/>
              <a:t>마스터 제목 스타일 편집</a:t>
            </a:r>
          </a:p>
        </p:txBody>
      </p:sp>
      <p:sp>
        <p:nvSpPr>
          <p:cNvPr id="3075" name="Rectangle 3"/>
          <p:cNvSpPr>
            <a:spLocks noGrp="1" noChangeArrowheads="1"/>
          </p:cNvSpPr>
          <p:nvPr>
            <p:ph type="subTitle" idx="1"/>
          </p:nvPr>
        </p:nvSpPr>
        <p:spPr>
          <a:xfrm>
            <a:off x="1498600" y="4943475"/>
            <a:ext cx="6400800" cy="935038"/>
          </a:xfrm>
          <a:ln/>
        </p:spPr>
        <p:txBody>
          <a:bodyPr/>
          <a:lstStyle>
            <a:lvl1pPr marL="0" indent="0" algn="ctr">
              <a:buFont typeface="Wingdings" pitchFamily="2" charset="2"/>
              <a:buNone/>
              <a:defRPr>
                <a:latin typeface="맑은 고딕" pitchFamily="50" charset="-127"/>
              </a:defRPr>
            </a:lvl1pPr>
          </a:lstStyle>
          <a:p>
            <a:r>
              <a:rPr lang="ko-KR" altLang="en-US"/>
              <a:t>마스터 부제목 스타일 편집</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t>- </a:t>
            </a:r>
            <a:fld id="{6A8656A9-806B-4010-9F25-DC0EB9FA425A}" type="slidenum">
              <a:rPr lang="en-US" altLang="ko-KR"/>
              <a:pPr>
                <a:defRPr/>
              </a:pPr>
              <a:t>‹#›</a:t>
            </a:fld>
            <a:r>
              <a:rPr lang="en-US" altLang="ko-KR"/>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921503" y="11113"/>
            <a:ext cx="2222500" cy="6297612"/>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250825" y="11113"/>
            <a:ext cx="6518275" cy="6297612"/>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t>- </a:t>
            </a:r>
            <a:fld id="{074018FE-FD27-4D5B-833C-82B663C8D3FB}" type="slidenum">
              <a:rPr lang="en-US" altLang="ko-KR"/>
              <a:pPr>
                <a:defRPr/>
              </a:pPr>
              <a:t>‹#›</a:t>
            </a:fld>
            <a:r>
              <a:rPr lang="en-US" altLang="ko-KR"/>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2" name="모서리가 둥근 직사각형 1"/>
          <p:cNvSpPr/>
          <p:nvPr userDrawn="1"/>
        </p:nvSpPr>
        <p:spPr>
          <a:xfrm>
            <a:off x="8969" y="0"/>
            <a:ext cx="1848391" cy="6858000"/>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p>
        </p:txBody>
      </p:sp>
      <p:sp>
        <p:nvSpPr>
          <p:cNvPr id="3" name="대각선 방향의 모서리가 둥근 사각형 2"/>
          <p:cNvSpPr/>
          <p:nvPr userDrawn="1"/>
        </p:nvSpPr>
        <p:spPr>
          <a:xfrm>
            <a:off x="142845" y="554038"/>
            <a:ext cx="1643075" cy="1089012"/>
          </a:xfrm>
          <a:prstGeom prst="round2DiagRect">
            <a:avLst>
              <a:gd name="adj1" fmla="val 50000"/>
              <a:gd name="adj2" fmla="val 0"/>
            </a:avLst>
          </a:prstGeom>
          <a:solidFill>
            <a:schemeClr val="tx2">
              <a:lumMod val="75000"/>
            </a:schemeClr>
          </a:solidFill>
          <a:ln w="28575">
            <a:solidFill>
              <a:schemeClr val="bg1"/>
            </a:solidFill>
            <a:miter lim="800000"/>
            <a:headEnd/>
            <a:tailEnd/>
          </a:ln>
          <a:effectLst/>
        </p:spPr>
        <p:txBody>
          <a:bodyPr wrap="none" anchor="ctr"/>
          <a:lstStyle/>
          <a:p>
            <a:pPr algn="ctr" fontAlgn="auto">
              <a:spcBef>
                <a:spcPts val="0"/>
              </a:spcBef>
              <a:spcAft>
                <a:spcPts val="0"/>
              </a:spcAft>
              <a:defRPr/>
            </a:pPr>
            <a:endParaRPr kumimoji="0" lang="ko-KR" altLang="en-US" sz="2000" dirty="0">
              <a:solidFill>
                <a:schemeClr val="bg1"/>
              </a:solidFill>
              <a:latin typeface="+mn-lt"/>
              <a:ea typeface="+mn-ea"/>
            </a:endParaRPr>
          </a:p>
        </p:txBody>
      </p:sp>
      <p:sp>
        <p:nvSpPr>
          <p:cNvPr id="4" name="직사각형 3"/>
          <p:cNvSpPr/>
          <p:nvPr userDrawn="1"/>
        </p:nvSpPr>
        <p:spPr>
          <a:xfrm>
            <a:off x="214282" y="571480"/>
            <a:ext cx="1325235" cy="1107996"/>
          </a:xfrm>
          <a:prstGeom prst="rect">
            <a:avLst/>
          </a:prstGeom>
          <a:noFill/>
        </p:spPr>
        <p:txBody>
          <a:bodyPr wrap="none">
            <a:spAutoFit/>
          </a:bodyPr>
          <a:lstStyle/>
          <a:p>
            <a:pPr algn="ctr">
              <a:defRPr/>
            </a:pPr>
            <a:r>
              <a:rPr lang="en-US" altLang="ko-KR"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맑은 고딕" pitchFamily="50" charset="-127"/>
                <a:ea typeface="맑은 고딕" pitchFamily="50" charset="-127"/>
              </a:rPr>
              <a:t>Table</a:t>
            </a:r>
          </a:p>
          <a:p>
            <a:pPr algn="ctr">
              <a:defRPr/>
            </a:pPr>
            <a:r>
              <a:rPr lang="en-US" altLang="ko-KR"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맑은 고딕" pitchFamily="50" charset="-127"/>
                <a:ea typeface="맑은 고딕" pitchFamily="50" charset="-127"/>
              </a:rPr>
              <a:t>of</a:t>
            </a:r>
          </a:p>
          <a:p>
            <a:pPr algn="ctr">
              <a:defRPr/>
            </a:pPr>
            <a:r>
              <a:rPr lang="en-US" altLang="ko-KR"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맑은 고딕" pitchFamily="50" charset="-127"/>
                <a:ea typeface="맑은 고딕" pitchFamily="50" charset="-127"/>
              </a:rPr>
              <a:t>Contents</a:t>
            </a:r>
            <a:endParaRPr lang="en-US" altLang="ko-KR" sz="2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맑은 고딕" pitchFamily="50" charset="-127"/>
              <a:ea typeface="맑은 고딕" pitchFamily="50" charset="-127"/>
            </a:endParaRPr>
          </a:p>
        </p:txBody>
      </p:sp>
      <p:grpSp>
        <p:nvGrpSpPr>
          <p:cNvPr id="9" name="그룹 8"/>
          <p:cNvGrpSpPr/>
          <p:nvPr userDrawn="1"/>
        </p:nvGrpSpPr>
        <p:grpSpPr>
          <a:xfrm>
            <a:off x="214286" y="1785928"/>
            <a:ext cx="1393383" cy="1952978"/>
            <a:chOff x="249659" y="1476022"/>
            <a:chExt cx="2607829" cy="2738796"/>
          </a:xfrm>
        </p:grpSpPr>
        <p:pic>
          <p:nvPicPr>
            <p:cNvPr id="5" name="Picture 6"/>
            <p:cNvPicPr>
              <a:picLocks noChangeAspect="1" noChangeArrowheads="1"/>
            </p:cNvPicPr>
            <p:nvPr userDrawn="1"/>
          </p:nvPicPr>
          <p:blipFill>
            <a:blip r:embed="rId2" cstate="screen"/>
            <a:srcRect/>
            <a:stretch>
              <a:fillRect/>
            </a:stretch>
          </p:blipFill>
          <p:spPr bwMode="auto">
            <a:xfrm>
              <a:off x="257978" y="1476022"/>
              <a:ext cx="1202561" cy="1296294"/>
            </a:xfrm>
            <a:prstGeom prst="round2DiagRect">
              <a:avLst>
                <a:gd name="adj1" fmla="val 16667"/>
                <a:gd name="adj2" fmla="val 0"/>
              </a:avLst>
            </a:prstGeom>
            <a:ln w="28575" cap="sq">
              <a:solidFill>
                <a:srgbClr val="FFFFFF"/>
              </a:solidFill>
              <a:miter lim="800000"/>
            </a:ln>
            <a:effectLst>
              <a:outerShdw blurRad="254000" algn="tl" rotWithShape="0">
                <a:srgbClr val="000000">
                  <a:alpha val="43000"/>
                </a:srgbClr>
              </a:outerShdw>
            </a:effectLst>
          </p:spPr>
        </p:pic>
        <p:pic>
          <p:nvPicPr>
            <p:cNvPr id="6" name="Picture 7"/>
            <p:cNvPicPr>
              <a:picLocks noChangeAspect="1" noChangeArrowheads="1"/>
            </p:cNvPicPr>
            <p:nvPr userDrawn="1"/>
          </p:nvPicPr>
          <p:blipFill>
            <a:blip r:embed="rId3" cstate="screen"/>
            <a:srcRect/>
            <a:stretch>
              <a:fillRect/>
            </a:stretch>
          </p:blipFill>
          <p:spPr bwMode="auto">
            <a:xfrm>
              <a:off x="1608754" y="1476022"/>
              <a:ext cx="1232451" cy="1296294"/>
            </a:xfrm>
            <a:prstGeom prst="round2DiagRect">
              <a:avLst>
                <a:gd name="adj1" fmla="val 0"/>
                <a:gd name="adj2" fmla="val 18770"/>
              </a:avLst>
            </a:prstGeom>
            <a:ln w="28575" cap="sq">
              <a:solidFill>
                <a:srgbClr val="FFFFFF"/>
              </a:solidFill>
              <a:miter lim="800000"/>
            </a:ln>
            <a:effectLst>
              <a:outerShdw blurRad="254000" algn="tl" rotWithShape="0">
                <a:srgbClr val="000000">
                  <a:alpha val="43000"/>
                </a:srgbClr>
              </a:outerShdw>
            </a:effectLst>
          </p:spPr>
        </p:pic>
        <p:pic>
          <p:nvPicPr>
            <p:cNvPr id="7" name="그림 6" descr="금융센타.bmp"/>
            <p:cNvPicPr>
              <a:picLocks noChangeAspect="1"/>
            </p:cNvPicPr>
            <p:nvPr userDrawn="1"/>
          </p:nvPicPr>
          <p:blipFill>
            <a:blip r:embed="rId4" cstate="print"/>
            <a:srcRect/>
            <a:stretch>
              <a:fillRect/>
            </a:stretch>
          </p:blipFill>
          <p:spPr bwMode="auto">
            <a:xfrm>
              <a:off x="249659" y="2885318"/>
              <a:ext cx="1243984" cy="1298339"/>
            </a:xfrm>
            <a:prstGeom prst="round2DiagRect">
              <a:avLst>
                <a:gd name="adj1" fmla="val 0"/>
                <a:gd name="adj2" fmla="val 20151"/>
              </a:avLst>
            </a:prstGeom>
            <a:ln w="28575" cap="sq">
              <a:solidFill>
                <a:srgbClr val="FFFFFF"/>
              </a:solidFill>
              <a:miter lim="800000"/>
            </a:ln>
            <a:effectLst>
              <a:outerShdw blurRad="254000" algn="tl" rotWithShape="0">
                <a:srgbClr val="000000">
                  <a:alpha val="43000"/>
                </a:srgbClr>
              </a:outerShdw>
            </a:effectLst>
          </p:spPr>
        </p:pic>
        <p:pic>
          <p:nvPicPr>
            <p:cNvPr id="8" name="Picture 8"/>
            <p:cNvPicPr>
              <a:picLocks noChangeAspect="1" noChangeArrowheads="1"/>
            </p:cNvPicPr>
            <p:nvPr userDrawn="1"/>
          </p:nvPicPr>
          <p:blipFill>
            <a:blip r:embed="rId5" cstate="screen"/>
            <a:srcRect/>
            <a:stretch>
              <a:fillRect/>
            </a:stretch>
          </p:blipFill>
          <p:spPr bwMode="auto">
            <a:xfrm>
              <a:off x="1627460" y="2877484"/>
              <a:ext cx="1230028" cy="1337334"/>
            </a:xfrm>
            <a:prstGeom prst="round2DiagRect">
              <a:avLst>
                <a:gd name="adj1" fmla="val 21177"/>
                <a:gd name="adj2" fmla="val 0"/>
              </a:avLst>
            </a:prstGeom>
            <a:ln w="28575" cap="sq">
              <a:solidFill>
                <a:srgbClr val="FFFFFF"/>
              </a:solidFill>
              <a:miter lim="800000"/>
            </a:ln>
            <a:effectLst>
              <a:outerShdw blurRad="254000" algn="tl" rotWithShape="0">
                <a:srgbClr val="000000">
                  <a:alpha val="43000"/>
                </a:srgbClr>
              </a:outerShdw>
            </a:effectLst>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3"/>
            <a:ext cx="8229600" cy="4525963"/>
          </a:xfrm>
          <a:prstGeom prst="rect">
            <a:avLst/>
          </a:prstGeo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6"/>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3"/>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3"/>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3"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3"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9"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4" y="273050"/>
            <a:ext cx="3008313" cy="1162050"/>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3" y="273053"/>
            <a:ext cx="5111751"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4"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t>- </a:t>
            </a:r>
            <a:fld id="{CD6F9D12-0FB8-412A-B162-C4C45D050EE6}" type="slidenum">
              <a:rPr lang="en-US" altLang="ko-KR"/>
              <a:pPr>
                <a:defRPr/>
              </a:pPr>
              <a:t>‹#›</a:t>
            </a:fld>
            <a:r>
              <a:rPr lang="en-US" altLang="ko-KR"/>
              <a:t>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1"/>
            <a:ext cx="5486400" cy="566738"/>
          </a:xfrm>
          <a:prstGeom prst="rect">
            <a:avLst/>
          </a:prstGeo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1600203"/>
            <a:ext cx="8229600" cy="4525963"/>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41"/>
            <a:ext cx="2057400" cy="5851525"/>
          </a:xfrm>
          <a:prstGeom prst="rect">
            <a:avLst/>
          </a:prstGeo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41"/>
            <a:ext cx="6019800" cy="5851525"/>
          </a:xfrm>
          <a:prstGeom prst="rect">
            <a:avLst/>
          </a:prstGeo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제목 슬라이드">
    <p:spTree>
      <p:nvGrpSpPr>
        <p:cNvPr id="1" name=""/>
        <p:cNvGrpSpPr/>
        <p:nvPr/>
      </p:nvGrpSpPr>
      <p:grpSpPr>
        <a:xfrm>
          <a:off x="0" y="0"/>
          <a:ext cx="0" cy="0"/>
          <a:chOff x="0" y="0"/>
          <a:chExt cx="0" cy="0"/>
        </a:xfrm>
      </p:grpSpPr>
      <p:sp>
        <p:nvSpPr>
          <p:cNvPr id="4" name="모서리가 둥근 직사각형 3"/>
          <p:cNvSpPr/>
          <p:nvPr userDrawn="1"/>
        </p:nvSpPr>
        <p:spPr>
          <a:xfrm>
            <a:off x="8965" y="1000108"/>
            <a:ext cx="9144000" cy="3214710"/>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p>
        </p:txBody>
      </p:sp>
      <p:sp>
        <p:nvSpPr>
          <p:cNvPr id="5" name="대각선 방향의 모서리가 둥근 사각형 4"/>
          <p:cNvSpPr/>
          <p:nvPr userDrawn="1"/>
        </p:nvSpPr>
        <p:spPr>
          <a:xfrm>
            <a:off x="3009905" y="1104901"/>
            <a:ext cx="6124575" cy="3024188"/>
          </a:xfrm>
          <a:prstGeom prst="round2DiagRect">
            <a:avLst>
              <a:gd name="adj1" fmla="val 0"/>
              <a:gd name="adj2" fmla="val 0"/>
            </a:avLst>
          </a:prstGeom>
          <a:solidFill>
            <a:schemeClr val="tx1">
              <a:lumMod val="95000"/>
              <a:lumOff val="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6" name="제목 1"/>
          <p:cNvSpPr>
            <a:spLocks/>
          </p:cNvSpPr>
          <p:nvPr userDrawn="1"/>
        </p:nvSpPr>
        <p:spPr bwMode="auto">
          <a:xfrm>
            <a:off x="3081339" y="1562103"/>
            <a:ext cx="5929312" cy="1901825"/>
          </a:xfrm>
          <a:prstGeom prst="rect">
            <a:avLst/>
          </a:prstGeom>
          <a:noFill/>
          <a:ln w="9525">
            <a:noFill/>
            <a:miter lim="800000"/>
            <a:headEnd/>
            <a:tailEnd/>
          </a:ln>
        </p:spPr>
        <p:txBody>
          <a:bodyPr anchor="ctr"/>
          <a:lstStyle/>
          <a:p>
            <a:pPr>
              <a:defRPr/>
            </a:pPr>
            <a:endParaRPr kumimoji="0" lang="ko-KR" altLang="ko-KR" sz="3600">
              <a:solidFill>
                <a:schemeClr val="bg1"/>
              </a:solidFill>
              <a:latin typeface="Arial Black" pitchFamily="34" charset="0"/>
              <a:ea typeface="HY견고딕" pitchFamily="18" charset="-127"/>
            </a:endParaRPr>
          </a:p>
        </p:txBody>
      </p:sp>
      <p:pic>
        <p:nvPicPr>
          <p:cNvPr id="7" name="Picture 6"/>
          <p:cNvPicPr>
            <a:picLocks noChangeAspect="1" noChangeArrowheads="1"/>
          </p:cNvPicPr>
          <p:nvPr userDrawn="1"/>
        </p:nvPicPr>
        <p:blipFill>
          <a:blip r:embed="rId2" cstate="screen"/>
          <a:srcRect/>
          <a:stretch>
            <a:fillRect/>
          </a:stretch>
        </p:blipFill>
        <p:spPr bwMode="auto">
          <a:xfrm>
            <a:off x="143093" y="1171578"/>
            <a:ext cx="1284491" cy="1383703"/>
          </a:xfrm>
          <a:prstGeom prst="round2DiagRect">
            <a:avLst>
              <a:gd name="adj1" fmla="val 16667"/>
              <a:gd name="adj2" fmla="val 0"/>
            </a:avLst>
          </a:prstGeom>
          <a:ln w="28575" cap="sq">
            <a:solidFill>
              <a:srgbClr val="FFFFFF"/>
            </a:solidFill>
            <a:miter lim="800000"/>
          </a:ln>
          <a:effectLst>
            <a:outerShdw blurRad="254000" algn="tl" rotWithShape="0">
              <a:srgbClr val="000000">
                <a:alpha val="43000"/>
              </a:srgbClr>
            </a:outerShdw>
          </a:effectLst>
        </p:spPr>
      </p:pic>
      <p:pic>
        <p:nvPicPr>
          <p:cNvPr id="8" name="Picture 7"/>
          <p:cNvPicPr>
            <a:picLocks noChangeAspect="1" noChangeArrowheads="1"/>
          </p:cNvPicPr>
          <p:nvPr userDrawn="1"/>
        </p:nvPicPr>
        <p:blipFill>
          <a:blip r:embed="rId3" cstate="screen"/>
          <a:srcRect/>
          <a:stretch>
            <a:fillRect/>
          </a:stretch>
        </p:blipFill>
        <p:spPr bwMode="auto">
          <a:xfrm>
            <a:off x="1585164" y="1171578"/>
            <a:ext cx="1316833" cy="1383703"/>
          </a:xfrm>
          <a:prstGeom prst="round2DiagRect">
            <a:avLst>
              <a:gd name="adj1" fmla="val 0"/>
              <a:gd name="adj2" fmla="val 18770"/>
            </a:avLst>
          </a:prstGeom>
          <a:ln w="28575" cap="sq">
            <a:solidFill>
              <a:srgbClr val="FFFFFF"/>
            </a:solidFill>
            <a:miter lim="800000"/>
          </a:ln>
          <a:effectLst>
            <a:outerShdw blurRad="254000" algn="tl" rotWithShape="0">
              <a:srgbClr val="000000">
                <a:alpha val="43000"/>
              </a:srgbClr>
            </a:outerShdw>
          </a:effectLst>
        </p:spPr>
      </p:pic>
      <p:pic>
        <p:nvPicPr>
          <p:cNvPr id="9" name="그림 8" descr="금융센타.bmp"/>
          <p:cNvPicPr>
            <a:picLocks noChangeAspect="1"/>
          </p:cNvPicPr>
          <p:nvPr userDrawn="1"/>
        </p:nvPicPr>
        <p:blipFill>
          <a:blip r:embed="rId4" cstate="print"/>
          <a:srcRect/>
          <a:stretch>
            <a:fillRect/>
          </a:stretch>
        </p:blipFill>
        <p:spPr bwMode="auto">
          <a:xfrm>
            <a:off x="132791" y="2676528"/>
            <a:ext cx="1328784" cy="1385887"/>
          </a:xfrm>
          <a:prstGeom prst="round2DiagRect">
            <a:avLst>
              <a:gd name="adj1" fmla="val 0"/>
              <a:gd name="adj2" fmla="val 20151"/>
            </a:avLst>
          </a:prstGeom>
          <a:ln w="28575" cap="sq">
            <a:solidFill>
              <a:srgbClr val="FFFFFF"/>
            </a:solidFill>
            <a:miter lim="800000"/>
          </a:ln>
          <a:effectLst>
            <a:outerShdw blurRad="254000" algn="tl" rotWithShape="0">
              <a:srgbClr val="000000">
                <a:alpha val="43000"/>
              </a:srgbClr>
            </a:outerShdw>
          </a:effectLst>
        </p:spPr>
      </p:pic>
      <p:pic>
        <p:nvPicPr>
          <p:cNvPr id="10" name="Picture 8"/>
          <p:cNvPicPr>
            <a:picLocks noChangeAspect="1" noChangeArrowheads="1"/>
          </p:cNvPicPr>
          <p:nvPr userDrawn="1"/>
        </p:nvPicPr>
        <p:blipFill>
          <a:blip r:embed="rId5" cstate="screen"/>
          <a:srcRect/>
          <a:stretch>
            <a:fillRect/>
          </a:stretch>
        </p:blipFill>
        <p:spPr bwMode="auto">
          <a:xfrm>
            <a:off x="1605757" y="2667004"/>
            <a:ext cx="1313096" cy="1428749"/>
          </a:xfrm>
          <a:prstGeom prst="round2DiagRect">
            <a:avLst>
              <a:gd name="adj1" fmla="val 21177"/>
              <a:gd name="adj2" fmla="val 0"/>
            </a:avLst>
          </a:prstGeom>
          <a:ln w="28575" cap="sq">
            <a:solidFill>
              <a:srgbClr val="FFFFFF"/>
            </a:solidFill>
            <a:miter lim="800000"/>
          </a:ln>
          <a:effectLst>
            <a:outerShdw blurRad="254000" algn="tl" rotWithShape="0">
              <a:srgbClr val="000000">
                <a:alpha val="43000"/>
              </a:srgbClr>
            </a:outerShdw>
          </a:effectLst>
        </p:spPr>
      </p:pic>
      <p:sp>
        <p:nvSpPr>
          <p:cNvPr id="3074" name="Rectangle 2"/>
          <p:cNvSpPr>
            <a:spLocks noGrp="1" noChangeArrowheads="1"/>
          </p:cNvSpPr>
          <p:nvPr>
            <p:ph type="ctrTitle"/>
          </p:nvPr>
        </p:nvSpPr>
        <p:spPr>
          <a:xfrm>
            <a:off x="3203577" y="1557341"/>
            <a:ext cx="5756275" cy="2160587"/>
          </a:xfrm>
          <a:prstGeom prst="rect">
            <a:avLst/>
          </a:prstGeom>
          <a:noFill/>
          <a:ln>
            <a:noFill/>
          </a:ln>
        </p:spPr>
        <p:txBody>
          <a:bodyPr wrap="square"/>
          <a:lstStyle>
            <a:lvl1pPr>
              <a:defRPr sz="3600">
                <a:latin typeface="Arial Black" pitchFamily="34" charset="0"/>
              </a:defRPr>
            </a:lvl1pPr>
          </a:lstStyle>
          <a:p>
            <a:r>
              <a:rPr lang="ko-KR" altLang="en-US"/>
              <a:t>마스터 제목 스타일 편집</a:t>
            </a:r>
          </a:p>
        </p:txBody>
      </p:sp>
      <p:sp>
        <p:nvSpPr>
          <p:cNvPr id="3075" name="Rectangle 3"/>
          <p:cNvSpPr>
            <a:spLocks noGrp="1" noChangeArrowheads="1"/>
          </p:cNvSpPr>
          <p:nvPr>
            <p:ph type="subTitle" idx="1"/>
          </p:nvPr>
        </p:nvSpPr>
        <p:spPr>
          <a:xfrm>
            <a:off x="1498600" y="4943475"/>
            <a:ext cx="6400800" cy="935038"/>
          </a:xfrm>
          <a:prstGeom prst="rect">
            <a:avLst/>
          </a:prstGeom>
          <a:ln/>
        </p:spPr>
        <p:txBody>
          <a:bodyPr/>
          <a:lstStyle>
            <a:lvl1pPr marL="0" indent="0" algn="ctr">
              <a:buFont typeface="Wingdings" pitchFamily="2" charset="2"/>
              <a:buNone/>
              <a:defRPr>
                <a:latin typeface="맑은 고딕" pitchFamily="50" charset="-127"/>
              </a:defRPr>
            </a:lvl1pPr>
          </a:lstStyle>
          <a:p>
            <a:r>
              <a:rPr lang="ko-KR" altLang="en-US"/>
              <a:t>마스터 부제목 스타일 편집</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4" name="모서리가 둥근 직사각형 3"/>
          <p:cNvSpPr/>
          <p:nvPr userDrawn="1"/>
        </p:nvSpPr>
        <p:spPr>
          <a:xfrm>
            <a:off x="8965" y="1000108"/>
            <a:ext cx="9144000" cy="3214710"/>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solidFill>
                <a:prstClr val="white"/>
              </a:solidFill>
            </a:endParaRPr>
          </a:p>
        </p:txBody>
      </p:sp>
      <p:sp>
        <p:nvSpPr>
          <p:cNvPr id="5" name="대각선 방향의 모서리가 둥근 사각형 4"/>
          <p:cNvSpPr/>
          <p:nvPr userDrawn="1"/>
        </p:nvSpPr>
        <p:spPr>
          <a:xfrm>
            <a:off x="3009905" y="1104901"/>
            <a:ext cx="6124575" cy="3024188"/>
          </a:xfrm>
          <a:prstGeom prst="round2DiagRect">
            <a:avLst>
              <a:gd name="adj1" fmla="val 0"/>
              <a:gd name="adj2" fmla="val 0"/>
            </a:avLst>
          </a:prstGeom>
          <a:solidFill>
            <a:schemeClr val="tx1">
              <a:lumMod val="95000"/>
              <a:lumOff val="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solidFill>
                <a:prstClr val="black"/>
              </a:solidFill>
              <a:latin typeface="맑은 고딕"/>
              <a:ea typeface="맑은 고딕"/>
            </a:endParaRPr>
          </a:p>
        </p:txBody>
      </p:sp>
      <p:sp>
        <p:nvSpPr>
          <p:cNvPr id="6" name="제목 1"/>
          <p:cNvSpPr>
            <a:spLocks/>
          </p:cNvSpPr>
          <p:nvPr userDrawn="1"/>
        </p:nvSpPr>
        <p:spPr bwMode="auto">
          <a:xfrm>
            <a:off x="3081339" y="1562103"/>
            <a:ext cx="5929312" cy="1901825"/>
          </a:xfrm>
          <a:prstGeom prst="rect">
            <a:avLst/>
          </a:prstGeom>
          <a:noFill/>
          <a:ln w="9525">
            <a:noFill/>
            <a:miter lim="800000"/>
            <a:headEnd/>
            <a:tailEnd/>
          </a:ln>
        </p:spPr>
        <p:txBody>
          <a:bodyPr anchor="ctr"/>
          <a:lstStyle/>
          <a:p>
            <a:pPr>
              <a:defRPr/>
            </a:pPr>
            <a:endParaRPr kumimoji="0" lang="ko-KR" altLang="ko-KR" sz="3600">
              <a:solidFill>
                <a:prstClr val="white"/>
              </a:solidFill>
              <a:latin typeface="Arial Black" pitchFamily="34" charset="0"/>
              <a:ea typeface="HY견고딕" pitchFamily="18" charset="-127"/>
            </a:endParaRPr>
          </a:p>
        </p:txBody>
      </p:sp>
      <p:pic>
        <p:nvPicPr>
          <p:cNvPr id="7" name="Picture 6"/>
          <p:cNvPicPr>
            <a:picLocks noChangeAspect="1" noChangeArrowheads="1"/>
          </p:cNvPicPr>
          <p:nvPr userDrawn="1"/>
        </p:nvPicPr>
        <p:blipFill>
          <a:blip r:embed="rId2" cstate="screen"/>
          <a:srcRect/>
          <a:stretch>
            <a:fillRect/>
          </a:stretch>
        </p:blipFill>
        <p:spPr bwMode="auto">
          <a:xfrm>
            <a:off x="143093" y="1171578"/>
            <a:ext cx="1284491" cy="1383703"/>
          </a:xfrm>
          <a:prstGeom prst="round2DiagRect">
            <a:avLst>
              <a:gd name="adj1" fmla="val 16667"/>
              <a:gd name="adj2" fmla="val 0"/>
            </a:avLst>
          </a:prstGeom>
          <a:ln w="28575" cap="sq">
            <a:solidFill>
              <a:srgbClr val="FFFFFF"/>
            </a:solidFill>
            <a:miter lim="800000"/>
          </a:ln>
          <a:effectLst>
            <a:outerShdw blurRad="254000" algn="tl" rotWithShape="0">
              <a:srgbClr val="000000">
                <a:alpha val="43000"/>
              </a:srgbClr>
            </a:outerShdw>
          </a:effectLst>
        </p:spPr>
      </p:pic>
      <p:pic>
        <p:nvPicPr>
          <p:cNvPr id="8" name="Picture 7"/>
          <p:cNvPicPr>
            <a:picLocks noChangeAspect="1" noChangeArrowheads="1"/>
          </p:cNvPicPr>
          <p:nvPr userDrawn="1"/>
        </p:nvPicPr>
        <p:blipFill>
          <a:blip r:embed="rId3" cstate="screen"/>
          <a:srcRect/>
          <a:stretch>
            <a:fillRect/>
          </a:stretch>
        </p:blipFill>
        <p:spPr bwMode="auto">
          <a:xfrm>
            <a:off x="1585164" y="1171578"/>
            <a:ext cx="1316833" cy="1383703"/>
          </a:xfrm>
          <a:prstGeom prst="round2DiagRect">
            <a:avLst>
              <a:gd name="adj1" fmla="val 0"/>
              <a:gd name="adj2" fmla="val 18770"/>
            </a:avLst>
          </a:prstGeom>
          <a:ln w="28575" cap="sq">
            <a:solidFill>
              <a:srgbClr val="FFFFFF"/>
            </a:solidFill>
            <a:miter lim="800000"/>
          </a:ln>
          <a:effectLst>
            <a:outerShdw blurRad="254000" algn="tl" rotWithShape="0">
              <a:srgbClr val="000000">
                <a:alpha val="43000"/>
              </a:srgbClr>
            </a:outerShdw>
          </a:effectLst>
        </p:spPr>
      </p:pic>
      <p:pic>
        <p:nvPicPr>
          <p:cNvPr id="9" name="그림 8" descr="금융센타.bmp"/>
          <p:cNvPicPr>
            <a:picLocks noChangeAspect="1"/>
          </p:cNvPicPr>
          <p:nvPr userDrawn="1"/>
        </p:nvPicPr>
        <p:blipFill>
          <a:blip r:embed="rId4" cstate="print"/>
          <a:srcRect/>
          <a:stretch>
            <a:fillRect/>
          </a:stretch>
        </p:blipFill>
        <p:spPr bwMode="auto">
          <a:xfrm>
            <a:off x="132791" y="2676528"/>
            <a:ext cx="1328784" cy="1385887"/>
          </a:xfrm>
          <a:prstGeom prst="round2DiagRect">
            <a:avLst>
              <a:gd name="adj1" fmla="val 0"/>
              <a:gd name="adj2" fmla="val 20151"/>
            </a:avLst>
          </a:prstGeom>
          <a:ln w="28575" cap="sq">
            <a:solidFill>
              <a:srgbClr val="FFFFFF"/>
            </a:solidFill>
            <a:miter lim="800000"/>
          </a:ln>
          <a:effectLst>
            <a:outerShdw blurRad="254000" algn="tl" rotWithShape="0">
              <a:srgbClr val="000000">
                <a:alpha val="43000"/>
              </a:srgbClr>
            </a:outerShdw>
          </a:effectLst>
        </p:spPr>
      </p:pic>
      <p:pic>
        <p:nvPicPr>
          <p:cNvPr id="10" name="Picture 8"/>
          <p:cNvPicPr>
            <a:picLocks noChangeAspect="1" noChangeArrowheads="1"/>
          </p:cNvPicPr>
          <p:nvPr userDrawn="1"/>
        </p:nvPicPr>
        <p:blipFill>
          <a:blip r:embed="rId5" cstate="screen"/>
          <a:srcRect/>
          <a:stretch>
            <a:fillRect/>
          </a:stretch>
        </p:blipFill>
        <p:spPr bwMode="auto">
          <a:xfrm>
            <a:off x="1605757" y="2667004"/>
            <a:ext cx="1313096" cy="1428749"/>
          </a:xfrm>
          <a:prstGeom prst="round2DiagRect">
            <a:avLst>
              <a:gd name="adj1" fmla="val 21177"/>
              <a:gd name="adj2" fmla="val 0"/>
            </a:avLst>
          </a:prstGeom>
          <a:ln w="28575" cap="sq">
            <a:solidFill>
              <a:srgbClr val="FFFFFF"/>
            </a:solidFill>
            <a:miter lim="800000"/>
          </a:ln>
          <a:effectLst>
            <a:outerShdw blurRad="254000" algn="tl" rotWithShape="0">
              <a:srgbClr val="000000">
                <a:alpha val="43000"/>
              </a:srgbClr>
            </a:outerShdw>
          </a:effectLst>
        </p:spPr>
      </p:pic>
      <p:sp>
        <p:nvSpPr>
          <p:cNvPr id="3074" name="Rectangle 2"/>
          <p:cNvSpPr>
            <a:spLocks noGrp="1" noChangeArrowheads="1"/>
          </p:cNvSpPr>
          <p:nvPr>
            <p:ph type="ctrTitle"/>
          </p:nvPr>
        </p:nvSpPr>
        <p:spPr>
          <a:xfrm>
            <a:off x="3203577" y="1557341"/>
            <a:ext cx="5756275" cy="2160587"/>
          </a:xfrm>
          <a:noFill/>
          <a:ln>
            <a:noFill/>
          </a:ln>
        </p:spPr>
        <p:txBody>
          <a:bodyPr wrap="square"/>
          <a:lstStyle>
            <a:lvl1pPr>
              <a:defRPr sz="3600">
                <a:latin typeface="Arial Black" pitchFamily="34" charset="0"/>
              </a:defRPr>
            </a:lvl1pPr>
          </a:lstStyle>
          <a:p>
            <a:r>
              <a:rPr lang="ko-KR" altLang="en-US"/>
              <a:t>마스터 제목 스타일 편집</a:t>
            </a:r>
          </a:p>
        </p:txBody>
      </p:sp>
      <p:sp>
        <p:nvSpPr>
          <p:cNvPr id="3075" name="Rectangle 3"/>
          <p:cNvSpPr>
            <a:spLocks noGrp="1" noChangeArrowheads="1"/>
          </p:cNvSpPr>
          <p:nvPr>
            <p:ph type="subTitle" idx="1"/>
          </p:nvPr>
        </p:nvSpPr>
        <p:spPr>
          <a:xfrm>
            <a:off x="1498600" y="4943475"/>
            <a:ext cx="6400800" cy="935038"/>
          </a:xfrm>
          <a:ln/>
        </p:spPr>
        <p:txBody>
          <a:bodyPr/>
          <a:lstStyle>
            <a:lvl1pPr marL="0" indent="0" algn="ctr">
              <a:buFont typeface="Wingdings" pitchFamily="2" charset="2"/>
              <a:buNone/>
              <a:defRPr>
                <a:latin typeface="맑은 고딕" pitchFamily="50" charset="-127"/>
              </a:defRPr>
            </a:lvl1pPr>
          </a:lstStyle>
          <a:p>
            <a:r>
              <a:rPr lang="ko-KR" altLang="en-US"/>
              <a:t>마스터 부제목 스타일 편집</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CD6F9D12-0FB8-412A-B162-C4C45D050EE6}"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6"/>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F5C1D9B0-1187-4F5C-BD58-67C1585FA0F0}"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250827" y="981075"/>
            <a:ext cx="4279900"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83125" y="981075"/>
            <a:ext cx="4281488"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52123675-10B0-4236-BA40-83F369A8D45D}"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C702CFFC-9D95-4C90-8BE9-4749E126B9C1}"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BD6503BB-EB35-44AB-B4D5-F671D633835F}"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6"/>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t>- </a:t>
            </a:r>
            <a:fld id="{F5C1D9B0-1187-4F5C-BD58-67C1585FA0F0}" type="slidenum">
              <a:rPr lang="en-US" altLang="ko-KR"/>
              <a:pPr>
                <a:defRPr/>
              </a:pPr>
              <a:t>‹#›</a:t>
            </a:fld>
            <a:r>
              <a:rPr lang="en-US" altLang="ko-KR"/>
              <a:t> -</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F7952140-08CC-4577-BE81-39688D3320EA}"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4"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D14B37FB-2B94-4D39-949D-FA3674724D74}"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1"/>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2CCEE369-66DA-4C54-B7D8-290ECA6447A0}"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6A8656A9-806B-4010-9F25-DC0EB9FA425A}"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921503" y="11113"/>
            <a:ext cx="2222500" cy="6297612"/>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250825" y="11113"/>
            <a:ext cx="6518275" cy="6297612"/>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ltLang="ko-KR">
                <a:solidFill>
                  <a:prstClr val="black"/>
                </a:solidFill>
              </a:rPr>
              <a:t>- </a:t>
            </a:r>
            <a:fld id="{074018FE-FD27-4D5B-833C-82B663C8D3FB}" type="slidenum">
              <a:rPr lang="en-US" altLang="ko-KR">
                <a:solidFill>
                  <a:prstClr val="black"/>
                </a:solidFill>
              </a:rPr>
              <a:pPr>
                <a:defRPr/>
              </a:pPr>
              <a:t>‹#›</a:t>
            </a:fld>
            <a:r>
              <a:rPr lang="en-US" altLang="ko-KR">
                <a:solidFill>
                  <a:prstClr val="black"/>
                </a:solidFill>
              </a:rPr>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250827" y="981075"/>
            <a:ext cx="4279900"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83125" y="981075"/>
            <a:ext cx="4281488" cy="5327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t>- </a:t>
            </a:r>
            <a:fld id="{52123675-10B0-4236-BA40-83F369A8D45D}" type="slidenum">
              <a:rPr lang="en-US" altLang="ko-KR"/>
              <a:pPr>
                <a:defRPr/>
              </a:pPr>
              <a:t>‹#›</a:t>
            </a:fld>
            <a:r>
              <a:rPr lang="en-US" altLang="ko-KR"/>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6"/>
          <p:cNvSpPr>
            <a:spLocks noGrp="1" noChangeArrowheads="1"/>
          </p:cNvSpPr>
          <p:nvPr>
            <p:ph type="sldNum" sz="quarter" idx="10"/>
          </p:nvPr>
        </p:nvSpPr>
        <p:spPr>
          <a:ln/>
        </p:spPr>
        <p:txBody>
          <a:bodyPr/>
          <a:lstStyle>
            <a:lvl1pPr>
              <a:defRPr/>
            </a:lvl1pPr>
          </a:lstStyle>
          <a:p>
            <a:pPr>
              <a:defRPr/>
            </a:pPr>
            <a:r>
              <a:rPr lang="en-US" altLang="ko-KR"/>
              <a:t>- </a:t>
            </a:r>
            <a:fld id="{C702CFFC-9D95-4C90-8BE9-4749E126B9C1}" type="slidenum">
              <a:rPr lang="en-US" altLang="ko-KR"/>
              <a:pPr>
                <a:defRPr/>
              </a:pPr>
              <a:t>‹#›</a:t>
            </a:fld>
            <a:r>
              <a:rPr lang="en-US" altLang="ko-K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6"/>
          <p:cNvSpPr>
            <a:spLocks noGrp="1" noChangeArrowheads="1"/>
          </p:cNvSpPr>
          <p:nvPr>
            <p:ph type="sldNum" sz="quarter" idx="10"/>
          </p:nvPr>
        </p:nvSpPr>
        <p:spPr>
          <a:ln/>
        </p:spPr>
        <p:txBody>
          <a:bodyPr/>
          <a:lstStyle>
            <a:lvl1pPr>
              <a:defRPr/>
            </a:lvl1pPr>
          </a:lstStyle>
          <a:p>
            <a:pPr>
              <a:defRPr/>
            </a:pPr>
            <a:r>
              <a:rPr lang="en-US" altLang="ko-KR"/>
              <a:t>- </a:t>
            </a:r>
            <a:fld id="{BD6503BB-EB35-44AB-B4D5-F671D633835F}" type="slidenum">
              <a:rPr lang="en-US" altLang="ko-KR"/>
              <a:pPr>
                <a:defRPr/>
              </a:pPr>
              <a:t>‹#›</a:t>
            </a:fld>
            <a:r>
              <a:rPr lang="en-US" altLang="ko-KR"/>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US" altLang="ko-KR"/>
              <a:t>- </a:t>
            </a:r>
            <a:fld id="{F7952140-08CC-4577-BE81-39688D3320EA}" type="slidenum">
              <a:rPr lang="en-US" altLang="ko-KR"/>
              <a:pPr>
                <a:defRPr/>
              </a:pPr>
              <a:t>‹#›</a:t>
            </a:fld>
            <a:r>
              <a:rPr lang="en-US" altLang="ko-KR"/>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4"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t>- </a:t>
            </a:r>
            <a:fld id="{D14B37FB-2B94-4D39-949D-FA3674724D74}" type="slidenum">
              <a:rPr lang="en-US" altLang="ko-KR"/>
              <a:pPr>
                <a:defRPr/>
              </a:pPr>
              <a:t>‹#›</a:t>
            </a:fld>
            <a:r>
              <a:rPr lang="en-US" altLang="ko-KR"/>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1"/>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ltLang="ko-KR"/>
              <a:t>- </a:t>
            </a:r>
            <a:fld id="{2CCEE369-66DA-4C54-B7D8-290ECA6447A0}" type="slidenum">
              <a:rPr lang="en-US" altLang="ko-KR"/>
              <a:pPr>
                <a:defRPr/>
              </a:pPr>
              <a:t>‹#›</a:t>
            </a:fld>
            <a:r>
              <a:rPr lang="en-US" altLang="ko-KR"/>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3.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모서리가 둥근 직사각형 3"/>
          <p:cNvSpPr/>
          <p:nvPr/>
        </p:nvSpPr>
        <p:spPr>
          <a:xfrm>
            <a:off x="19456" y="-4877"/>
            <a:ext cx="9144000" cy="778526"/>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p>
        </p:txBody>
      </p:sp>
      <p:sp>
        <p:nvSpPr>
          <p:cNvPr id="1027" name="Rectangle 14"/>
          <p:cNvSpPr>
            <a:spLocks noGrp="1" noChangeArrowheads="1"/>
          </p:cNvSpPr>
          <p:nvPr>
            <p:ph type="title"/>
          </p:nvPr>
        </p:nvSpPr>
        <p:spPr bwMode="auto">
          <a:xfrm>
            <a:off x="323853" y="1588"/>
            <a:ext cx="8820151" cy="754062"/>
          </a:xfrm>
          <a:prstGeom prst="rect">
            <a:avLst/>
          </a:prstGeom>
          <a:solidFill>
            <a:srgbClr val="254061"/>
          </a:solidFill>
          <a:ln w="28575" algn="ctr">
            <a:solidFill>
              <a:schemeClr val="bg1"/>
            </a:solidFill>
            <a:miter lim="800000"/>
            <a:headEnd/>
            <a:tailEnd/>
          </a:ln>
        </p:spPr>
        <p:txBody>
          <a:bodyPr vert="horz" wrap="none" lIns="91440" tIns="45720" rIns="91440" bIns="45720" numCol="1" anchor="ctr" anchorCtr="0" compatLnSpc="1">
            <a:prstTxWarp prst="textNoShape">
              <a:avLst/>
            </a:prstTxWarp>
          </a:bodyPr>
          <a:lstStyle/>
          <a:p>
            <a:pPr lvl="0"/>
            <a:r>
              <a:rPr lang="ko-KR" altLang="en-US" smtClean="0"/>
              <a:t>마스터 제목 스타일 편집</a:t>
            </a:r>
          </a:p>
        </p:txBody>
      </p:sp>
      <p:sp>
        <p:nvSpPr>
          <p:cNvPr id="1030" name="Rectangle 6"/>
          <p:cNvSpPr>
            <a:spLocks noGrp="1" noChangeArrowheads="1"/>
          </p:cNvSpPr>
          <p:nvPr>
            <p:ph type="sldNum" sz="quarter" idx="4"/>
          </p:nvPr>
        </p:nvSpPr>
        <p:spPr bwMode="auto">
          <a:xfrm>
            <a:off x="3492500" y="6524625"/>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latin typeface="Verdana" pitchFamily="34" charset="0"/>
                <a:ea typeface="굴림" charset="-127"/>
              </a:defRPr>
            </a:lvl1pPr>
          </a:lstStyle>
          <a:p>
            <a:pPr>
              <a:defRPr/>
            </a:pPr>
            <a:r>
              <a:rPr lang="en-US" altLang="ko-KR"/>
              <a:t>- </a:t>
            </a:r>
            <a:fld id="{DE2C0F22-78F5-4415-90EA-79A4A5B33A63}" type="slidenum">
              <a:rPr lang="en-US" altLang="ko-KR"/>
              <a:pPr>
                <a:defRPr/>
              </a:pPr>
              <a:t>‹#›</a:t>
            </a:fld>
            <a:r>
              <a:rPr lang="en-US" altLang="ko-KR"/>
              <a:t> -</a:t>
            </a:r>
          </a:p>
        </p:txBody>
      </p:sp>
      <p:pic>
        <p:nvPicPr>
          <p:cNvPr id="1029" name="Picture 7"/>
          <p:cNvPicPr>
            <a:picLocks noChangeAspect="1" noChangeArrowheads="1"/>
          </p:cNvPicPr>
          <p:nvPr/>
        </p:nvPicPr>
        <p:blipFill>
          <a:blip r:embed="rId13" cstate="print"/>
          <a:srcRect r="18524" b="20552"/>
          <a:stretch>
            <a:fillRect/>
          </a:stretch>
        </p:blipFill>
        <p:spPr bwMode="auto">
          <a:xfrm>
            <a:off x="8285164" y="6035678"/>
            <a:ext cx="858837" cy="822325"/>
          </a:xfrm>
          <a:prstGeom prst="rect">
            <a:avLst/>
          </a:prstGeom>
          <a:noFill/>
          <a:ln w="9525">
            <a:noFill/>
            <a:miter lim="800000"/>
            <a:headEnd/>
            <a:tailEnd/>
          </a:ln>
        </p:spPr>
      </p:pic>
      <p:pic>
        <p:nvPicPr>
          <p:cNvPr id="2" name="Picture 6"/>
          <p:cNvPicPr>
            <a:picLocks noChangeAspect="1" noChangeArrowheads="1"/>
          </p:cNvPicPr>
          <p:nvPr/>
        </p:nvPicPr>
        <p:blipFill>
          <a:blip r:embed="rId14" cstate="print"/>
          <a:srcRect b="19189"/>
          <a:stretch>
            <a:fillRect/>
          </a:stretch>
        </p:blipFill>
        <p:spPr bwMode="auto">
          <a:xfrm>
            <a:off x="7315201" y="6035678"/>
            <a:ext cx="1023939" cy="822325"/>
          </a:xfrm>
          <a:prstGeom prst="rect">
            <a:avLst/>
          </a:prstGeom>
          <a:noFill/>
          <a:ln w="9525">
            <a:noFill/>
            <a:miter lim="800000"/>
            <a:headEnd/>
            <a:tailEnd/>
          </a:ln>
        </p:spPr>
      </p:pic>
      <p:pic>
        <p:nvPicPr>
          <p:cNvPr id="1031" name="그림 24" descr="금융센타.bmp"/>
          <p:cNvPicPr>
            <a:picLocks noChangeAspect="1" noChangeArrowheads="1"/>
          </p:cNvPicPr>
          <p:nvPr/>
        </p:nvPicPr>
        <p:blipFill>
          <a:blip r:embed="rId15" cstate="print"/>
          <a:srcRect b="19189"/>
          <a:stretch>
            <a:fillRect/>
          </a:stretch>
        </p:blipFill>
        <p:spPr bwMode="auto">
          <a:xfrm>
            <a:off x="7802564" y="6035678"/>
            <a:ext cx="1000125" cy="822325"/>
          </a:xfrm>
          <a:prstGeom prst="rect">
            <a:avLst/>
          </a:prstGeom>
          <a:noFill/>
          <a:ln w="9525">
            <a:noFill/>
            <a:miter lim="800000"/>
            <a:headEnd/>
            <a:tailEnd/>
          </a:ln>
        </p:spPr>
      </p:pic>
      <p:cxnSp>
        <p:nvCxnSpPr>
          <p:cNvPr id="30" name="직선 연결선 29"/>
          <p:cNvCxnSpPr/>
          <p:nvPr/>
        </p:nvCxnSpPr>
        <p:spPr>
          <a:xfrm>
            <a:off x="28574" y="6500813"/>
            <a:ext cx="7500939" cy="1587"/>
          </a:xfrm>
          <a:prstGeom prst="line">
            <a:avLst/>
          </a:prstGeom>
          <a:ln>
            <a:solidFill>
              <a:schemeClr val="accent1">
                <a:lumMod val="50000"/>
              </a:schemeClr>
            </a:solidFill>
          </a:ln>
        </p:spPr>
        <p:style>
          <a:lnRef idx="2">
            <a:schemeClr val="dk1"/>
          </a:lnRef>
          <a:fillRef idx="0">
            <a:schemeClr val="dk1"/>
          </a:fillRef>
          <a:effectRef idx="1">
            <a:schemeClr val="dk1"/>
          </a:effectRef>
          <a:fontRef idx="minor">
            <a:schemeClr val="tx1"/>
          </a:fontRef>
        </p:style>
      </p:cxnSp>
      <p:sp>
        <p:nvSpPr>
          <p:cNvPr id="1033" name="Rectangle 3"/>
          <p:cNvSpPr>
            <a:spLocks noGrp="1" noChangeArrowheads="1"/>
          </p:cNvSpPr>
          <p:nvPr>
            <p:ph type="body" idx="1"/>
          </p:nvPr>
        </p:nvSpPr>
        <p:spPr bwMode="auto">
          <a:xfrm>
            <a:off x="250827" y="981075"/>
            <a:ext cx="8713788" cy="53276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Tree>
  </p:cSld>
  <p:clrMap bg1="lt1" tx1="dk1" bg2="lt2" tx2="dk2" accent1="accent1" accent2="accent2" accent3="accent3" accent4="accent4" accent5="accent5" accent6="accent6" hlink="hlink" folHlink="folHlink"/>
  <p:sldLayoutIdLst>
    <p:sldLayoutId id="2147483993" r:id="rId1"/>
    <p:sldLayoutId id="2147483952" r:id="rId2"/>
    <p:sldLayoutId id="2147483951" r:id="rId3"/>
    <p:sldLayoutId id="2147483950" r:id="rId4"/>
    <p:sldLayoutId id="2147483949" r:id="rId5"/>
    <p:sldLayoutId id="2147483948" r:id="rId6"/>
    <p:sldLayoutId id="2147483947" r:id="rId7"/>
    <p:sldLayoutId id="2147483946" r:id="rId8"/>
    <p:sldLayoutId id="2147483945" r:id="rId9"/>
    <p:sldLayoutId id="2147483944" r:id="rId10"/>
    <p:sldLayoutId id="2147483943" r:id="rId11"/>
  </p:sldLayoutIdLst>
  <p:hf hdr="0" ftr="0" dt="0"/>
  <p:txStyles>
    <p:titleStyle>
      <a:lvl1pPr algn="l" rtl="0" eaLnBrk="0" fontAlgn="base" latinLnBrk="1" hangingPunct="0">
        <a:spcBef>
          <a:spcPct val="0"/>
        </a:spcBef>
        <a:spcAft>
          <a:spcPct val="0"/>
        </a:spcAft>
        <a:defRPr sz="3200">
          <a:solidFill>
            <a:schemeClr val="bg1"/>
          </a:solidFill>
          <a:latin typeface="+mj-lt"/>
          <a:ea typeface="+mj-ea"/>
          <a:cs typeface="+mj-cs"/>
        </a:defRPr>
      </a:lvl1pPr>
      <a:lvl2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2pPr>
      <a:lvl3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3pPr>
      <a:lvl4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4pPr>
      <a:lvl5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5pPr>
      <a:lvl6pPr marL="457200" algn="l" rtl="0" fontAlgn="base" latinLnBrk="1">
        <a:spcBef>
          <a:spcPct val="0"/>
        </a:spcBef>
        <a:spcAft>
          <a:spcPct val="0"/>
        </a:spcAft>
        <a:defRPr sz="3200">
          <a:solidFill>
            <a:schemeClr val="bg1"/>
          </a:solidFill>
          <a:latin typeface="HY견고딕" pitchFamily="18" charset="-127"/>
          <a:ea typeface="HY견고딕" pitchFamily="18" charset="-127"/>
        </a:defRPr>
      </a:lvl6pPr>
      <a:lvl7pPr marL="914400" algn="l" rtl="0" fontAlgn="base" latinLnBrk="1">
        <a:spcBef>
          <a:spcPct val="0"/>
        </a:spcBef>
        <a:spcAft>
          <a:spcPct val="0"/>
        </a:spcAft>
        <a:defRPr sz="3200">
          <a:solidFill>
            <a:schemeClr val="bg1"/>
          </a:solidFill>
          <a:latin typeface="HY견고딕" pitchFamily="18" charset="-127"/>
          <a:ea typeface="HY견고딕" pitchFamily="18" charset="-127"/>
        </a:defRPr>
      </a:lvl7pPr>
      <a:lvl8pPr marL="1371600" algn="l" rtl="0" fontAlgn="base" latinLnBrk="1">
        <a:spcBef>
          <a:spcPct val="0"/>
        </a:spcBef>
        <a:spcAft>
          <a:spcPct val="0"/>
        </a:spcAft>
        <a:defRPr sz="3200">
          <a:solidFill>
            <a:schemeClr val="bg1"/>
          </a:solidFill>
          <a:latin typeface="HY견고딕" pitchFamily="18" charset="-127"/>
          <a:ea typeface="HY견고딕" pitchFamily="18" charset="-127"/>
        </a:defRPr>
      </a:lvl8pPr>
      <a:lvl9pPr marL="1828800" algn="l" rtl="0" fontAlgn="base" latinLnBrk="1">
        <a:spcBef>
          <a:spcPct val="0"/>
        </a:spcBef>
        <a:spcAft>
          <a:spcPct val="0"/>
        </a:spcAft>
        <a:defRPr sz="3200">
          <a:solidFill>
            <a:schemeClr val="bg1"/>
          </a:solidFill>
          <a:latin typeface="HY견고딕" pitchFamily="18" charset="-127"/>
          <a:ea typeface="HY견고딕" pitchFamily="18" charset="-127"/>
        </a:defRPr>
      </a:lvl9pPr>
    </p:titleStyle>
    <p:bodyStyle>
      <a:lvl1pPr marL="342900" indent="-342900" algn="l" rtl="0" eaLnBrk="0" fontAlgn="base" hangingPunct="0">
        <a:lnSpc>
          <a:spcPct val="120000"/>
        </a:lnSpc>
        <a:spcBef>
          <a:spcPct val="20000"/>
        </a:spcBef>
        <a:spcAft>
          <a:spcPct val="0"/>
        </a:spcAft>
        <a:buClr>
          <a:srgbClr val="83ADA3"/>
        </a:buClr>
        <a:buFont typeface="Wingdings" pitchFamily="2" charset="2"/>
        <a:buChar char="v"/>
        <a:defRPr sz="2000" b="1">
          <a:solidFill>
            <a:srgbClr val="000000"/>
          </a:solidFill>
          <a:latin typeface="+mn-lt"/>
          <a:ea typeface="+mn-ea"/>
          <a:cs typeface="+mn-cs"/>
        </a:defRPr>
      </a:lvl1pPr>
      <a:lvl2pPr marL="742950" indent="-285750" algn="l" rtl="0" eaLnBrk="0" fontAlgn="base" hangingPunct="0">
        <a:lnSpc>
          <a:spcPct val="120000"/>
        </a:lnSpc>
        <a:spcBef>
          <a:spcPct val="20000"/>
        </a:spcBef>
        <a:spcAft>
          <a:spcPct val="0"/>
        </a:spcAft>
        <a:buClr>
          <a:srgbClr val="919183"/>
        </a:buClr>
        <a:buFont typeface="Wingdings" pitchFamily="2" charset="2"/>
        <a:buChar char="l"/>
        <a:defRPr b="1">
          <a:solidFill>
            <a:srgbClr val="000000"/>
          </a:solidFill>
          <a:latin typeface="+mn-lt"/>
          <a:ea typeface="+mn-ea"/>
        </a:defRPr>
      </a:lvl2pPr>
      <a:lvl3pPr marL="1143000" indent="-228600" algn="l" rtl="0" eaLnBrk="0" fontAlgn="base" hangingPunct="0">
        <a:lnSpc>
          <a:spcPct val="120000"/>
        </a:lnSpc>
        <a:spcBef>
          <a:spcPct val="20000"/>
        </a:spcBef>
        <a:spcAft>
          <a:spcPct val="0"/>
        </a:spcAft>
        <a:buClr>
          <a:schemeClr val="folHlink"/>
        </a:buClr>
        <a:buFont typeface="Wingdings" pitchFamily="2" charset="2"/>
        <a:buChar char="§"/>
        <a:defRPr sz="1600" b="1">
          <a:solidFill>
            <a:srgbClr val="000000"/>
          </a:solidFill>
          <a:latin typeface="+mn-lt"/>
          <a:ea typeface="+mn-ea"/>
        </a:defRPr>
      </a:lvl3pPr>
      <a:lvl4pPr marL="1600200" indent="-228600" algn="l" rtl="0" eaLnBrk="0" fontAlgn="base" hangingPunct="0">
        <a:lnSpc>
          <a:spcPct val="120000"/>
        </a:lnSpc>
        <a:spcBef>
          <a:spcPct val="20000"/>
        </a:spcBef>
        <a:spcAft>
          <a:spcPct val="0"/>
        </a:spcAft>
        <a:buChar char="–"/>
        <a:defRPr sz="1400" b="1">
          <a:solidFill>
            <a:srgbClr val="000000"/>
          </a:solidFill>
          <a:latin typeface="+mn-lt"/>
          <a:ea typeface="+mn-ea"/>
        </a:defRPr>
      </a:lvl4pPr>
      <a:lvl5pPr marL="2057400" indent="-228600" algn="l" rtl="0" eaLnBrk="0" fontAlgn="base" hangingPunct="0">
        <a:lnSpc>
          <a:spcPct val="120000"/>
        </a:lnSpc>
        <a:spcBef>
          <a:spcPct val="20000"/>
        </a:spcBef>
        <a:spcAft>
          <a:spcPct val="0"/>
        </a:spcAft>
        <a:buChar char="»"/>
        <a:defRPr sz="1400" b="1">
          <a:solidFill>
            <a:srgbClr val="000000"/>
          </a:solidFill>
          <a:latin typeface="+mn-lt"/>
          <a:ea typeface="+mn-ea"/>
        </a:defRPr>
      </a:lvl5pPr>
      <a:lvl6pPr marL="2514600" indent="-228600" algn="l" rtl="0" fontAlgn="base">
        <a:lnSpc>
          <a:spcPct val="120000"/>
        </a:lnSpc>
        <a:spcBef>
          <a:spcPct val="20000"/>
        </a:spcBef>
        <a:spcAft>
          <a:spcPct val="0"/>
        </a:spcAft>
        <a:buChar char="»"/>
        <a:defRPr sz="1400" b="1">
          <a:solidFill>
            <a:srgbClr val="000000"/>
          </a:solidFill>
          <a:latin typeface="+mn-lt"/>
          <a:ea typeface="+mn-ea"/>
        </a:defRPr>
      </a:lvl6pPr>
      <a:lvl7pPr marL="2971800" indent="-228600" algn="l" rtl="0" fontAlgn="base">
        <a:lnSpc>
          <a:spcPct val="120000"/>
        </a:lnSpc>
        <a:spcBef>
          <a:spcPct val="20000"/>
        </a:spcBef>
        <a:spcAft>
          <a:spcPct val="0"/>
        </a:spcAft>
        <a:buChar char="»"/>
        <a:defRPr sz="1400" b="1">
          <a:solidFill>
            <a:srgbClr val="000000"/>
          </a:solidFill>
          <a:latin typeface="+mn-lt"/>
          <a:ea typeface="+mn-ea"/>
        </a:defRPr>
      </a:lvl7pPr>
      <a:lvl8pPr marL="3429000" indent="-228600" algn="l" rtl="0" fontAlgn="base">
        <a:lnSpc>
          <a:spcPct val="120000"/>
        </a:lnSpc>
        <a:spcBef>
          <a:spcPct val="20000"/>
        </a:spcBef>
        <a:spcAft>
          <a:spcPct val="0"/>
        </a:spcAft>
        <a:buChar char="»"/>
        <a:defRPr sz="1400" b="1">
          <a:solidFill>
            <a:srgbClr val="000000"/>
          </a:solidFill>
          <a:latin typeface="+mn-lt"/>
          <a:ea typeface="+mn-ea"/>
        </a:defRPr>
      </a:lvl8pPr>
      <a:lvl9pPr marL="3886200" indent="-228600" algn="l" rtl="0" fontAlgn="base">
        <a:lnSpc>
          <a:spcPct val="120000"/>
        </a:lnSpc>
        <a:spcBef>
          <a:spcPct val="20000"/>
        </a:spcBef>
        <a:spcAft>
          <a:spcPct val="0"/>
        </a:spcAft>
        <a:buChar char="»"/>
        <a:defRPr sz="1400" b="1">
          <a:solidFill>
            <a:srgbClr val="000000"/>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모서리가 둥근 직사각형 3"/>
          <p:cNvSpPr/>
          <p:nvPr/>
        </p:nvSpPr>
        <p:spPr>
          <a:xfrm>
            <a:off x="1116786" y="1593176"/>
            <a:ext cx="7129937" cy="3953121"/>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p>
        </p:txBody>
      </p:sp>
      <p:sp>
        <p:nvSpPr>
          <p:cNvPr id="16" name="대각선 방향의 모서리가 둥근 사각형 15"/>
          <p:cNvSpPr/>
          <p:nvPr/>
        </p:nvSpPr>
        <p:spPr>
          <a:xfrm>
            <a:off x="1139827" y="5238750"/>
            <a:ext cx="7062788" cy="268288"/>
          </a:xfrm>
          <a:prstGeom prst="round2DiagRect">
            <a:avLst>
              <a:gd name="adj1" fmla="val 0"/>
              <a:gd name="adj2" fmla="val 0"/>
            </a:avLst>
          </a:prstGeom>
          <a:solidFill>
            <a:schemeClr val="tx2">
              <a:lumMod val="7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18" name="대각선 방향의 모서리가 둥근 사각형 17"/>
          <p:cNvSpPr/>
          <p:nvPr/>
        </p:nvSpPr>
        <p:spPr>
          <a:xfrm>
            <a:off x="7885116" y="1773239"/>
            <a:ext cx="161925" cy="161925"/>
          </a:xfrm>
          <a:prstGeom prst="round2DiagRect">
            <a:avLst>
              <a:gd name="adj1" fmla="val 0"/>
              <a:gd name="adj2" fmla="val 0"/>
            </a:avLst>
          </a:prstGeom>
          <a:solidFill>
            <a:schemeClr val="tx2">
              <a:lumMod val="7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19" name="대각선 방향의 모서리가 둥근 사각형 18"/>
          <p:cNvSpPr/>
          <p:nvPr/>
        </p:nvSpPr>
        <p:spPr>
          <a:xfrm>
            <a:off x="7650164" y="1773239"/>
            <a:ext cx="161925" cy="161925"/>
          </a:xfrm>
          <a:prstGeom prst="round2DiagRect">
            <a:avLst>
              <a:gd name="adj1" fmla="val 0"/>
              <a:gd name="adj2" fmla="val 0"/>
            </a:avLst>
          </a:prstGeom>
          <a:solidFill>
            <a:schemeClr val="tx2">
              <a:lumMod val="7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20" name="대각선 방향의 모서리가 둥근 사각형 19"/>
          <p:cNvSpPr/>
          <p:nvPr/>
        </p:nvSpPr>
        <p:spPr>
          <a:xfrm>
            <a:off x="7405688" y="1773239"/>
            <a:ext cx="161925" cy="161925"/>
          </a:xfrm>
          <a:prstGeom prst="round2DiagRect">
            <a:avLst>
              <a:gd name="adj1" fmla="val 0"/>
              <a:gd name="adj2" fmla="val 0"/>
            </a:avLst>
          </a:prstGeom>
          <a:solidFill>
            <a:schemeClr val="tx2">
              <a:lumMod val="7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
        <p:nvSpPr>
          <p:cNvPr id="21" name="대각선 방향의 모서리가 둥근 사각형 20"/>
          <p:cNvSpPr/>
          <p:nvPr/>
        </p:nvSpPr>
        <p:spPr>
          <a:xfrm>
            <a:off x="7161216" y="1773239"/>
            <a:ext cx="161925" cy="161925"/>
          </a:xfrm>
          <a:prstGeom prst="round2DiagRect">
            <a:avLst>
              <a:gd name="adj1" fmla="val 0"/>
              <a:gd name="adj2" fmla="val 0"/>
            </a:avLst>
          </a:prstGeom>
          <a:solidFill>
            <a:schemeClr val="tx2">
              <a:lumMod val="75000"/>
            </a:schemeClr>
          </a:solidFill>
          <a:ln w="28575">
            <a:solidFill>
              <a:schemeClr val="bg1"/>
            </a:solidFill>
            <a:miter lim="800000"/>
            <a:headEnd/>
            <a:tailEnd/>
          </a:ln>
          <a:effectLst/>
        </p:spPr>
        <p:txBody>
          <a:bodyPr wrap="none" anchor="ctr"/>
          <a:lstStyle/>
          <a:p>
            <a:pPr fontAlgn="auto">
              <a:spcBef>
                <a:spcPts val="0"/>
              </a:spcBef>
              <a:spcAft>
                <a:spcPts val="0"/>
              </a:spcAft>
              <a:defRPr/>
            </a:pPr>
            <a:endParaRPr kumimoji="0" lang="ko-KR" altLang="en-US">
              <a:latin typeface="+mn-lt"/>
              <a:ea typeface="+mn-ea"/>
            </a:endParaRPr>
          </a:p>
        </p:txBody>
      </p:sp>
    </p:spTree>
  </p:cSld>
  <p:clrMap bg1="lt1" tx1="dk1" bg2="lt2" tx2="dk2" accent1="accent1" accent2="accent2" accent3="accent3" accent4="accent4" accent5="accent5" accent6="accent6" hlink="hlink" folHlink="folHlink"/>
  <p:sldLayoutIdLst>
    <p:sldLayoutId id="2147483994" r:id="rId1"/>
    <p:sldLayoutId id="2147483962" r:id="rId2"/>
    <p:sldLayoutId id="2147483961" r:id="rId3"/>
    <p:sldLayoutId id="2147483960" r:id="rId4"/>
    <p:sldLayoutId id="2147483959" r:id="rId5"/>
    <p:sldLayoutId id="2147483958" r:id="rId6"/>
    <p:sldLayoutId id="2147483957" r:id="rId7"/>
    <p:sldLayoutId id="2147483956" r:id="rId8"/>
    <p:sldLayoutId id="2147483955" r:id="rId9"/>
    <p:sldLayoutId id="2147483954" r:id="rId10"/>
    <p:sldLayoutId id="2147483953" r:id="rId11"/>
    <p:sldLayoutId id="2147483995" r:id="rId12"/>
  </p:sldLayoutIdLst>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charset="-127"/>
          <a:ea typeface="굴림" charset="-127"/>
        </a:defRPr>
      </a:lvl2pPr>
      <a:lvl3pPr algn="ctr" rtl="0" eaLnBrk="0" fontAlgn="base" latinLnBrk="1" hangingPunct="0">
        <a:spcBef>
          <a:spcPct val="0"/>
        </a:spcBef>
        <a:spcAft>
          <a:spcPct val="0"/>
        </a:spcAft>
        <a:defRPr kumimoji="1" sz="4400">
          <a:solidFill>
            <a:schemeClr val="tx2"/>
          </a:solidFill>
          <a:latin typeface="굴림" charset="-127"/>
          <a:ea typeface="굴림" charset="-127"/>
        </a:defRPr>
      </a:lvl3pPr>
      <a:lvl4pPr algn="ctr" rtl="0" eaLnBrk="0" fontAlgn="base" latinLnBrk="1" hangingPunct="0">
        <a:spcBef>
          <a:spcPct val="0"/>
        </a:spcBef>
        <a:spcAft>
          <a:spcPct val="0"/>
        </a:spcAft>
        <a:defRPr kumimoji="1" sz="4400">
          <a:solidFill>
            <a:schemeClr val="tx2"/>
          </a:solidFill>
          <a:latin typeface="굴림" charset="-127"/>
          <a:ea typeface="굴림" charset="-127"/>
        </a:defRPr>
      </a:lvl4pPr>
      <a:lvl5pPr algn="ctr" rtl="0" eaLnBrk="0" fontAlgn="base" latinLnBrk="1" hangingPunct="0">
        <a:spcBef>
          <a:spcPct val="0"/>
        </a:spcBef>
        <a:spcAft>
          <a:spcPct val="0"/>
        </a:spcAft>
        <a:defRPr kumimoji="1" sz="4400">
          <a:solidFill>
            <a:schemeClr val="tx2"/>
          </a:solidFill>
          <a:latin typeface="굴림" charset="-127"/>
          <a:ea typeface="굴림" charset="-127"/>
        </a:defRPr>
      </a:lvl5pPr>
      <a:lvl6pPr marL="457200" algn="ctr" rtl="0" fontAlgn="base" latinLnBrk="1">
        <a:spcBef>
          <a:spcPct val="0"/>
        </a:spcBef>
        <a:spcAft>
          <a:spcPct val="0"/>
        </a:spcAft>
        <a:defRPr kumimoji="1" sz="4400">
          <a:solidFill>
            <a:schemeClr val="tx2"/>
          </a:solidFill>
          <a:latin typeface="굴림" charset="-127"/>
          <a:ea typeface="굴림" charset="-127"/>
        </a:defRPr>
      </a:lvl6pPr>
      <a:lvl7pPr marL="914400" algn="ctr" rtl="0" fontAlgn="base" latinLnBrk="1">
        <a:spcBef>
          <a:spcPct val="0"/>
        </a:spcBef>
        <a:spcAft>
          <a:spcPct val="0"/>
        </a:spcAft>
        <a:defRPr kumimoji="1" sz="4400">
          <a:solidFill>
            <a:schemeClr val="tx2"/>
          </a:solidFill>
          <a:latin typeface="굴림" charset="-127"/>
          <a:ea typeface="굴림" charset="-127"/>
        </a:defRPr>
      </a:lvl7pPr>
      <a:lvl8pPr marL="1371600" algn="ctr" rtl="0" fontAlgn="base" latinLnBrk="1">
        <a:spcBef>
          <a:spcPct val="0"/>
        </a:spcBef>
        <a:spcAft>
          <a:spcPct val="0"/>
        </a:spcAft>
        <a:defRPr kumimoji="1" sz="4400">
          <a:solidFill>
            <a:schemeClr val="tx2"/>
          </a:solidFill>
          <a:latin typeface="굴림" charset="-127"/>
          <a:ea typeface="굴림" charset="-127"/>
        </a:defRPr>
      </a:lvl8pPr>
      <a:lvl9pPr marL="1828800" algn="ctr" rtl="0" fontAlgn="base" latinLnBrk="1">
        <a:spcBef>
          <a:spcPct val="0"/>
        </a:spcBef>
        <a:spcAft>
          <a:spcPct val="0"/>
        </a:spcAft>
        <a:defRPr kumimoji="1" sz="4400">
          <a:solidFill>
            <a:schemeClr val="tx2"/>
          </a:solidFill>
          <a:latin typeface="굴림" charset="-127"/>
          <a:ea typeface="굴림"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모서리가 둥근 직사각형 3"/>
          <p:cNvSpPr/>
          <p:nvPr/>
        </p:nvSpPr>
        <p:spPr>
          <a:xfrm>
            <a:off x="19456" y="-4877"/>
            <a:ext cx="9144000" cy="778526"/>
          </a:xfrm>
          <a:prstGeom prst="roundRect">
            <a:avLst>
              <a:gd name="adj" fmla="val 0"/>
            </a:avLst>
          </a:prstGeom>
          <a:solidFill>
            <a:schemeClr val="bg1">
              <a:lumMod val="85000"/>
            </a:schemeClr>
          </a:solidFill>
          <a:ln>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ko-KR" altLang="en-US">
              <a:solidFill>
                <a:prstClr val="white"/>
              </a:solidFill>
            </a:endParaRPr>
          </a:p>
        </p:txBody>
      </p:sp>
      <p:sp>
        <p:nvSpPr>
          <p:cNvPr id="1027" name="Rectangle 14"/>
          <p:cNvSpPr>
            <a:spLocks noGrp="1" noChangeArrowheads="1"/>
          </p:cNvSpPr>
          <p:nvPr>
            <p:ph type="title"/>
          </p:nvPr>
        </p:nvSpPr>
        <p:spPr bwMode="auto">
          <a:xfrm>
            <a:off x="323853" y="1588"/>
            <a:ext cx="8820151" cy="754062"/>
          </a:xfrm>
          <a:prstGeom prst="rect">
            <a:avLst/>
          </a:prstGeom>
          <a:solidFill>
            <a:srgbClr val="254061"/>
          </a:solidFill>
          <a:ln w="28575" algn="ctr">
            <a:solidFill>
              <a:schemeClr val="bg1"/>
            </a:solidFill>
            <a:miter lim="800000"/>
            <a:headEnd/>
            <a:tailEnd/>
          </a:ln>
        </p:spPr>
        <p:txBody>
          <a:bodyPr vert="horz" wrap="none" lIns="91440" tIns="45720" rIns="91440" bIns="45720" numCol="1" anchor="ctr" anchorCtr="0" compatLnSpc="1">
            <a:prstTxWarp prst="textNoShape">
              <a:avLst/>
            </a:prstTxWarp>
          </a:bodyPr>
          <a:lstStyle/>
          <a:p>
            <a:pPr lvl="0"/>
            <a:r>
              <a:rPr lang="ko-KR" altLang="en-US" smtClean="0"/>
              <a:t>마스터 제목 스타일 편집</a:t>
            </a:r>
          </a:p>
        </p:txBody>
      </p:sp>
      <p:sp>
        <p:nvSpPr>
          <p:cNvPr id="1030" name="Rectangle 6"/>
          <p:cNvSpPr>
            <a:spLocks noGrp="1" noChangeArrowheads="1"/>
          </p:cNvSpPr>
          <p:nvPr>
            <p:ph type="sldNum" sz="quarter" idx="4"/>
          </p:nvPr>
        </p:nvSpPr>
        <p:spPr bwMode="auto">
          <a:xfrm>
            <a:off x="3492500" y="6524625"/>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latin typeface="Verdana" pitchFamily="34" charset="0"/>
                <a:ea typeface="굴림" charset="-127"/>
              </a:defRPr>
            </a:lvl1pPr>
          </a:lstStyle>
          <a:p>
            <a:pPr>
              <a:defRPr/>
            </a:pPr>
            <a:r>
              <a:rPr lang="en-US" altLang="ko-KR">
                <a:solidFill>
                  <a:prstClr val="black"/>
                </a:solidFill>
              </a:rPr>
              <a:t>- </a:t>
            </a:r>
            <a:fld id="{DE2C0F22-78F5-4415-90EA-79A4A5B33A63}" type="slidenum">
              <a:rPr lang="en-US" altLang="ko-KR">
                <a:solidFill>
                  <a:prstClr val="black"/>
                </a:solidFill>
              </a:rPr>
              <a:pPr>
                <a:defRPr/>
              </a:pPr>
              <a:t>‹#›</a:t>
            </a:fld>
            <a:r>
              <a:rPr lang="en-US" altLang="ko-KR">
                <a:solidFill>
                  <a:prstClr val="black"/>
                </a:solidFill>
              </a:rPr>
              <a:t> -</a:t>
            </a:r>
          </a:p>
        </p:txBody>
      </p:sp>
      <p:pic>
        <p:nvPicPr>
          <p:cNvPr id="1029" name="Picture 7"/>
          <p:cNvPicPr>
            <a:picLocks noChangeAspect="1" noChangeArrowheads="1"/>
          </p:cNvPicPr>
          <p:nvPr/>
        </p:nvPicPr>
        <p:blipFill>
          <a:blip r:embed="rId13" cstate="print"/>
          <a:srcRect r="18524" b="20552"/>
          <a:stretch>
            <a:fillRect/>
          </a:stretch>
        </p:blipFill>
        <p:spPr bwMode="auto">
          <a:xfrm>
            <a:off x="8285164" y="6035678"/>
            <a:ext cx="858837" cy="822325"/>
          </a:xfrm>
          <a:prstGeom prst="rect">
            <a:avLst/>
          </a:prstGeom>
          <a:noFill/>
          <a:ln w="9525">
            <a:noFill/>
            <a:miter lim="800000"/>
            <a:headEnd/>
            <a:tailEnd/>
          </a:ln>
        </p:spPr>
      </p:pic>
      <p:pic>
        <p:nvPicPr>
          <p:cNvPr id="2" name="Picture 6"/>
          <p:cNvPicPr>
            <a:picLocks noChangeAspect="1" noChangeArrowheads="1"/>
          </p:cNvPicPr>
          <p:nvPr/>
        </p:nvPicPr>
        <p:blipFill>
          <a:blip r:embed="rId14" cstate="print"/>
          <a:srcRect b="19189"/>
          <a:stretch>
            <a:fillRect/>
          </a:stretch>
        </p:blipFill>
        <p:spPr bwMode="auto">
          <a:xfrm>
            <a:off x="7315201" y="6035678"/>
            <a:ext cx="1023939" cy="822325"/>
          </a:xfrm>
          <a:prstGeom prst="rect">
            <a:avLst/>
          </a:prstGeom>
          <a:noFill/>
          <a:ln w="9525">
            <a:noFill/>
            <a:miter lim="800000"/>
            <a:headEnd/>
            <a:tailEnd/>
          </a:ln>
        </p:spPr>
      </p:pic>
      <p:pic>
        <p:nvPicPr>
          <p:cNvPr id="1031" name="그림 24" descr="금융센타.bmp"/>
          <p:cNvPicPr>
            <a:picLocks noChangeAspect="1" noChangeArrowheads="1"/>
          </p:cNvPicPr>
          <p:nvPr/>
        </p:nvPicPr>
        <p:blipFill>
          <a:blip r:embed="rId15" cstate="print"/>
          <a:srcRect b="19189"/>
          <a:stretch>
            <a:fillRect/>
          </a:stretch>
        </p:blipFill>
        <p:spPr bwMode="auto">
          <a:xfrm>
            <a:off x="7802564" y="6035678"/>
            <a:ext cx="1000125" cy="822325"/>
          </a:xfrm>
          <a:prstGeom prst="rect">
            <a:avLst/>
          </a:prstGeom>
          <a:noFill/>
          <a:ln w="9525">
            <a:noFill/>
            <a:miter lim="800000"/>
            <a:headEnd/>
            <a:tailEnd/>
          </a:ln>
        </p:spPr>
      </p:pic>
      <p:cxnSp>
        <p:nvCxnSpPr>
          <p:cNvPr id="30" name="직선 연결선 29"/>
          <p:cNvCxnSpPr/>
          <p:nvPr/>
        </p:nvCxnSpPr>
        <p:spPr>
          <a:xfrm>
            <a:off x="28574" y="6500813"/>
            <a:ext cx="7500939" cy="1587"/>
          </a:xfrm>
          <a:prstGeom prst="line">
            <a:avLst/>
          </a:prstGeom>
          <a:ln>
            <a:solidFill>
              <a:schemeClr val="accent1">
                <a:lumMod val="50000"/>
              </a:schemeClr>
            </a:solidFill>
          </a:ln>
        </p:spPr>
        <p:style>
          <a:lnRef idx="2">
            <a:schemeClr val="dk1"/>
          </a:lnRef>
          <a:fillRef idx="0">
            <a:schemeClr val="dk1"/>
          </a:fillRef>
          <a:effectRef idx="1">
            <a:schemeClr val="dk1"/>
          </a:effectRef>
          <a:fontRef idx="minor">
            <a:schemeClr val="tx1"/>
          </a:fontRef>
        </p:style>
      </p:cxnSp>
      <p:sp>
        <p:nvSpPr>
          <p:cNvPr id="1033" name="Rectangle 3"/>
          <p:cNvSpPr>
            <a:spLocks noGrp="1" noChangeArrowheads="1"/>
          </p:cNvSpPr>
          <p:nvPr>
            <p:ph type="body" idx="1"/>
          </p:nvPr>
        </p:nvSpPr>
        <p:spPr bwMode="auto">
          <a:xfrm>
            <a:off x="250827" y="981075"/>
            <a:ext cx="8713788" cy="53276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hf hdr="0" ftr="0" dt="0"/>
  <p:txStyles>
    <p:titleStyle>
      <a:lvl1pPr algn="l" rtl="0" eaLnBrk="0" fontAlgn="base" latinLnBrk="1" hangingPunct="0">
        <a:spcBef>
          <a:spcPct val="0"/>
        </a:spcBef>
        <a:spcAft>
          <a:spcPct val="0"/>
        </a:spcAft>
        <a:defRPr sz="3200">
          <a:solidFill>
            <a:schemeClr val="bg1"/>
          </a:solidFill>
          <a:latin typeface="+mj-lt"/>
          <a:ea typeface="+mj-ea"/>
          <a:cs typeface="+mj-cs"/>
        </a:defRPr>
      </a:lvl1pPr>
      <a:lvl2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2pPr>
      <a:lvl3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3pPr>
      <a:lvl4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4pPr>
      <a:lvl5pPr algn="l" rtl="0" eaLnBrk="0" fontAlgn="base" latinLnBrk="1" hangingPunct="0">
        <a:spcBef>
          <a:spcPct val="0"/>
        </a:spcBef>
        <a:spcAft>
          <a:spcPct val="0"/>
        </a:spcAft>
        <a:defRPr sz="3200">
          <a:solidFill>
            <a:schemeClr val="bg1"/>
          </a:solidFill>
          <a:latin typeface="맑은 고딕" pitchFamily="50" charset="-127"/>
          <a:ea typeface="맑은 고딕" pitchFamily="50" charset="-127"/>
        </a:defRPr>
      </a:lvl5pPr>
      <a:lvl6pPr marL="457200" algn="l" rtl="0" fontAlgn="base" latinLnBrk="1">
        <a:spcBef>
          <a:spcPct val="0"/>
        </a:spcBef>
        <a:spcAft>
          <a:spcPct val="0"/>
        </a:spcAft>
        <a:defRPr sz="3200">
          <a:solidFill>
            <a:schemeClr val="bg1"/>
          </a:solidFill>
          <a:latin typeface="HY견고딕" pitchFamily="18" charset="-127"/>
          <a:ea typeface="HY견고딕" pitchFamily="18" charset="-127"/>
        </a:defRPr>
      </a:lvl6pPr>
      <a:lvl7pPr marL="914400" algn="l" rtl="0" fontAlgn="base" latinLnBrk="1">
        <a:spcBef>
          <a:spcPct val="0"/>
        </a:spcBef>
        <a:spcAft>
          <a:spcPct val="0"/>
        </a:spcAft>
        <a:defRPr sz="3200">
          <a:solidFill>
            <a:schemeClr val="bg1"/>
          </a:solidFill>
          <a:latin typeface="HY견고딕" pitchFamily="18" charset="-127"/>
          <a:ea typeface="HY견고딕" pitchFamily="18" charset="-127"/>
        </a:defRPr>
      </a:lvl7pPr>
      <a:lvl8pPr marL="1371600" algn="l" rtl="0" fontAlgn="base" latinLnBrk="1">
        <a:spcBef>
          <a:spcPct val="0"/>
        </a:spcBef>
        <a:spcAft>
          <a:spcPct val="0"/>
        </a:spcAft>
        <a:defRPr sz="3200">
          <a:solidFill>
            <a:schemeClr val="bg1"/>
          </a:solidFill>
          <a:latin typeface="HY견고딕" pitchFamily="18" charset="-127"/>
          <a:ea typeface="HY견고딕" pitchFamily="18" charset="-127"/>
        </a:defRPr>
      </a:lvl8pPr>
      <a:lvl9pPr marL="1828800" algn="l" rtl="0" fontAlgn="base" latinLnBrk="1">
        <a:spcBef>
          <a:spcPct val="0"/>
        </a:spcBef>
        <a:spcAft>
          <a:spcPct val="0"/>
        </a:spcAft>
        <a:defRPr sz="3200">
          <a:solidFill>
            <a:schemeClr val="bg1"/>
          </a:solidFill>
          <a:latin typeface="HY견고딕" pitchFamily="18" charset="-127"/>
          <a:ea typeface="HY견고딕" pitchFamily="18" charset="-127"/>
        </a:defRPr>
      </a:lvl9pPr>
    </p:titleStyle>
    <p:bodyStyle>
      <a:lvl1pPr marL="342900" indent="-342900" algn="l" rtl="0" eaLnBrk="0" fontAlgn="base" hangingPunct="0">
        <a:lnSpc>
          <a:spcPct val="120000"/>
        </a:lnSpc>
        <a:spcBef>
          <a:spcPct val="20000"/>
        </a:spcBef>
        <a:spcAft>
          <a:spcPct val="0"/>
        </a:spcAft>
        <a:buClr>
          <a:srgbClr val="83ADA3"/>
        </a:buClr>
        <a:buFont typeface="Wingdings" pitchFamily="2" charset="2"/>
        <a:buChar char="v"/>
        <a:defRPr sz="2000" b="1">
          <a:solidFill>
            <a:srgbClr val="000000"/>
          </a:solidFill>
          <a:latin typeface="+mn-lt"/>
          <a:ea typeface="+mn-ea"/>
          <a:cs typeface="+mn-cs"/>
        </a:defRPr>
      </a:lvl1pPr>
      <a:lvl2pPr marL="742950" indent="-285750" algn="l" rtl="0" eaLnBrk="0" fontAlgn="base" hangingPunct="0">
        <a:lnSpc>
          <a:spcPct val="120000"/>
        </a:lnSpc>
        <a:spcBef>
          <a:spcPct val="20000"/>
        </a:spcBef>
        <a:spcAft>
          <a:spcPct val="0"/>
        </a:spcAft>
        <a:buClr>
          <a:srgbClr val="919183"/>
        </a:buClr>
        <a:buFont typeface="Wingdings" pitchFamily="2" charset="2"/>
        <a:buChar char="l"/>
        <a:defRPr b="1">
          <a:solidFill>
            <a:srgbClr val="000000"/>
          </a:solidFill>
          <a:latin typeface="+mn-lt"/>
          <a:ea typeface="+mn-ea"/>
        </a:defRPr>
      </a:lvl2pPr>
      <a:lvl3pPr marL="1143000" indent="-228600" algn="l" rtl="0" eaLnBrk="0" fontAlgn="base" hangingPunct="0">
        <a:lnSpc>
          <a:spcPct val="120000"/>
        </a:lnSpc>
        <a:spcBef>
          <a:spcPct val="20000"/>
        </a:spcBef>
        <a:spcAft>
          <a:spcPct val="0"/>
        </a:spcAft>
        <a:buClr>
          <a:schemeClr val="folHlink"/>
        </a:buClr>
        <a:buFont typeface="Wingdings" pitchFamily="2" charset="2"/>
        <a:buChar char="§"/>
        <a:defRPr sz="1600" b="1">
          <a:solidFill>
            <a:srgbClr val="000000"/>
          </a:solidFill>
          <a:latin typeface="+mn-lt"/>
          <a:ea typeface="+mn-ea"/>
        </a:defRPr>
      </a:lvl3pPr>
      <a:lvl4pPr marL="1600200" indent="-228600" algn="l" rtl="0" eaLnBrk="0" fontAlgn="base" hangingPunct="0">
        <a:lnSpc>
          <a:spcPct val="120000"/>
        </a:lnSpc>
        <a:spcBef>
          <a:spcPct val="20000"/>
        </a:spcBef>
        <a:spcAft>
          <a:spcPct val="0"/>
        </a:spcAft>
        <a:buChar char="–"/>
        <a:defRPr sz="1400" b="1">
          <a:solidFill>
            <a:srgbClr val="000000"/>
          </a:solidFill>
          <a:latin typeface="+mn-lt"/>
          <a:ea typeface="+mn-ea"/>
        </a:defRPr>
      </a:lvl4pPr>
      <a:lvl5pPr marL="2057400" indent="-228600" algn="l" rtl="0" eaLnBrk="0" fontAlgn="base" hangingPunct="0">
        <a:lnSpc>
          <a:spcPct val="120000"/>
        </a:lnSpc>
        <a:spcBef>
          <a:spcPct val="20000"/>
        </a:spcBef>
        <a:spcAft>
          <a:spcPct val="0"/>
        </a:spcAft>
        <a:buChar char="»"/>
        <a:defRPr sz="1400" b="1">
          <a:solidFill>
            <a:srgbClr val="000000"/>
          </a:solidFill>
          <a:latin typeface="+mn-lt"/>
          <a:ea typeface="+mn-ea"/>
        </a:defRPr>
      </a:lvl5pPr>
      <a:lvl6pPr marL="2514600" indent="-228600" algn="l" rtl="0" fontAlgn="base">
        <a:lnSpc>
          <a:spcPct val="120000"/>
        </a:lnSpc>
        <a:spcBef>
          <a:spcPct val="20000"/>
        </a:spcBef>
        <a:spcAft>
          <a:spcPct val="0"/>
        </a:spcAft>
        <a:buChar char="»"/>
        <a:defRPr sz="1400" b="1">
          <a:solidFill>
            <a:srgbClr val="000000"/>
          </a:solidFill>
          <a:latin typeface="+mn-lt"/>
          <a:ea typeface="+mn-ea"/>
        </a:defRPr>
      </a:lvl6pPr>
      <a:lvl7pPr marL="2971800" indent="-228600" algn="l" rtl="0" fontAlgn="base">
        <a:lnSpc>
          <a:spcPct val="120000"/>
        </a:lnSpc>
        <a:spcBef>
          <a:spcPct val="20000"/>
        </a:spcBef>
        <a:spcAft>
          <a:spcPct val="0"/>
        </a:spcAft>
        <a:buChar char="»"/>
        <a:defRPr sz="1400" b="1">
          <a:solidFill>
            <a:srgbClr val="000000"/>
          </a:solidFill>
          <a:latin typeface="+mn-lt"/>
          <a:ea typeface="+mn-ea"/>
        </a:defRPr>
      </a:lvl7pPr>
      <a:lvl8pPr marL="3429000" indent="-228600" algn="l" rtl="0" fontAlgn="base">
        <a:lnSpc>
          <a:spcPct val="120000"/>
        </a:lnSpc>
        <a:spcBef>
          <a:spcPct val="20000"/>
        </a:spcBef>
        <a:spcAft>
          <a:spcPct val="0"/>
        </a:spcAft>
        <a:buChar char="»"/>
        <a:defRPr sz="1400" b="1">
          <a:solidFill>
            <a:srgbClr val="000000"/>
          </a:solidFill>
          <a:latin typeface="+mn-lt"/>
          <a:ea typeface="+mn-ea"/>
        </a:defRPr>
      </a:lvl8pPr>
      <a:lvl9pPr marL="3886200" indent="-228600" algn="l" rtl="0" fontAlgn="base">
        <a:lnSpc>
          <a:spcPct val="120000"/>
        </a:lnSpc>
        <a:spcBef>
          <a:spcPct val="20000"/>
        </a:spcBef>
        <a:spcAft>
          <a:spcPct val="0"/>
        </a:spcAft>
        <a:buChar char="»"/>
        <a:defRPr sz="1400" b="1">
          <a:solidFill>
            <a:srgbClr val="000000"/>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2987824" y="1124609"/>
            <a:ext cx="600076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en-US" altLang="ko-KR" sz="2400" b="1" dirty="0">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rPr>
              <a:t>Investigating the Value of </a:t>
            </a:r>
            <a:r>
              <a:rPr lang="en-US" altLang="ko-KR" sz="2400" b="1" dirty="0" err="1">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rPr>
              <a:t>Sociomaterialism</a:t>
            </a:r>
            <a:r>
              <a:rPr lang="en-US" altLang="ko-KR" sz="2400" b="1" dirty="0">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rPr>
              <a:t> in </a:t>
            </a:r>
          </a:p>
          <a:p>
            <a:pPr lvl="0" algn="ctr"/>
            <a:r>
              <a:rPr lang="en-US" altLang="ko-KR" sz="2400" b="1" dirty="0">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rPr>
              <a:t>Conceptualizing IT Capability of a </a:t>
            </a:r>
            <a:r>
              <a:rPr lang="en-US" altLang="ko-KR" sz="2400" b="1" dirty="0" smtClean="0">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rPr>
              <a:t>Firm</a:t>
            </a:r>
          </a:p>
          <a:p>
            <a:pPr lvl="0" algn="ctr"/>
            <a:endParaRPr lang="en-US" altLang="ko-KR" sz="24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endParaRPr>
          </a:p>
          <a:p>
            <a:pPr lvl="0" algn="ctr"/>
            <a:r>
              <a:rPr lang="en-US" altLang="ko-KR" sz="24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Accepted in September, 2012</a:t>
            </a:r>
          </a:p>
          <a:p>
            <a:pPr lvl="0" algn="ctr"/>
            <a:endParaRPr lang="en-US" altLang="ko-KR" sz="2400" b="1" dirty="0">
              <a:solidFill>
                <a:srgbClr val="FFFF00"/>
              </a:solidFill>
              <a:effectLst>
                <a:outerShdw blurRad="38100" dist="38100" dir="2700000" algn="tl">
                  <a:srgbClr val="000000">
                    <a:alpha val="43137"/>
                  </a:srgbClr>
                </a:outerShdw>
              </a:effectLst>
              <a:latin typeface="Arial" pitchFamily="34" charset="0"/>
              <a:ea typeface="굴림" pitchFamily="50" charset="-127"/>
              <a:cs typeface="Arial" pitchFamily="34" charset="0"/>
            </a:endParaRPr>
          </a:p>
          <a:p>
            <a:pPr lvl="0" algn="ctr"/>
            <a:r>
              <a:rPr lang="en-US" altLang="ko-KR" sz="20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a:t>
            </a:r>
            <a:r>
              <a:rPr lang="en-US" altLang="ko-KR" sz="2000" b="1" i="1" dirty="0" smtClean="0">
                <a:solidFill>
                  <a:schemeClr val="bg1"/>
                </a:solidFill>
                <a:latin typeface="Times New Roman" pitchFamily="18" charset="0"/>
                <a:ea typeface="굴림" pitchFamily="50" charset="-127"/>
                <a:cs typeface="Times New Roman" pitchFamily="18" charset="0"/>
              </a:rPr>
              <a:t>Journal of Management Information Systems</a:t>
            </a:r>
            <a:r>
              <a:rPr lang="en-US" altLang="ko-KR" sz="20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 SSCI, 3</a:t>
            </a:r>
            <a:r>
              <a:rPr lang="en-US" altLang="ko-KR" sz="2000" b="1" baseline="30000"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rd</a:t>
            </a:r>
            <a:r>
              <a:rPr lang="en-US" altLang="ko-KR" sz="20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 ranked, IF=2.66, First </a:t>
            </a:r>
            <a:r>
              <a:rPr lang="en-US" altLang="ko-KR" sz="20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Author</a:t>
            </a:r>
            <a:r>
              <a:rPr lang="en-US" altLang="ko-KR" sz="2000" b="1" dirty="0" smtClean="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rPr>
              <a:t>)</a:t>
            </a:r>
            <a:endParaRPr lang="en-US" altLang="ko-KR" sz="2000" b="1" dirty="0">
              <a:solidFill>
                <a:schemeClr val="bg1"/>
              </a:solidFill>
              <a:effectLst>
                <a:outerShdw blurRad="38100" dist="38100" dir="2700000" algn="tl">
                  <a:srgbClr val="000000">
                    <a:alpha val="43137"/>
                  </a:srgbClr>
                </a:outerShdw>
              </a:effectLst>
              <a:latin typeface="Times New Roman" pitchFamily="18" charset="0"/>
              <a:ea typeface="굴림" pitchFamily="50" charset="-127"/>
              <a:cs typeface="Times New Roman" pitchFamily="18" charset="0"/>
            </a:endParaRPr>
          </a:p>
        </p:txBody>
      </p:sp>
      <p:sp>
        <p:nvSpPr>
          <p:cNvPr id="4" name="Rectangle 7"/>
          <p:cNvSpPr>
            <a:spLocks noChangeArrowheads="1"/>
          </p:cNvSpPr>
          <p:nvPr/>
        </p:nvSpPr>
        <p:spPr bwMode="auto">
          <a:xfrm>
            <a:off x="6588224" y="4941168"/>
            <a:ext cx="2592288" cy="1728192"/>
          </a:xfrm>
          <a:prstGeom prst="rect">
            <a:avLst/>
          </a:prstGeom>
          <a:noFill/>
          <a:ln w="9525">
            <a:noFill/>
            <a:miter lim="800000"/>
            <a:headEnd/>
            <a:tailEnd/>
          </a:ln>
          <a:effectLst/>
        </p:spPr>
        <p:txBody>
          <a:bodyPr anchor="ctr"/>
          <a:lstStyle/>
          <a:p>
            <a:pPr algn="ctr" defTabSz="708025">
              <a:lnSpc>
                <a:spcPct val="130000"/>
              </a:lnSpc>
              <a:defRPr/>
            </a:pPr>
            <a:r>
              <a:rPr lang="ko-KR" altLang="en-US" sz="2000" b="1" dirty="0" smtClean="0">
                <a:latin typeface="Arial" pitchFamily="34" charset="0"/>
                <a:ea typeface="Arial Unicode MS" pitchFamily="50" charset="-127"/>
                <a:cs typeface="Arial" pitchFamily="34" charset="0"/>
              </a:rPr>
              <a:t>수요세미나</a:t>
            </a:r>
            <a:endParaRPr lang="en-US" altLang="ko-KR" sz="2000" b="1" dirty="0" smtClean="0">
              <a:latin typeface="Arial" pitchFamily="34" charset="0"/>
              <a:ea typeface="Arial Unicode MS" pitchFamily="50" charset="-127"/>
              <a:cs typeface="Arial" pitchFamily="34" charset="0"/>
            </a:endParaRPr>
          </a:p>
          <a:p>
            <a:pPr algn="ctr" defTabSz="708025">
              <a:lnSpc>
                <a:spcPct val="130000"/>
              </a:lnSpc>
              <a:defRPr/>
            </a:pPr>
            <a:r>
              <a:rPr lang="en-US" altLang="ko-KR" sz="2000" b="1" dirty="0" smtClean="0">
                <a:latin typeface="Arial" pitchFamily="34" charset="0"/>
                <a:ea typeface="Arial Unicode MS" pitchFamily="50" charset="-127"/>
                <a:cs typeface="Arial" pitchFamily="34" charset="0"/>
              </a:rPr>
              <a:t>2012</a:t>
            </a:r>
            <a:r>
              <a:rPr lang="en-US" altLang="ko-KR" sz="2000" b="1" dirty="0" smtClean="0">
                <a:latin typeface="Arial" pitchFamily="34" charset="0"/>
                <a:ea typeface="Arial Unicode MS" pitchFamily="50" charset="-127"/>
                <a:cs typeface="Arial" pitchFamily="34" charset="0"/>
              </a:rPr>
              <a:t>. 10. 10.</a:t>
            </a:r>
          </a:p>
          <a:p>
            <a:pPr algn="ctr" defTabSz="708025">
              <a:lnSpc>
                <a:spcPct val="130000"/>
              </a:lnSpc>
              <a:defRPr/>
            </a:pPr>
            <a:r>
              <a:rPr lang="ko-KR" altLang="en-US" sz="2000" b="1" dirty="0" smtClean="0">
                <a:latin typeface="Arial" pitchFamily="34" charset="0"/>
                <a:ea typeface="Arial Unicode MS" pitchFamily="50" charset="-127"/>
                <a:cs typeface="Arial" pitchFamily="34" charset="0"/>
              </a:rPr>
              <a:t>김기문</a:t>
            </a:r>
            <a:endParaRPr lang="en-US" altLang="ko-KR" sz="2000" b="1" dirty="0">
              <a:latin typeface="Arial" pitchFamily="34" charset="0"/>
              <a:ea typeface="Arial Unicode MS" pitchFamily="50" charset="-127"/>
              <a:cs typeface="Arial" pitchFamily="34" charset="0"/>
            </a:endParaRPr>
          </a:p>
          <a:p>
            <a:pPr algn="ctr" defTabSz="708025">
              <a:lnSpc>
                <a:spcPct val="130000"/>
              </a:lnSpc>
              <a:defRPr/>
            </a:pPr>
            <a:r>
              <a:rPr lang="ko-KR" altLang="en-US" sz="2000" b="1" dirty="0" smtClean="0">
                <a:latin typeface="Arial" pitchFamily="34" charset="0"/>
                <a:ea typeface="Arial Unicode MS" pitchFamily="50" charset="-127"/>
                <a:cs typeface="Arial" pitchFamily="34" charset="0"/>
              </a:rPr>
              <a:t>충남대 경영학부</a:t>
            </a:r>
            <a:endParaRPr lang="en-US" altLang="ko-KR" sz="2000" b="1" dirty="0" smtClean="0">
              <a:latin typeface="Arial" pitchFamily="34" charset="0"/>
              <a:ea typeface="Arial Unicode MS" pitchFamily="50" charset="-127"/>
              <a:cs typeface="Arial" pitchFamily="34" charset="0"/>
            </a:endParaRPr>
          </a:p>
        </p:txBody>
      </p:sp>
      <p:sp>
        <p:nvSpPr>
          <p:cNvPr id="5" name="Rectangle 7"/>
          <p:cNvSpPr>
            <a:spLocks noChangeArrowheads="1"/>
          </p:cNvSpPr>
          <p:nvPr/>
        </p:nvSpPr>
        <p:spPr bwMode="auto">
          <a:xfrm>
            <a:off x="1331640" y="4833156"/>
            <a:ext cx="2736304" cy="1116124"/>
          </a:xfrm>
          <a:prstGeom prst="rect">
            <a:avLst/>
          </a:prstGeom>
          <a:noFill/>
          <a:ln w="9525">
            <a:noFill/>
            <a:miter lim="800000"/>
            <a:headEnd/>
            <a:tailEnd/>
          </a:ln>
          <a:effectLst/>
        </p:spPr>
        <p:txBody>
          <a:bodyPr anchor="ctr"/>
          <a:lstStyle/>
          <a:p>
            <a:pPr algn="ctr" defTabSz="708025">
              <a:lnSpc>
                <a:spcPct val="130000"/>
              </a:lnSpc>
              <a:defRPr/>
            </a:pPr>
            <a:r>
              <a:rPr lang="en-US" altLang="ko-KR" sz="2000" b="1" dirty="0" smtClean="0">
                <a:latin typeface="Arial" pitchFamily="34" charset="0"/>
                <a:ea typeface="Arial Unicode MS" pitchFamily="50" charset="-127"/>
                <a:cs typeface="Arial" pitchFamily="34" charset="0"/>
              </a:rPr>
              <a:t>Research</a:t>
            </a:r>
            <a:r>
              <a:rPr lang="ko-KR" altLang="en-US" sz="2000" b="1" dirty="0" smtClean="0">
                <a:latin typeface="Arial" pitchFamily="34" charset="0"/>
                <a:ea typeface="Arial Unicode MS" pitchFamily="50" charset="-127"/>
                <a:cs typeface="Arial" pitchFamily="34" charset="0"/>
              </a:rPr>
              <a:t> </a:t>
            </a:r>
            <a:r>
              <a:rPr lang="en-US" altLang="ko-KR" sz="2000" b="1" dirty="0" smtClean="0">
                <a:latin typeface="Arial" pitchFamily="34" charset="0"/>
                <a:ea typeface="Arial Unicode MS" pitchFamily="50" charset="-127"/>
                <a:cs typeface="Arial" pitchFamily="34" charset="0"/>
              </a:rPr>
              <a:t>Area:</a:t>
            </a:r>
          </a:p>
          <a:p>
            <a:pPr algn="ctr" defTabSz="708025">
              <a:lnSpc>
                <a:spcPct val="130000"/>
              </a:lnSpc>
              <a:defRPr/>
            </a:pPr>
            <a:r>
              <a:rPr lang="en-US" altLang="ko-KR" sz="2000" b="1" i="1" dirty="0" smtClean="0">
                <a:latin typeface="Arial" pitchFamily="34" charset="0"/>
                <a:ea typeface="Arial Unicode MS" pitchFamily="50" charset="-127"/>
                <a:cs typeface="Arial" pitchFamily="34" charset="0"/>
              </a:rPr>
              <a:t>IT</a:t>
            </a:r>
            <a:r>
              <a:rPr lang="ko-KR" altLang="en-US" sz="2000" b="1" i="1" dirty="0" smtClean="0">
                <a:latin typeface="Arial" pitchFamily="34" charset="0"/>
                <a:ea typeface="Arial Unicode MS" pitchFamily="50" charset="-127"/>
                <a:cs typeface="Arial" pitchFamily="34" charset="0"/>
              </a:rPr>
              <a:t> </a:t>
            </a:r>
            <a:r>
              <a:rPr lang="en-US" altLang="ko-KR" sz="2000" b="1" i="1" dirty="0" smtClean="0">
                <a:latin typeface="Arial" pitchFamily="34" charset="0"/>
                <a:ea typeface="Arial Unicode MS" pitchFamily="50" charset="-127"/>
                <a:cs typeface="Arial" pitchFamily="34" charset="0"/>
              </a:rPr>
              <a:t>Business Value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cap="all" dirty="0"/>
              <a:t>Conceptualization of IT Capability</a:t>
            </a:r>
            <a:endParaRPr lang="ko-KR" altLang="ko-KR" sz="2800" dirty="0"/>
          </a:p>
        </p:txBody>
      </p:sp>
      <p:sp>
        <p:nvSpPr>
          <p:cNvPr id="3" name="내용 개체 틀 2"/>
          <p:cNvSpPr>
            <a:spLocks noGrp="1"/>
          </p:cNvSpPr>
          <p:nvPr>
            <p:ph idx="1"/>
          </p:nvPr>
        </p:nvSpPr>
        <p:spPr/>
        <p:txBody>
          <a:bodyPr/>
          <a:lstStyle/>
          <a:p>
            <a:endParaRPr lang="en-US" altLang="ko-KR" b="0" dirty="0" smtClean="0">
              <a:latin typeface="Arial" pitchFamily="34" charset="0"/>
              <a:cs typeface="Arial" pitchFamily="34" charset="0"/>
            </a:endParaRPr>
          </a:p>
          <a:p>
            <a:pPr lvl="1"/>
            <a:r>
              <a:rPr lang="en-US" altLang="ko-KR" dirty="0" smtClean="0">
                <a:latin typeface="Arial" pitchFamily="34" charset="0"/>
                <a:cs typeface="Arial" pitchFamily="34" charset="0"/>
              </a:rPr>
              <a:t>Unrelated </a:t>
            </a:r>
            <a:r>
              <a:rPr lang="en-US" altLang="ko-KR" dirty="0">
                <a:latin typeface="Arial" pitchFamily="34" charset="0"/>
                <a:cs typeface="Arial" pitchFamily="34" charset="0"/>
              </a:rPr>
              <a:t>conceptualization </a:t>
            </a:r>
            <a:endParaRPr lang="en-US" altLang="ko-KR" dirty="0" smtClean="0">
              <a:latin typeface="Arial" pitchFamily="34" charset="0"/>
              <a:cs typeface="Arial" pitchFamily="34" charset="0"/>
            </a:endParaRPr>
          </a:p>
          <a:p>
            <a:pPr lvl="2"/>
            <a:r>
              <a:rPr lang="en-US" altLang="ko-KR" b="0" dirty="0">
                <a:latin typeface="Arial" pitchFamily="34" charset="0"/>
                <a:cs typeface="Arial" pitchFamily="34" charset="0"/>
              </a:rPr>
              <a:t>The other traditional conceptualization approach generally agrees with the distinct and independent nature of the key elements of IT capability, but regards that there is </a:t>
            </a:r>
            <a:r>
              <a:rPr lang="en-US" altLang="ko-KR" b="0" dirty="0">
                <a:solidFill>
                  <a:srgbClr val="0000FF"/>
                </a:solidFill>
                <a:latin typeface="Arial" pitchFamily="34" charset="0"/>
                <a:cs typeface="Arial" pitchFamily="34" charset="0"/>
              </a:rPr>
              <a:t>no such causal relationships </a:t>
            </a:r>
            <a:r>
              <a:rPr lang="en-US" altLang="ko-KR" b="0" dirty="0">
                <a:latin typeface="Arial" pitchFamily="34" charset="0"/>
                <a:cs typeface="Arial" pitchFamily="34" charset="0"/>
              </a:rPr>
              <a:t>among </a:t>
            </a:r>
            <a:r>
              <a:rPr lang="en-US" altLang="ko-KR" b="0" dirty="0" smtClean="0">
                <a:latin typeface="Arial" pitchFamily="34" charset="0"/>
                <a:cs typeface="Arial" pitchFamily="34" charset="0"/>
              </a:rPr>
              <a:t>them.</a:t>
            </a:r>
          </a:p>
          <a:p>
            <a:pPr lvl="1"/>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9</a:t>
            </a:fld>
            <a:r>
              <a:rPr lang="en-US" altLang="ko-KR" smtClean="0"/>
              <a:t> -</a:t>
            </a:r>
            <a:endParaRPr lang="en-US" altLang="ko-KR"/>
          </a:p>
        </p:txBody>
      </p:sp>
    </p:spTree>
    <p:extLst>
      <p:ext uri="{BB962C8B-B14F-4D97-AF65-F5344CB8AC3E}">
        <p14:creationId xmlns:p14="http://schemas.microsoft.com/office/powerpoint/2010/main" val="4059685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RESEARCH METHOD: Test Models</a:t>
            </a:r>
            <a:endParaRPr lang="ko-KR" altLang="ko-KR" sz="2800" b="1"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10</a:t>
            </a:fld>
            <a:r>
              <a:rPr lang="en-US" altLang="ko-KR" smtClean="0"/>
              <a:t> -</a:t>
            </a:r>
            <a:endParaRPr lang="en-US" altLang="ko-KR"/>
          </a:p>
        </p:txBody>
      </p:sp>
      <p:sp>
        <p:nvSpPr>
          <p:cNvPr id="39" name="직사각형 38"/>
          <p:cNvSpPr/>
          <p:nvPr/>
        </p:nvSpPr>
        <p:spPr>
          <a:xfrm>
            <a:off x="2161504" y="879103"/>
            <a:ext cx="4391780" cy="461665"/>
          </a:xfrm>
          <a:prstGeom prst="rect">
            <a:avLst/>
          </a:prstGeom>
        </p:spPr>
        <p:txBody>
          <a:bodyPr wrap="none">
            <a:spAutoFit/>
          </a:bodyPr>
          <a:lstStyle/>
          <a:p>
            <a:r>
              <a:rPr lang="en-US" altLang="ko-KR" sz="2400" b="1" dirty="0" smtClean="0">
                <a:latin typeface="Times New Roman" pitchFamily="18" charset="0"/>
                <a:cs typeface="Times New Roman" pitchFamily="18" charset="0"/>
              </a:rPr>
              <a:t>(2) Unrelated </a:t>
            </a:r>
            <a:r>
              <a:rPr lang="en-US" altLang="ko-KR" sz="2400" b="1" dirty="0">
                <a:latin typeface="Times New Roman" pitchFamily="18" charset="0"/>
                <a:cs typeface="Times New Roman" pitchFamily="18" charset="0"/>
              </a:rPr>
              <a:t>conceptualization</a:t>
            </a:r>
            <a:endParaRPr lang="ko-KR" altLang="en-US" sz="2400" b="1" dirty="0">
              <a:latin typeface="Times New Roman" pitchFamily="18" charset="0"/>
              <a:cs typeface="Times New Roman" pitchFamily="18" charset="0"/>
            </a:endParaRPr>
          </a:p>
        </p:txBody>
      </p:sp>
      <p:grpSp>
        <p:nvGrpSpPr>
          <p:cNvPr id="40" name="그룹 42"/>
          <p:cNvGrpSpPr>
            <a:grpSpLocks/>
          </p:cNvGrpSpPr>
          <p:nvPr/>
        </p:nvGrpSpPr>
        <p:grpSpPr bwMode="auto">
          <a:xfrm>
            <a:off x="71438" y="1115590"/>
            <a:ext cx="8929687" cy="5265738"/>
            <a:chOff x="71406" y="857232"/>
            <a:chExt cx="8929750" cy="5265737"/>
          </a:xfrm>
        </p:grpSpPr>
        <p:sp>
          <p:nvSpPr>
            <p:cNvPr id="41" name="Oval 4"/>
            <p:cNvSpPr>
              <a:spLocks noChangeArrowheads="1"/>
            </p:cNvSpPr>
            <p:nvPr/>
          </p:nvSpPr>
          <p:spPr bwMode="auto">
            <a:xfrm>
              <a:off x="1752566" y="3082907"/>
              <a:ext cx="1722439" cy="91598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Infrastructure</a:t>
              </a:r>
            </a:p>
            <a:p>
              <a:pPr algn="ctr"/>
              <a:r>
                <a:rPr lang="en-US" altLang="ko-KR" sz="1400">
                  <a:latin typeface="Times New Roman" pitchFamily="18" charset="0"/>
                  <a:cs typeface="Times New Roman" pitchFamily="18" charset="0"/>
                </a:rPr>
                <a:t>Flexibility</a:t>
              </a:r>
            </a:p>
          </p:txBody>
        </p:sp>
        <p:sp>
          <p:nvSpPr>
            <p:cNvPr id="42" name="Oval 5"/>
            <p:cNvSpPr>
              <a:spLocks noChangeArrowheads="1"/>
            </p:cNvSpPr>
            <p:nvPr/>
          </p:nvSpPr>
          <p:spPr bwMode="auto">
            <a:xfrm>
              <a:off x="1752566" y="4762482"/>
              <a:ext cx="1722439" cy="863600"/>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Personnel</a:t>
              </a:r>
              <a:br>
                <a:rPr lang="en-US" altLang="ko-KR" sz="1400">
                  <a:latin typeface="Times New Roman" pitchFamily="18" charset="0"/>
                  <a:cs typeface="Times New Roman" pitchFamily="18" charset="0"/>
                </a:rPr>
              </a:br>
              <a:r>
                <a:rPr lang="en-US" altLang="ko-KR" sz="1400">
                  <a:latin typeface="Times New Roman" pitchFamily="18" charset="0"/>
                  <a:cs typeface="Times New Roman" pitchFamily="18" charset="0"/>
                </a:rPr>
                <a:t>Expertise</a:t>
              </a:r>
            </a:p>
          </p:txBody>
        </p:sp>
        <p:sp>
          <p:nvSpPr>
            <p:cNvPr id="43" name="Oval 6"/>
            <p:cNvSpPr>
              <a:spLocks noChangeArrowheads="1"/>
            </p:cNvSpPr>
            <p:nvPr/>
          </p:nvSpPr>
          <p:spPr bwMode="auto">
            <a:xfrm>
              <a:off x="80931" y="2913044"/>
              <a:ext cx="1306511"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Connectivity</a:t>
              </a:r>
            </a:p>
          </p:txBody>
        </p:sp>
        <p:sp>
          <p:nvSpPr>
            <p:cNvPr id="44" name="Oval 7"/>
            <p:cNvSpPr>
              <a:spLocks noChangeArrowheads="1"/>
            </p:cNvSpPr>
            <p:nvPr/>
          </p:nvSpPr>
          <p:spPr bwMode="auto">
            <a:xfrm>
              <a:off x="80931" y="3344844"/>
              <a:ext cx="1306511"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Compatibility</a:t>
              </a:r>
            </a:p>
          </p:txBody>
        </p:sp>
        <p:sp>
          <p:nvSpPr>
            <p:cNvPr id="45" name="Oval 8"/>
            <p:cNvSpPr>
              <a:spLocks noChangeArrowheads="1"/>
            </p:cNvSpPr>
            <p:nvPr/>
          </p:nvSpPr>
          <p:spPr bwMode="auto">
            <a:xfrm>
              <a:off x="80931" y="3776644"/>
              <a:ext cx="1306511"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solidFill>
                    <a:srgbClr val="000000"/>
                  </a:solidFill>
                  <a:latin typeface="Times New Roman" pitchFamily="18" charset="0"/>
                  <a:cs typeface="Times New Roman" pitchFamily="18" charset="0"/>
                </a:rPr>
                <a:t>Modularity</a:t>
              </a:r>
              <a:endParaRPr lang="en-US" altLang="ko-KR" sz="1200">
                <a:latin typeface="Times New Roman" pitchFamily="18" charset="0"/>
                <a:cs typeface="Times New Roman" pitchFamily="18" charset="0"/>
              </a:endParaRPr>
            </a:p>
          </p:txBody>
        </p:sp>
        <p:sp>
          <p:nvSpPr>
            <p:cNvPr id="46" name="Oval 9"/>
            <p:cNvSpPr>
              <a:spLocks noChangeArrowheads="1"/>
            </p:cNvSpPr>
            <p:nvPr/>
          </p:nvSpPr>
          <p:spPr bwMode="auto">
            <a:xfrm>
              <a:off x="80931" y="5286357"/>
              <a:ext cx="1306511"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Business</a:t>
              </a:r>
            </a:p>
          </p:txBody>
        </p:sp>
        <p:sp>
          <p:nvSpPr>
            <p:cNvPr id="47" name="Oval 10"/>
            <p:cNvSpPr>
              <a:spLocks noChangeArrowheads="1"/>
            </p:cNvSpPr>
            <p:nvPr/>
          </p:nvSpPr>
          <p:spPr bwMode="auto">
            <a:xfrm>
              <a:off x="71406" y="5721332"/>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Relational</a:t>
              </a:r>
            </a:p>
          </p:txBody>
        </p:sp>
        <p:sp>
          <p:nvSpPr>
            <p:cNvPr id="48" name="Oval 11"/>
            <p:cNvSpPr>
              <a:spLocks noChangeArrowheads="1"/>
            </p:cNvSpPr>
            <p:nvPr/>
          </p:nvSpPr>
          <p:spPr bwMode="auto">
            <a:xfrm>
              <a:off x="80931" y="4322744"/>
              <a:ext cx="1308098"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Technical</a:t>
              </a:r>
            </a:p>
          </p:txBody>
        </p:sp>
        <p:sp>
          <p:nvSpPr>
            <p:cNvPr id="49" name="Oval 12"/>
            <p:cNvSpPr>
              <a:spLocks noChangeArrowheads="1"/>
            </p:cNvSpPr>
            <p:nvPr/>
          </p:nvSpPr>
          <p:spPr bwMode="auto">
            <a:xfrm>
              <a:off x="80931" y="4795819"/>
              <a:ext cx="1308098" cy="44767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Tech. Mgt.</a:t>
              </a:r>
            </a:p>
          </p:txBody>
        </p:sp>
        <p:sp>
          <p:nvSpPr>
            <p:cNvPr id="50" name="Oval 13"/>
            <p:cNvSpPr>
              <a:spLocks noChangeArrowheads="1"/>
            </p:cNvSpPr>
            <p:nvPr/>
          </p:nvSpPr>
          <p:spPr bwMode="auto">
            <a:xfrm>
              <a:off x="80931" y="1298557"/>
              <a:ext cx="1308098"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Investment</a:t>
              </a:r>
            </a:p>
          </p:txBody>
        </p:sp>
        <p:sp>
          <p:nvSpPr>
            <p:cNvPr id="51" name="Oval 14"/>
            <p:cNvSpPr>
              <a:spLocks noChangeArrowheads="1"/>
            </p:cNvSpPr>
            <p:nvPr/>
          </p:nvSpPr>
          <p:spPr bwMode="auto">
            <a:xfrm>
              <a:off x="80931" y="1730357"/>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Coordination</a:t>
              </a:r>
            </a:p>
          </p:txBody>
        </p:sp>
        <p:sp>
          <p:nvSpPr>
            <p:cNvPr id="52" name="Oval 16"/>
            <p:cNvSpPr>
              <a:spLocks noChangeArrowheads="1"/>
            </p:cNvSpPr>
            <p:nvPr/>
          </p:nvSpPr>
          <p:spPr bwMode="auto">
            <a:xfrm>
              <a:off x="80931" y="857232"/>
              <a:ext cx="1311273"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Planning</a:t>
              </a:r>
            </a:p>
          </p:txBody>
        </p:sp>
        <p:sp>
          <p:nvSpPr>
            <p:cNvPr id="53" name="Oval 17"/>
            <p:cNvSpPr>
              <a:spLocks noChangeArrowheads="1"/>
            </p:cNvSpPr>
            <p:nvPr/>
          </p:nvSpPr>
          <p:spPr bwMode="auto">
            <a:xfrm>
              <a:off x="1752566" y="1193782"/>
              <a:ext cx="1722439" cy="93662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Management</a:t>
              </a:r>
            </a:p>
            <a:p>
              <a:pPr algn="ctr"/>
              <a:r>
                <a:rPr lang="en-US" altLang="ko-KR" sz="1400">
                  <a:latin typeface="Times New Roman" pitchFamily="18" charset="0"/>
                  <a:cs typeface="Times New Roman" pitchFamily="18" charset="0"/>
                </a:rPr>
                <a:t>Capabilities</a:t>
              </a:r>
            </a:p>
          </p:txBody>
        </p:sp>
        <p:cxnSp>
          <p:nvCxnSpPr>
            <p:cNvPr id="54" name="AutoShape 19"/>
            <p:cNvCxnSpPr>
              <a:cxnSpLocks noChangeShapeType="1"/>
              <a:stCxn id="53" idx="2"/>
              <a:endCxn id="52" idx="6"/>
            </p:cNvCxnSpPr>
            <p:nvPr/>
          </p:nvCxnSpPr>
          <p:spPr bwMode="auto">
            <a:xfrm rot="10800000">
              <a:off x="1392205" y="1058051"/>
              <a:ext cx="360362" cy="604044"/>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5" name="AutoShape 20"/>
            <p:cNvCxnSpPr>
              <a:cxnSpLocks noChangeShapeType="1"/>
              <a:stCxn id="53" idx="2"/>
              <a:endCxn id="50" idx="6"/>
            </p:cNvCxnSpPr>
            <p:nvPr/>
          </p:nvCxnSpPr>
          <p:spPr bwMode="auto">
            <a:xfrm rot="10800000">
              <a:off x="1389029" y="1500963"/>
              <a:ext cx="363537" cy="16113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6" name="AutoShape 21"/>
            <p:cNvCxnSpPr>
              <a:cxnSpLocks noChangeShapeType="1"/>
              <a:stCxn id="53" idx="2"/>
              <a:endCxn id="51" idx="6"/>
            </p:cNvCxnSpPr>
            <p:nvPr/>
          </p:nvCxnSpPr>
          <p:spPr bwMode="auto">
            <a:xfrm rot="10800000" flipV="1">
              <a:off x="1387443" y="1662094"/>
              <a:ext cx="365124" cy="2690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7" name="AutoShape 22"/>
            <p:cNvCxnSpPr>
              <a:cxnSpLocks noChangeShapeType="1"/>
              <a:stCxn id="42" idx="2"/>
              <a:endCxn id="48" idx="6"/>
            </p:cNvCxnSpPr>
            <p:nvPr/>
          </p:nvCxnSpPr>
          <p:spPr bwMode="auto">
            <a:xfrm rot="10800000">
              <a:off x="1389029" y="4525152"/>
              <a:ext cx="363537" cy="66913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8" name="AutoShape 23"/>
            <p:cNvCxnSpPr>
              <a:cxnSpLocks noChangeShapeType="1"/>
              <a:stCxn id="42" idx="2"/>
              <a:endCxn id="49" idx="6"/>
            </p:cNvCxnSpPr>
            <p:nvPr/>
          </p:nvCxnSpPr>
          <p:spPr bwMode="auto">
            <a:xfrm rot="10800000">
              <a:off x="1389029" y="5019658"/>
              <a:ext cx="363537" cy="1746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9" name="AutoShape 24"/>
            <p:cNvCxnSpPr>
              <a:cxnSpLocks noChangeShapeType="1"/>
              <a:stCxn id="42" idx="2"/>
              <a:endCxn id="46" idx="6"/>
            </p:cNvCxnSpPr>
            <p:nvPr/>
          </p:nvCxnSpPr>
          <p:spPr bwMode="auto">
            <a:xfrm rot="10800000" flipV="1">
              <a:off x="1387443" y="5194281"/>
              <a:ext cx="365124" cy="2944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0" name="AutoShape 25"/>
            <p:cNvCxnSpPr>
              <a:cxnSpLocks noChangeShapeType="1"/>
              <a:stCxn id="42" idx="2"/>
              <a:endCxn id="47" idx="6"/>
            </p:cNvCxnSpPr>
            <p:nvPr/>
          </p:nvCxnSpPr>
          <p:spPr bwMode="auto">
            <a:xfrm rot="10800000" flipV="1">
              <a:off x="1377917" y="5194281"/>
              <a:ext cx="374649" cy="727869"/>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1" name="Oval 29"/>
            <p:cNvSpPr>
              <a:spLocks noChangeArrowheads="1"/>
            </p:cNvSpPr>
            <p:nvPr/>
          </p:nvSpPr>
          <p:spPr bwMode="auto">
            <a:xfrm>
              <a:off x="80931" y="2162157"/>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Control</a:t>
              </a:r>
            </a:p>
          </p:txBody>
        </p:sp>
        <p:cxnSp>
          <p:nvCxnSpPr>
            <p:cNvPr id="62" name="AutoShape 30"/>
            <p:cNvCxnSpPr>
              <a:cxnSpLocks noChangeShapeType="1"/>
              <a:stCxn id="53" idx="2"/>
              <a:endCxn id="61" idx="6"/>
            </p:cNvCxnSpPr>
            <p:nvPr/>
          </p:nvCxnSpPr>
          <p:spPr bwMode="auto">
            <a:xfrm rot="10800000" flipV="1">
              <a:off x="1387443" y="1662094"/>
              <a:ext cx="365124" cy="7008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3" name="AutoShape 31"/>
            <p:cNvCxnSpPr>
              <a:cxnSpLocks noChangeShapeType="1"/>
              <a:stCxn id="41" idx="2"/>
              <a:endCxn id="43" idx="6"/>
            </p:cNvCxnSpPr>
            <p:nvPr/>
          </p:nvCxnSpPr>
          <p:spPr bwMode="auto">
            <a:xfrm rot="10800000">
              <a:off x="1387443" y="3113863"/>
              <a:ext cx="365124" cy="42703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4" name="AutoShape 32"/>
            <p:cNvCxnSpPr>
              <a:cxnSpLocks noChangeShapeType="1"/>
              <a:stCxn id="41" idx="2"/>
              <a:endCxn id="44" idx="6"/>
            </p:cNvCxnSpPr>
            <p:nvPr/>
          </p:nvCxnSpPr>
          <p:spPr bwMode="auto">
            <a:xfrm rot="10800000" flipV="1">
              <a:off x="1387443" y="3540901"/>
              <a:ext cx="365124" cy="63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5" name="AutoShape 33"/>
            <p:cNvCxnSpPr>
              <a:cxnSpLocks noChangeShapeType="1"/>
              <a:stCxn id="41" idx="2"/>
              <a:endCxn id="45" idx="6"/>
            </p:cNvCxnSpPr>
            <p:nvPr/>
          </p:nvCxnSpPr>
          <p:spPr bwMode="auto">
            <a:xfrm rot="10800000" flipV="1">
              <a:off x="1387443" y="3540901"/>
              <a:ext cx="365124" cy="4365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6" name="Oval 3"/>
            <p:cNvSpPr>
              <a:spLocks noChangeArrowheads="1"/>
            </p:cNvSpPr>
            <p:nvPr/>
          </p:nvSpPr>
          <p:spPr bwMode="auto">
            <a:xfrm>
              <a:off x="7296184" y="2911004"/>
              <a:ext cx="1704972" cy="1267954"/>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600">
                  <a:latin typeface="Times New Roman" pitchFamily="18" charset="0"/>
                  <a:cs typeface="Times New Roman" pitchFamily="18" charset="0"/>
                </a:rPr>
                <a:t>Financial/Process</a:t>
              </a:r>
            </a:p>
            <a:p>
              <a:pPr algn="ctr"/>
              <a:r>
                <a:rPr lang="en-US" altLang="ko-KR" sz="1600">
                  <a:latin typeface="Times New Roman" pitchFamily="18" charset="0"/>
                  <a:cs typeface="Times New Roman" pitchFamily="18" charset="0"/>
                </a:rPr>
                <a:t>Performance</a:t>
              </a:r>
            </a:p>
          </p:txBody>
        </p:sp>
        <p:cxnSp>
          <p:nvCxnSpPr>
            <p:cNvPr id="67" name="직선 화살표 연결선 33"/>
            <p:cNvCxnSpPr>
              <a:cxnSpLocks noChangeShapeType="1"/>
              <a:stCxn id="41" idx="6"/>
              <a:endCxn id="66" idx="2"/>
            </p:cNvCxnSpPr>
            <p:nvPr/>
          </p:nvCxnSpPr>
          <p:spPr bwMode="auto">
            <a:xfrm>
              <a:off x="3475005" y="3540901"/>
              <a:ext cx="3821179" cy="4080"/>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68" name="직선 화살표 연결선 36"/>
            <p:cNvCxnSpPr>
              <a:cxnSpLocks noChangeShapeType="1"/>
              <a:stCxn id="53" idx="6"/>
            </p:cNvCxnSpPr>
            <p:nvPr/>
          </p:nvCxnSpPr>
          <p:spPr bwMode="auto">
            <a:xfrm>
              <a:off x="3475005" y="1662095"/>
              <a:ext cx="3883077" cy="1624029"/>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69" name="직선 화살표 연결선 39"/>
            <p:cNvCxnSpPr>
              <a:cxnSpLocks noChangeShapeType="1"/>
              <a:stCxn id="42" idx="6"/>
            </p:cNvCxnSpPr>
            <p:nvPr/>
          </p:nvCxnSpPr>
          <p:spPr bwMode="auto">
            <a:xfrm flipV="1">
              <a:off x="3475005" y="3786190"/>
              <a:ext cx="3883077" cy="1408092"/>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703086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cap="all" dirty="0"/>
              <a:t>Conceptualization of IT Capability</a:t>
            </a:r>
            <a:endParaRPr lang="ko-KR" altLang="ko-KR" sz="2800" dirty="0"/>
          </a:p>
        </p:txBody>
      </p:sp>
      <p:sp>
        <p:nvSpPr>
          <p:cNvPr id="3" name="내용 개체 틀 2"/>
          <p:cNvSpPr>
            <a:spLocks noGrp="1"/>
          </p:cNvSpPr>
          <p:nvPr>
            <p:ph idx="1"/>
          </p:nvPr>
        </p:nvSpPr>
        <p:spPr/>
        <p:txBody>
          <a:bodyPr/>
          <a:lstStyle/>
          <a:p>
            <a:r>
              <a:rPr lang="en-US" altLang="ko-KR" b="0" dirty="0">
                <a:latin typeface="Arial" pitchFamily="34" charset="0"/>
                <a:cs typeface="Arial" pitchFamily="34" charset="0"/>
              </a:rPr>
              <a:t>Apart from the traditional conceptualization, our research relies on the relational ontology of </a:t>
            </a:r>
            <a:r>
              <a:rPr lang="en-US" altLang="ko-KR" b="0" dirty="0" err="1" smtClean="0">
                <a:latin typeface="Arial" pitchFamily="34" charset="0"/>
                <a:cs typeface="Arial" pitchFamily="34" charset="0"/>
              </a:rPr>
              <a:t>sociomateriality</a:t>
            </a:r>
            <a:r>
              <a:rPr lang="en-US" altLang="ko-KR" b="0" dirty="0" smtClean="0">
                <a:latin typeface="Arial" pitchFamily="34" charset="0"/>
                <a:cs typeface="Arial" pitchFamily="34" charset="0"/>
              </a:rPr>
              <a:t>.</a:t>
            </a:r>
          </a:p>
          <a:p>
            <a:endParaRPr lang="en-US" altLang="ko-KR" b="0" dirty="0" smtClean="0">
              <a:latin typeface="Arial" pitchFamily="34" charset="0"/>
              <a:cs typeface="Arial" pitchFamily="34" charset="0"/>
            </a:endParaRPr>
          </a:p>
          <a:p>
            <a:pPr lvl="1"/>
            <a:r>
              <a:rPr lang="en-US" altLang="ko-KR" dirty="0" smtClean="0">
                <a:latin typeface="Arial" pitchFamily="34" charset="0"/>
                <a:cs typeface="Arial" pitchFamily="34" charset="0"/>
              </a:rPr>
              <a:t>Entanglement conceptualization</a:t>
            </a:r>
          </a:p>
          <a:p>
            <a:pPr lvl="2"/>
            <a:r>
              <a:rPr lang="en-US" altLang="ko-KR" b="0" dirty="0" smtClean="0">
                <a:latin typeface="Arial" pitchFamily="34" charset="0"/>
                <a:cs typeface="Arial" pitchFamily="34" charset="0"/>
              </a:rPr>
              <a:t>With </a:t>
            </a:r>
            <a:r>
              <a:rPr lang="en-US" altLang="ko-KR" b="0" dirty="0">
                <a:latin typeface="Arial" pitchFamily="34" charset="0"/>
                <a:cs typeface="Arial" pitchFamily="34" charset="0"/>
              </a:rPr>
              <a:t>the embracement of agency imbrication, we posit that IT and humans are not separate in the first place but thoroughly entangled each other so that their respective contribution to overall IT capability is difficult to be measured in isolation. </a:t>
            </a:r>
            <a:endParaRPr lang="en-US" altLang="ko-KR" b="0" dirty="0" smtClean="0">
              <a:latin typeface="Arial" pitchFamily="34" charset="0"/>
              <a:cs typeface="Arial" pitchFamily="34" charset="0"/>
            </a:endParaRPr>
          </a:p>
          <a:p>
            <a:pPr lvl="2"/>
            <a:r>
              <a:rPr lang="en-US" altLang="ko-KR" b="0" dirty="0" smtClean="0">
                <a:latin typeface="Arial" pitchFamily="34" charset="0"/>
                <a:cs typeface="Arial" pitchFamily="34" charset="0"/>
              </a:rPr>
              <a:t>With </a:t>
            </a:r>
            <a:r>
              <a:rPr lang="en-US" altLang="ko-KR" b="0" dirty="0">
                <a:latin typeface="Arial" pitchFamily="34" charset="0"/>
                <a:cs typeface="Arial" pitchFamily="34" charset="0"/>
              </a:rPr>
              <a:t>that theoretical positioning, the IT capability dimensions do not exist independently but only in </a:t>
            </a:r>
            <a:r>
              <a:rPr lang="en-US" altLang="ko-KR" b="0" dirty="0" smtClean="0">
                <a:latin typeface="Arial" pitchFamily="34" charset="0"/>
                <a:cs typeface="Arial" pitchFamily="34" charset="0"/>
              </a:rPr>
              <a:t>relation </a:t>
            </a:r>
            <a:r>
              <a:rPr lang="en-US" altLang="ko-KR" b="0" dirty="0">
                <a:latin typeface="Arial" pitchFamily="34" charset="0"/>
                <a:cs typeface="Arial" pitchFamily="34" charset="0"/>
              </a:rPr>
              <a:t>to each other</a:t>
            </a:r>
            <a:r>
              <a:rPr lang="en-US" altLang="ko-KR" b="0" dirty="0" smtClean="0">
                <a:latin typeface="Arial" pitchFamily="34" charset="0"/>
                <a:cs typeface="Arial" pitchFamily="34" charset="0"/>
              </a:rPr>
              <a:t>.</a:t>
            </a:r>
          </a:p>
          <a:p>
            <a:pPr lvl="1"/>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11</a:t>
            </a:fld>
            <a:r>
              <a:rPr lang="en-US" altLang="ko-KR" smtClean="0"/>
              <a:t> -</a:t>
            </a:r>
            <a:endParaRPr lang="en-US" altLang="ko-KR"/>
          </a:p>
        </p:txBody>
      </p:sp>
    </p:spTree>
    <p:extLst>
      <p:ext uri="{BB962C8B-B14F-4D97-AF65-F5344CB8AC3E}">
        <p14:creationId xmlns:p14="http://schemas.microsoft.com/office/powerpoint/2010/main" val="1440779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Proposing an IT Capability Model</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12</a:t>
            </a:fld>
            <a:r>
              <a:rPr lang="en-US" altLang="ko-KR" smtClean="0"/>
              <a:t> -</a:t>
            </a:r>
            <a:endParaRPr lang="en-US" altLang="ko-KR"/>
          </a:p>
        </p:txBody>
      </p:sp>
      <p:grpSp>
        <p:nvGrpSpPr>
          <p:cNvPr id="6" name="그룹 78"/>
          <p:cNvGrpSpPr>
            <a:grpSpLocks/>
          </p:cNvGrpSpPr>
          <p:nvPr/>
        </p:nvGrpSpPr>
        <p:grpSpPr bwMode="auto">
          <a:xfrm>
            <a:off x="251520" y="1043583"/>
            <a:ext cx="5965825" cy="5265737"/>
            <a:chOff x="1882775" y="1331913"/>
            <a:chExt cx="5965836" cy="5265737"/>
          </a:xfrm>
        </p:grpSpPr>
        <p:sp>
          <p:nvSpPr>
            <p:cNvPr id="7" name="Oval 3"/>
            <p:cNvSpPr>
              <a:spLocks noChangeArrowheads="1"/>
            </p:cNvSpPr>
            <p:nvPr/>
          </p:nvSpPr>
          <p:spPr bwMode="auto">
            <a:xfrm>
              <a:off x="6143636" y="3384740"/>
              <a:ext cx="1704975" cy="1267954"/>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600">
                  <a:latin typeface="Times New Roman" pitchFamily="18" charset="0"/>
                  <a:cs typeface="Times New Roman" pitchFamily="18" charset="0"/>
                </a:rPr>
                <a:t>IT Capability</a:t>
              </a:r>
            </a:p>
          </p:txBody>
        </p:sp>
        <p:sp>
          <p:nvSpPr>
            <p:cNvPr id="8" name="Oval 4"/>
            <p:cNvSpPr>
              <a:spLocks noChangeArrowheads="1"/>
            </p:cNvSpPr>
            <p:nvPr/>
          </p:nvSpPr>
          <p:spPr bwMode="auto">
            <a:xfrm>
              <a:off x="3563938" y="3557588"/>
              <a:ext cx="1722442" cy="91598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dirty="0">
                  <a:latin typeface="Times New Roman" pitchFamily="18" charset="0"/>
                  <a:cs typeface="Times New Roman" pitchFamily="18" charset="0"/>
                </a:rPr>
                <a:t>IT Infrastructure</a:t>
              </a:r>
            </a:p>
            <a:p>
              <a:pPr algn="ctr"/>
              <a:r>
                <a:rPr lang="en-US" altLang="ko-KR" sz="1400" dirty="0">
                  <a:latin typeface="Times New Roman" pitchFamily="18" charset="0"/>
                  <a:cs typeface="Times New Roman" pitchFamily="18" charset="0"/>
                </a:rPr>
                <a:t>Capability</a:t>
              </a:r>
            </a:p>
          </p:txBody>
        </p:sp>
        <p:sp>
          <p:nvSpPr>
            <p:cNvPr id="9" name="Oval 5"/>
            <p:cNvSpPr>
              <a:spLocks noChangeArrowheads="1"/>
            </p:cNvSpPr>
            <p:nvPr/>
          </p:nvSpPr>
          <p:spPr bwMode="auto">
            <a:xfrm>
              <a:off x="3563938" y="5237163"/>
              <a:ext cx="1722442" cy="863600"/>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Personnel</a:t>
              </a:r>
              <a:br>
                <a:rPr lang="en-US" altLang="ko-KR" sz="1400">
                  <a:latin typeface="Times New Roman" pitchFamily="18" charset="0"/>
                  <a:cs typeface="Times New Roman" pitchFamily="18" charset="0"/>
                </a:rPr>
              </a:br>
              <a:r>
                <a:rPr lang="en-US" altLang="ko-KR" sz="1400">
                  <a:latin typeface="Times New Roman" pitchFamily="18" charset="0"/>
                  <a:cs typeface="Times New Roman" pitchFamily="18" charset="0"/>
                </a:rPr>
                <a:t> Capability</a:t>
              </a:r>
            </a:p>
          </p:txBody>
        </p:sp>
        <p:sp>
          <p:nvSpPr>
            <p:cNvPr id="10" name="Oval 6"/>
            <p:cNvSpPr>
              <a:spLocks noChangeArrowheads="1"/>
            </p:cNvSpPr>
            <p:nvPr/>
          </p:nvSpPr>
          <p:spPr bwMode="auto">
            <a:xfrm>
              <a:off x="1892300" y="3387725"/>
              <a:ext cx="1306513"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Connectivity</a:t>
              </a:r>
            </a:p>
          </p:txBody>
        </p:sp>
        <p:sp>
          <p:nvSpPr>
            <p:cNvPr id="11" name="Oval 7"/>
            <p:cNvSpPr>
              <a:spLocks noChangeArrowheads="1"/>
            </p:cNvSpPr>
            <p:nvPr/>
          </p:nvSpPr>
          <p:spPr bwMode="auto">
            <a:xfrm>
              <a:off x="1892300" y="3819525"/>
              <a:ext cx="1306513"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Compatibility</a:t>
              </a:r>
            </a:p>
          </p:txBody>
        </p:sp>
        <p:sp>
          <p:nvSpPr>
            <p:cNvPr id="12" name="Oval 8"/>
            <p:cNvSpPr>
              <a:spLocks noChangeArrowheads="1"/>
            </p:cNvSpPr>
            <p:nvPr/>
          </p:nvSpPr>
          <p:spPr bwMode="auto">
            <a:xfrm>
              <a:off x="1892300" y="4251325"/>
              <a:ext cx="1306513"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solidFill>
                    <a:srgbClr val="000000"/>
                  </a:solidFill>
                  <a:latin typeface="Times New Roman" pitchFamily="18" charset="0"/>
                  <a:cs typeface="Times New Roman" pitchFamily="18" charset="0"/>
                </a:rPr>
                <a:t>Modularity</a:t>
              </a:r>
              <a:endParaRPr lang="en-US" altLang="ko-KR" sz="1200">
                <a:latin typeface="Times New Roman" pitchFamily="18" charset="0"/>
                <a:cs typeface="Times New Roman" pitchFamily="18" charset="0"/>
              </a:endParaRPr>
            </a:p>
          </p:txBody>
        </p:sp>
        <p:sp>
          <p:nvSpPr>
            <p:cNvPr id="13" name="Oval 9"/>
            <p:cNvSpPr>
              <a:spLocks noChangeArrowheads="1"/>
            </p:cNvSpPr>
            <p:nvPr/>
          </p:nvSpPr>
          <p:spPr bwMode="auto">
            <a:xfrm>
              <a:off x="1892300" y="5761038"/>
              <a:ext cx="1306513"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Business</a:t>
              </a:r>
            </a:p>
          </p:txBody>
        </p:sp>
        <p:sp>
          <p:nvSpPr>
            <p:cNvPr id="14" name="Oval 10"/>
            <p:cNvSpPr>
              <a:spLocks noChangeArrowheads="1"/>
            </p:cNvSpPr>
            <p:nvPr/>
          </p:nvSpPr>
          <p:spPr bwMode="auto">
            <a:xfrm>
              <a:off x="1882775" y="6196013"/>
              <a:ext cx="1306513"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Relational</a:t>
              </a:r>
            </a:p>
          </p:txBody>
        </p:sp>
        <p:sp>
          <p:nvSpPr>
            <p:cNvPr id="15" name="Oval 11"/>
            <p:cNvSpPr>
              <a:spLocks noChangeArrowheads="1"/>
            </p:cNvSpPr>
            <p:nvPr/>
          </p:nvSpPr>
          <p:spPr bwMode="auto">
            <a:xfrm>
              <a:off x="1892300" y="4797425"/>
              <a:ext cx="1308100"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Technical</a:t>
              </a:r>
            </a:p>
          </p:txBody>
        </p:sp>
        <p:sp>
          <p:nvSpPr>
            <p:cNvPr id="16" name="Oval 12"/>
            <p:cNvSpPr>
              <a:spLocks noChangeArrowheads="1"/>
            </p:cNvSpPr>
            <p:nvPr/>
          </p:nvSpPr>
          <p:spPr bwMode="auto">
            <a:xfrm>
              <a:off x="1892300" y="5270500"/>
              <a:ext cx="1308100" cy="44767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Tech. Mgt.</a:t>
              </a:r>
            </a:p>
          </p:txBody>
        </p:sp>
        <p:sp>
          <p:nvSpPr>
            <p:cNvPr id="17" name="Oval 13"/>
            <p:cNvSpPr>
              <a:spLocks noChangeArrowheads="1"/>
            </p:cNvSpPr>
            <p:nvPr/>
          </p:nvSpPr>
          <p:spPr bwMode="auto">
            <a:xfrm>
              <a:off x="1892300" y="1773238"/>
              <a:ext cx="1308100"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Investment</a:t>
              </a:r>
            </a:p>
          </p:txBody>
        </p:sp>
        <p:sp>
          <p:nvSpPr>
            <p:cNvPr id="18" name="Oval 14"/>
            <p:cNvSpPr>
              <a:spLocks noChangeArrowheads="1"/>
            </p:cNvSpPr>
            <p:nvPr/>
          </p:nvSpPr>
          <p:spPr bwMode="auto">
            <a:xfrm>
              <a:off x="1892300" y="2205038"/>
              <a:ext cx="1306513"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Coordination</a:t>
              </a:r>
            </a:p>
          </p:txBody>
        </p:sp>
        <p:sp>
          <p:nvSpPr>
            <p:cNvPr id="19" name="Oval 16"/>
            <p:cNvSpPr>
              <a:spLocks noChangeArrowheads="1"/>
            </p:cNvSpPr>
            <p:nvPr/>
          </p:nvSpPr>
          <p:spPr bwMode="auto">
            <a:xfrm>
              <a:off x="1892300" y="1331913"/>
              <a:ext cx="1311275"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Planning</a:t>
              </a:r>
            </a:p>
          </p:txBody>
        </p:sp>
        <p:sp>
          <p:nvSpPr>
            <p:cNvPr id="20" name="Oval 17"/>
            <p:cNvSpPr>
              <a:spLocks noChangeArrowheads="1"/>
            </p:cNvSpPr>
            <p:nvPr/>
          </p:nvSpPr>
          <p:spPr bwMode="auto">
            <a:xfrm>
              <a:off x="3563938" y="1668463"/>
              <a:ext cx="1722442" cy="93662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Management</a:t>
              </a:r>
            </a:p>
            <a:p>
              <a:pPr algn="ctr"/>
              <a:r>
                <a:rPr lang="en-US" altLang="ko-KR" sz="1400">
                  <a:latin typeface="Times New Roman" pitchFamily="18" charset="0"/>
                  <a:cs typeface="Times New Roman" pitchFamily="18" charset="0"/>
                </a:rPr>
                <a:t>Capability</a:t>
              </a:r>
            </a:p>
          </p:txBody>
        </p:sp>
        <p:cxnSp>
          <p:nvCxnSpPr>
            <p:cNvPr id="21" name="AutoShape 19"/>
            <p:cNvCxnSpPr>
              <a:cxnSpLocks noChangeShapeType="1"/>
              <a:stCxn id="20" idx="2"/>
              <a:endCxn id="19" idx="6"/>
            </p:cNvCxnSpPr>
            <p:nvPr/>
          </p:nvCxnSpPr>
          <p:spPr bwMode="auto">
            <a:xfrm rot="10800000">
              <a:off x="3203576" y="1532732"/>
              <a:ext cx="360363" cy="604044"/>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2" name="AutoShape 20"/>
            <p:cNvCxnSpPr>
              <a:cxnSpLocks noChangeShapeType="1"/>
              <a:stCxn id="20" idx="2"/>
              <a:endCxn id="17" idx="6"/>
            </p:cNvCxnSpPr>
            <p:nvPr/>
          </p:nvCxnSpPr>
          <p:spPr bwMode="auto">
            <a:xfrm rot="10800000">
              <a:off x="3200400" y="1975644"/>
              <a:ext cx="363538" cy="16113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3" name="AutoShape 21"/>
            <p:cNvCxnSpPr>
              <a:cxnSpLocks noChangeShapeType="1"/>
              <a:stCxn id="20" idx="2"/>
              <a:endCxn id="18" idx="6"/>
            </p:cNvCxnSpPr>
            <p:nvPr/>
          </p:nvCxnSpPr>
          <p:spPr bwMode="auto">
            <a:xfrm rot="10800000" flipV="1">
              <a:off x="3198814" y="2136775"/>
              <a:ext cx="365125" cy="2690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4" name="AutoShape 22"/>
            <p:cNvCxnSpPr>
              <a:cxnSpLocks noChangeShapeType="1"/>
              <a:stCxn id="9" idx="2"/>
              <a:endCxn id="15" idx="6"/>
            </p:cNvCxnSpPr>
            <p:nvPr/>
          </p:nvCxnSpPr>
          <p:spPr bwMode="auto">
            <a:xfrm rot="10800000">
              <a:off x="3200400" y="4999833"/>
              <a:ext cx="363538" cy="66913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5" name="AutoShape 23"/>
            <p:cNvCxnSpPr>
              <a:cxnSpLocks noChangeShapeType="1"/>
              <a:stCxn id="9" idx="2"/>
              <a:endCxn id="16" idx="6"/>
            </p:cNvCxnSpPr>
            <p:nvPr/>
          </p:nvCxnSpPr>
          <p:spPr bwMode="auto">
            <a:xfrm rot="10800000">
              <a:off x="3200400" y="5494339"/>
              <a:ext cx="363538" cy="1746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 name="AutoShape 24"/>
            <p:cNvCxnSpPr>
              <a:cxnSpLocks noChangeShapeType="1"/>
              <a:stCxn id="9" idx="2"/>
              <a:endCxn id="13" idx="6"/>
            </p:cNvCxnSpPr>
            <p:nvPr/>
          </p:nvCxnSpPr>
          <p:spPr bwMode="auto">
            <a:xfrm rot="10800000" flipV="1">
              <a:off x="3198814" y="5668962"/>
              <a:ext cx="365125" cy="2944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7" name="AutoShape 25"/>
            <p:cNvCxnSpPr>
              <a:cxnSpLocks noChangeShapeType="1"/>
              <a:stCxn id="9" idx="2"/>
              <a:endCxn id="14" idx="6"/>
            </p:cNvCxnSpPr>
            <p:nvPr/>
          </p:nvCxnSpPr>
          <p:spPr bwMode="auto">
            <a:xfrm rot="10800000" flipV="1">
              <a:off x="3189288" y="5668962"/>
              <a:ext cx="374650" cy="727869"/>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8" name="AutoShape 27"/>
            <p:cNvCxnSpPr>
              <a:cxnSpLocks noChangeShapeType="1"/>
              <a:stCxn id="7" idx="2"/>
              <a:endCxn id="9" idx="6"/>
            </p:cNvCxnSpPr>
            <p:nvPr/>
          </p:nvCxnSpPr>
          <p:spPr bwMode="auto">
            <a:xfrm rot="10800000" flipV="1">
              <a:off x="5286380" y="4018717"/>
              <a:ext cx="857256" cy="1650246"/>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9" name="AutoShape 28"/>
            <p:cNvCxnSpPr>
              <a:cxnSpLocks noChangeShapeType="1"/>
              <a:stCxn id="7" idx="2"/>
              <a:endCxn id="20" idx="6"/>
            </p:cNvCxnSpPr>
            <p:nvPr/>
          </p:nvCxnSpPr>
          <p:spPr bwMode="auto">
            <a:xfrm rot="10800000">
              <a:off x="5286380" y="2136777"/>
              <a:ext cx="857256" cy="188194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0" name="Oval 29"/>
            <p:cNvSpPr>
              <a:spLocks noChangeArrowheads="1"/>
            </p:cNvSpPr>
            <p:nvPr/>
          </p:nvSpPr>
          <p:spPr bwMode="auto">
            <a:xfrm>
              <a:off x="1892300" y="2636838"/>
              <a:ext cx="1306513"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Control</a:t>
              </a:r>
            </a:p>
          </p:txBody>
        </p:sp>
        <p:cxnSp>
          <p:nvCxnSpPr>
            <p:cNvPr id="31" name="AutoShape 30"/>
            <p:cNvCxnSpPr>
              <a:cxnSpLocks noChangeShapeType="1"/>
              <a:stCxn id="20" idx="2"/>
              <a:endCxn id="30" idx="6"/>
            </p:cNvCxnSpPr>
            <p:nvPr/>
          </p:nvCxnSpPr>
          <p:spPr bwMode="auto">
            <a:xfrm rot="10800000" flipV="1">
              <a:off x="3198814" y="2136775"/>
              <a:ext cx="365125" cy="7008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 name="AutoShape 31"/>
            <p:cNvCxnSpPr>
              <a:cxnSpLocks noChangeShapeType="1"/>
              <a:stCxn id="8" idx="2"/>
              <a:endCxn id="10" idx="6"/>
            </p:cNvCxnSpPr>
            <p:nvPr/>
          </p:nvCxnSpPr>
          <p:spPr bwMode="auto">
            <a:xfrm rot="10800000">
              <a:off x="3198814" y="3588544"/>
              <a:ext cx="365125" cy="42703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3" name="AutoShape 32"/>
            <p:cNvCxnSpPr>
              <a:cxnSpLocks noChangeShapeType="1"/>
              <a:stCxn id="8" idx="2"/>
              <a:endCxn id="11" idx="6"/>
            </p:cNvCxnSpPr>
            <p:nvPr/>
          </p:nvCxnSpPr>
          <p:spPr bwMode="auto">
            <a:xfrm rot="10800000" flipV="1">
              <a:off x="3198814" y="4015582"/>
              <a:ext cx="365125" cy="63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4" name="AutoShape 33"/>
            <p:cNvCxnSpPr>
              <a:cxnSpLocks noChangeShapeType="1"/>
              <a:stCxn id="8" idx="2"/>
              <a:endCxn id="12" idx="6"/>
            </p:cNvCxnSpPr>
            <p:nvPr/>
          </p:nvCxnSpPr>
          <p:spPr bwMode="auto">
            <a:xfrm rot="10800000" flipV="1">
              <a:off x="3198814" y="4015582"/>
              <a:ext cx="365125" cy="4365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5" name="직선 화살표 연결선 52"/>
            <p:cNvCxnSpPr>
              <a:cxnSpLocks noChangeShapeType="1"/>
              <a:stCxn id="7" idx="2"/>
              <a:endCxn id="8" idx="6"/>
            </p:cNvCxnSpPr>
            <p:nvPr/>
          </p:nvCxnSpPr>
          <p:spPr bwMode="auto">
            <a:xfrm rot="10800000">
              <a:off x="5286380" y="4015583"/>
              <a:ext cx="857256" cy="313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36" name="Oval 3"/>
          <p:cNvSpPr>
            <a:spLocks noChangeArrowheads="1"/>
          </p:cNvSpPr>
          <p:nvPr/>
        </p:nvSpPr>
        <p:spPr bwMode="auto">
          <a:xfrm>
            <a:off x="7296165" y="3090732"/>
            <a:ext cx="1704960" cy="1267954"/>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600">
                <a:latin typeface="Times New Roman" pitchFamily="18" charset="0"/>
                <a:cs typeface="Times New Roman" pitchFamily="18" charset="0"/>
              </a:rPr>
              <a:t>Financial/Process</a:t>
            </a:r>
          </a:p>
          <a:p>
            <a:pPr algn="ctr"/>
            <a:r>
              <a:rPr lang="en-US" altLang="ko-KR" sz="1600">
                <a:latin typeface="Times New Roman" pitchFamily="18" charset="0"/>
                <a:cs typeface="Times New Roman" pitchFamily="18" charset="0"/>
              </a:rPr>
              <a:t>Performance</a:t>
            </a:r>
          </a:p>
        </p:txBody>
      </p:sp>
      <p:cxnSp>
        <p:nvCxnSpPr>
          <p:cNvPr id="37" name="직선 화살표 연결선 33"/>
          <p:cNvCxnSpPr>
            <a:cxnSpLocks noChangeShapeType="1"/>
            <a:stCxn id="7" idx="6"/>
            <a:endCxn id="36" idx="2"/>
          </p:cNvCxnSpPr>
          <p:nvPr/>
        </p:nvCxnSpPr>
        <p:spPr bwMode="auto">
          <a:xfrm flipV="1">
            <a:off x="6217345" y="3724709"/>
            <a:ext cx="1078820" cy="5678"/>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sp>
        <p:nvSpPr>
          <p:cNvPr id="38" name="직사각형 37"/>
          <p:cNvSpPr/>
          <p:nvPr/>
        </p:nvSpPr>
        <p:spPr>
          <a:xfrm>
            <a:off x="2161504" y="879103"/>
            <a:ext cx="4927952" cy="461665"/>
          </a:xfrm>
          <a:prstGeom prst="rect">
            <a:avLst/>
          </a:prstGeom>
        </p:spPr>
        <p:txBody>
          <a:bodyPr wrap="none">
            <a:spAutoFit/>
          </a:bodyPr>
          <a:lstStyle/>
          <a:p>
            <a:r>
              <a:rPr lang="en-US" altLang="ko-KR" sz="2400" b="1" dirty="0" smtClean="0">
                <a:latin typeface="Times New Roman" pitchFamily="18" charset="0"/>
                <a:cs typeface="Times New Roman" pitchFamily="18" charset="0"/>
              </a:rPr>
              <a:t>(3) Entanglement </a:t>
            </a:r>
            <a:r>
              <a:rPr lang="en-US" altLang="ko-KR" sz="2400" b="1" dirty="0">
                <a:latin typeface="Times New Roman" pitchFamily="18" charset="0"/>
                <a:cs typeface="Times New Roman" pitchFamily="18" charset="0"/>
              </a:rPr>
              <a:t>conceptualization</a:t>
            </a:r>
            <a:endParaRPr lang="ko-KR" alt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741482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600" b="1" dirty="0"/>
              <a:t>BUILDING BLOCKS OF IT CAPABILITY DIMENSIONS </a:t>
            </a:r>
            <a:endParaRPr lang="ko-KR" altLang="ko-KR" sz="26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13</a:t>
            </a:fld>
            <a:r>
              <a:rPr lang="en-US" altLang="ko-KR" smtClean="0"/>
              <a:t> -</a:t>
            </a:r>
            <a:endParaRPr lang="en-US" altLang="ko-KR"/>
          </a:p>
        </p:txBody>
      </p:sp>
      <p:graphicFrame>
        <p:nvGraphicFramePr>
          <p:cNvPr id="5" name="표 4"/>
          <p:cNvGraphicFramePr>
            <a:graphicFrameLocks noGrp="1"/>
          </p:cNvGraphicFramePr>
          <p:nvPr>
            <p:extLst>
              <p:ext uri="{D42A27DB-BD31-4B8C-83A1-F6EECF244321}">
                <p14:modId xmlns:p14="http://schemas.microsoft.com/office/powerpoint/2010/main" val="4287449803"/>
              </p:ext>
            </p:extLst>
          </p:nvPr>
        </p:nvGraphicFramePr>
        <p:xfrm>
          <a:off x="298127" y="908717"/>
          <a:ext cx="8594353" cy="5328596"/>
        </p:xfrm>
        <a:graphic>
          <a:graphicData uri="http://schemas.openxmlformats.org/drawingml/2006/table">
            <a:tbl>
              <a:tblPr firstRow="1" firstCol="1" lastRow="1" lastCol="1" bandRow="1" bandCol="1"/>
              <a:tblGrid>
                <a:gridCol w="1969617"/>
                <a:gridCol w="6624736"/>
              </a:tblGrid>
              <a:tr h="507485">
                <a:tc>
                  <a:txBody>
                    <a:bodyPr/>
                    <a:lstStyle/>
                    <a:p>
                      <a:pPr algn="l" latinLnBrk="1">
                        <a:lnSpc>
                          <a:spcPct val="100000"/>
                        </a:lnSpc>
                        <a:spcAft>
                          <a:spcPts val="0"/>
                        </a:spcAft>
                      </a:pPr>
                      <a:r>
                        <a:rPr lang="en-US" sz="1400" b="1" kern="100" dirty="0">
                          <a:effectLst/>
                          <a:latin typeface="Times New Roman"/>
                          <a:ea typeface="맑은 고딕"/>
                          <a:cs typeface="Times New Roman"/>
                        </a:rPr>
                        <a:t>IT </a:t>
                      </a:r>
                      <a:r>
                        <a:rPr lang="en-US" sz="1400" b="1" kern="100" dirty="0" smtClean="0">
                          <a:effectLst/>
                          <a:latin typeface="Times New Roman"/>
                          <a:ea typeface="맑은 고딕"/>
                          <a:cs typeface="Times New Roman"/>
                        </a:rPr>
                        <a:t>infrastructure</a:t>
                      </a:r>
                    </a:p>
                    <a:p>
                      <a:pPr algn="l" latinLnBrk="1">
                        <a:lnSpc>
                          <a:spcPct val="100000"/>
                        </a:lnSpc>
                        <a:spcAft>
                          <a:spcPts val="0"/>
                        </a:spcAft>
                      </a:pPr>
                      <a:r>
                        <a:rPr lang="en-US" sz="1400" b="1" kern="100" dirty="0" smtClean="0">
                          <a:effectLst/>
                          <a:latin typeface="Times New Roman"/>
                          <a:ea typeface="맑은 고딕"/>
                          <a:cs typeface="Times New Roman"/>
                        </a:rPr>
                        <a:t>capability</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ability of a firm’s IT infrastructure to enable quick development and support of various system </a:t>
                      </a:r>
                      <a:r>
                        <a:rPr lang="en-US" sz="1400" kern="100" dirty="0" smtClean="0">
                          <a:effectLst/>
                          <a:latin typeface="Times New Roman"/>
                          <a:ea typeface="맑은 고딕"/>
                          <a:cs typeface="Times New Roman"/>
                        </a:rPr>
                        <a:t>components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Connectivity</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Ability to connect internal and external IT elements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Compatibility</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Ability to share various types of information and data regardless of technical basis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Modularity</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Ability to add, remove, and modify system or software components</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l" latinLnBrk="1">
                        <a:lnSpc>
                          <a:spcPct val="100000"/>
                        </a:lnSpc>
                        <a:spcAft>
                          <a:spcPts val="0"/>
                        </a:spcAft>
                      </a:pPr>
                      <a:r>
                        <a:rPr lang="en-US" sz="1400" b="1" kern="100" dirty="0">
                          <a:effectLst/>
                          <a:latin typeface="Times New Roman"/>
                          <a:ea typeface="맑은 고딕"/>
                          <a:cs typeface="Times New Roman"/>
                        </a:rPr>
                        <a:t>IT personnel capability</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level of professional skills or knowledge of IT staff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r" latinLnBrk="1">
                        <a:lnSpc>
                          <a:spcPct val="100000"/>
                        </a:lnSpc>
                        <a:spcAft>
                          <a:spcPts val="0"/>
                        </a:spcAft>
                      </a:pPr>
                      <a:r>
                        <a:rPr lang="en-US" sz="1400" kern="100" dirty="0">
                          <a:effectLst/>
                          <a:latin typeface="Times New Roman"/>
                          <a:ea typeface="맑은 고딕"/>
                          <a:cs typeface="Times New Roman"/>
                        </a:rPr>
                        <a:t>Technical</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IT staff’s knowledge about technical elements, including operational systems, </a:t>
                      </a:r>
                      <a:r>
                        <a:rPr lang="en-US" sz="1400" kern="100" dirty="0" smtClean="0">
                          <a:effectLst/>
                          <a:latin typeface="Times New Roman"/>
                          <a:ea typeface="맑은 고딕"/>
                          <a:cs typeface="Times New Roman"/>
                        </a:rPr>
                        <a:t/>
                      </a:r>
                      <a:br>
                        <a:rPr lang="en-US" sz="1400" kern="100" dirty="0" smtClean="0">
                          <a:effectLst/>
                          <a:latin typeface="Times New Roman"/>
                          <a:ea typeface="맑은 고딕"/>
                          <a:cs typeface="Times New Roman"/>
                        </a:rPr>
                      </a:br>
                      <a:r>
                        <a:rPr lang="en-US" sz="1400" kern="100" dirty="0" smtClean="0">
                          <a:effectLst/>
                          <a:latin typeface="Times New Roman"/>
                          <a:ea typeface="맑은 고딕"/>
                          <a:cs typeface="Times New Roman"/>
                        </a:rPr>
                        <a:t>programming </a:t>
                      </a:r>
                      <a:r>
                        <a:rPr lang="en-US" sz="1400" kern="100" dirty="0">
                          <a:effectLst/>
                          <a:latin typeface="Times New Roman"/>
                          <a:ea typeface="맑은 고딕"/>
                          <a:cs typeface="Times New Roman"/>
                        </a:rPr>
                        <a:t>languages, database management systems, and networking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Technology management</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IT staff’s knowledge of IT resource management necessary to support business goals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Business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IT staff’s understanding of various business functions and business environment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743">
                <a:tc>
                  <a:txBody>
                    <a:bodyPr/>
                    <a:lstStyle/>
                    <a:p>
                      <a:pPr algn="r" latinLnBrk="1">
                        <a:lnSpc>
                          <a:spcPct val="100000"/>
                        </a:lnSpc>
                        <a:spcAft>
                          <a:spcPts val="0"/>
                        </a:spcAft>
                      </a:pPr>
                      <a:r>
                        <a:rPr lang="en-US" sz="1400" kern="100" dirty="0">
                          <a:effectLst/>
                          <a:latin typeface="Times New Roman"/>
                          <a:ea typeface="맑은 고딕"/>
                          <a:cs typeface="Times New Roman"/>
                        </a:rPr>
                        <a:t>Relational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IT staff’s ability to communicate and work with people from other business functions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l" latinLnBrk="1">
                        <a:lnSpc>
                          <a:spcPct val="100000"/>
                        </a:lnSpc>
                        <a:spcAft>
                          <a:spcPts val="0"/>
                        </a:spcAft>
                      </a:pPr>
                      <a:r>
                        <a:rPr lang="en-US" sz="1400" b="1" kern="100" dirty="0">
                          <a:effectLst/>
                          <a:latin typeface="Times New Roman"/>
                          <a:ea typeface="맑은 고딕"/>
                          <a:cs typeface="Times New Roman"/>
                        </a:rPr>
                        <a:t>IT management </a:t>
                      </a:r>
                      <a:r>
                        <a:rPr lang="en-US" sz="1400" b="1" kern="100" dirty="0" smtClean="0">
                          <a:effectLst/>
                          <a:latin typeface="Times New Roman"/>
                          <a:ea typeface="맑은 고딕"/>
                          <a:cs typeface="Times New Roman"/>
                        </a:rPr>
                        <a:t/>
                      </a:r>
                      <a:br>
                        <a:rPr lang="en-US" sz="1400" b="1" kern="100" dirty="0" smtClean="0">
                          <a:effectLst/>
                          <a:latin typeface="Times New Roman"/>
                          <a:ea typeface="맑은 고딕"/>
                          <a:cs typeface="Times New Roman"/>
                        </a:rPr>
                      </a:br>
                      <a:r>
                        <a:rPr lang="en-US" sz="1400" b="1" kern="100" dirty="0" smtClean="0">
                          <a:effectLst/>
                          <a:latin typeface="Times New Roman"/>
                          <a:ea typeface="맑은 고딕"/>
                          <a:cs typeface="Times New Roman"/>
                        </a:rPr>
                        <a:t>capability</a:t>
                      </a:r>
                      <a:endParaRPr lang="ko-KR" sz="1400" kern="100" dirty="0">
                        <a:effectLst/>
                        <a:latin typeface="맑은 고딕"/>
                        <a:ea typeface="맑은 고딕"/>
                        <a:cs typeface="Times New Roman"/>
                      </a:endParaRPr>
                    </a:p>
                  </a:txBody>
                  <a:tcPr marL="59682" marR="596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ability of a firm to manage IT resources to deliver business value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r" latinLnBrk="1">
                        <a:lnSpc>
                          <a:spcPct val="100000"/>
                        </a:lnSpc>
                        <a:spcAft>
                          <a:spcPts val="0"/>
                        </a:spcAft>
                      </a:pPr>
                      <a:r>
                        <a:rPr lang="en-US" sz="1400" kern="100" dirty="0">
                          <a:effectLst/>
                          <a:latin typeface="Times New Roman"/>
                          <a:ea typeface="맑은 고딕"/>
                          <a:cs typeface="Times New Roman"/>
                        </a:rPr>
                        <a:t>IT planning</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level at which the planning of IT deployment and utilizations is structured according </a:t>
                      </a:r>
                      <a:r>
                        <a:rPr lang="en-US" sz="1400" kern="100" dirty="0" smtClean="0">
                          <a:effectLst/>
                          <a:latin typeface="Times New Roman"/>
                          <a:ea typeface="맑은 고딕"/>
                          <a:cs typeface="Times New Roman"/>
                        </a:rPr>
                        <a:t/>
                      </a:r>
                      <a:br>
                        <a:rPr lang="en-US" sz="1400" kern="100" dirty="0" smtClean="0">
                          <a:effectLst/>
                          <a:latin typeface="Times New Roman"/>
                          <a:ea typeface="맑은 고딕"/>
                          <a:cs typeface="Times New Roman"/>
                        </a:rPr>
                      </a:br>
                      <a:r>
                        <a:rPr lang="en-US" sz="1400" kern="100" dirty="0" smtClean="0">
                          <a:effectLst/>
                          <a:latin typeface="Times New Roman"/>
                          <a:ea typeface="맑은 고딕"/>
                          <a:cs typeface="Times New Roman"/>
                        </a:rPr>
                        <a:t>to </a:t>
                      </a:r>
                      <a:r>
                        <a:rPr lang="en-US" sz="1400" kern="100" dirty="0">
                          <a:effectLst/>
                          <a:latin typeface="Times New Roman"/>
                          <a:ea typeface="맑은 고딕"/>
                          <a:cs typeface="Times New Roman"/>
                        </a:rPr>
                        <a:t>formal and informal procedures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r" latinLnBrk="1">
                        <a:lnSpc>
                          <a:spcPct val="100000"/>
                        </a:lnSpc>
                        <a:spcAft>
                          <a:spcPts val="0"/>
                        </a:spcAft>
                      </a:pPr>
                      <a:r>
                        <a:rPr lang="en-US" sz="1400" kern="100" dirty="0">
                          <a:effectLst/>
                          <a:latin typeface="Times New Roman"/>
                          <a:ea typeface="맑은 고딕"/>
                          <a:cs typeface="Times New Roman"/>
                        </a:rPr>
                        <a:t>IT investment </a:t>
                      </a:r>
                      <a:endParaRPr lang="ko-KR" sz="1400" kern="100" dirty="0">
                        <a:effectLst/>
                        <a:latin typeface="맑은 고딕"/>
                        <a:ea typeface="맑은 고딕"/>
                        <a:cs typeface="Times New Roman"/>
                      </a:endParaRPr>
                    </a:p>
                    <a:p>
                      <a:pPr algn="r" latinLnBrk="1">
                        <a:lnSpc>
                          <a:spcPct val="100000"/>
                        </a:lnSpc>
                        <a:spcAft>
                          <a:spcPts val="0"/>
                        </a:spcAft>
                      </a:pPr>
                      <a:r>
                        <a:rPr lang="en-US" sz="1400" kern="100" dirty="0">
                          <a:effectLst/>
                          <a:latin typeface="Times New Roman"/>
                          <a:ea typeface="맑은 고딕"/>
                          <a:cs typeface="Times New Roman"/>
                        </a:rPr>
                        <a:t>decision-making</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level at which investment decision-making about IT resources is structured according </a:t>
                      </a:r>
                      <a:r>
                        <a:rPr lang="en-US" sz="1400" kern="100" dirty="0" smtClean="0">
                          <a:effectLst/>
                          <a:latin typeface="Times New Roman"/>
                          <a:ea typeface="맑은 고딕"/>
                          <a:cs typeface="Times New Roman"/>
                        </a:rPr>
                        <a:t/>
                      </a:r>
                      <a:br>
                        <a:rPr lang="en-US" sz="1400" kern="100" dirty="0" smtClean="0">
                          <a:effectLst/>
                          <a:latin typeface="Times New Roman"/>
                          <a:ea typeface="맑은 고딕"/>
                          <a:cs typeface="Times New Roman"/>
                        </a:rPr>
                      </a:br>
                      <a:r>
                        <a:rPr lang="en-US" sz="1400" kern="100" dirty="0" smtClean="0">
                          <a:effectLst/>
                          <a:latin typeface="Times New Roman"/>
                          <a:ea typeface="맑은 고딕"/>
                          <a:cs typeface="Times New Roman"/>
                        </a:rPr>
                        <a:t>to </a:t>
                      </a:r>
                      <a:r>
                        <a:rPr lang="en-US" sz="1400" kern="100" dirty="0">
                          <a:effectLst/>
                          <a:latin typeface="Times New Roman"/>
                          <a:ea typeface="맑은 고딕"/>
                          <a:cs typeface="Times New Roman"/>
                        </a:rPr>
                        <a:t>formal and informal procedures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r" latinLnBrk="1">
                        <a:lnSpc>
                          <a:spcPct val="100000"/>
                        </a:lnSpc>
                        <a:spcAft>
                          <a:spcPts val="0"/>
                        </a:spcAft>
                      </a:pPr>
                      <a:r>
                        <a:rPr lang="en-US" sz="1400" kern="100" dirty="0">
                          <a:effectLst/>
                          <a:latin typeface="Times New Roman"/>
                          <a:ea typeface="맑은 고딕"/>
                          <a:cs typeface="Times New Roman"/>
                        </a:rPr>
                        <a:t>IT coordination</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level at which coordination efforts between IT staff and business clients is structured </a:t>
                      </a:r>
                      <a:r>
                        <a:rPr lang="en-US" sz="1400" kern="100" dirty="0" smtClean="0">
                          <a:effectLst/>
                          <a:latin typeface="Times New Roman"/>
                          <a:ea typeface="맑은 고딕"/>
                          <a:cs typeface="Times New Roman"/>
                        </a:rPr>
                        <a:t/>
                      </a:r>
                      <a:br>
                        <a:rPr lang="en-US" sz="1400" kern="100" dirty="0" smtClean="0">
                          <a:effectLst/>
                          <a:latin typeface="Times New Roman"/>
                          <a:ea typeface="맑은 고딕"/>
                          <a:cs typeface="Times New Roman"/>
                        </a:rPr>
                      </a:br>
                      <a:r>
                        <a:rPr lang="en-US" sz="1400" kern="100" dirty="0" smtClean="0">
                          <a:effectLst/>
                          <a:latin typeface="Times New Roman"/>
                          <a:ea typeface="맑은 고딕"/>
                          <a:cs typeface="Times New Roman"/>
                        </a:rPr>
                        <a:t>according </a:t>
                      </a:r>
                      <a:r>
                        <a:rPr lang="en-US" sz="1400" kern="100" dirty="0">
                          <a:effectLst/>
                          <a:latin typeface="Times New Roman"/>
                          <a:ea typeface="맑은 고딕"/>
                          <a:cs typeface="Times New Roman"/>
                        </a:rPr>
                        <a:t>to formal and informal procedures </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485">
                <a:tc>
                  <a:txBody>
                    <a:bodyPr/>
                    <a:lstStyle/>
                    <a:p>
                      <a:pPr algn="r" latinLnBrk="1">
                        <a:lnSpc>
                          <a:spcPct val="100000"/>
                        </a:lnSpc>
                        <a:spcAft>
                          <a:spcPts val="0"/>
                        </a:spcAft>
                      </a:pPr>
                      <a:r>
                        <a:rPr lang="en-US" sz="1400" kern="100" dirty="0">
                          <a:effectLst/>
                          <a:latin typeface="Times New Roman"/>
                          <a:ea typeface="맑은 고딕"/>
                          <a:cs typeface="Times New Roman"/>
                        </a:rPr>
                        <a:t>IT control</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latinLnBrk="1">
                        <a:lnSpc>
                          <a:spcPct val="100000"/>
                        </a:lnSpc>
                        <a:spcAft>
                          <a:spcPts val="0"/>
                        </a:spcAft>
                      </a:pPr>
                      <a:r>
                        <a:rPr lang="en-US" sz="1400" kern="100" dirty="0">
                          <a:effectLst/>
                          <a:latin typeface="Times New Roman"/>
                          <a:ea typeface="맑은 고딕"/>
                          <a:cs typeface="Times New Roman"/>
                        </a:rPr>
                        <a:t>The level at which IT control activities (e.g., development, management, and operation) is structured according to formal and informal procedures</a:t>
                      </a:r>
                      <a:endParaRPr lang="ko-KR" sz="1400" kern="100" dirty="0">
                        <a:effectLst/>
                        <a:latin typeface="맑은 고딕"/>
                        <a:ea typeface="맑은 고딕"/>
                        <a:cs typeface="Times New Roman"/>
                      </a:endParaRPr>
                    </a:p>
                  </a:txBody>
                  <a:tcPr marL="59682" marR="596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00979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RESEARCH METHOD: </a:t>
            </a:r>
            <a:r>
              <a:rPr lang="en-US" altLang="ko-KR" sz="2800" b="1" dirty="0" smtClean="0"/>
              <a:t>Data Collection</a:t>
            </a:r>
            <a:endParaRPr lang="ko-KR" altLang="ko-KR" sz="2800" dirty="0"/>
          </a:p>
        </p:txBody>
      </p:sp>
      <p:sp>
        <p:nvSpPr>
          <p:cNvPr id="3" name="내용 개체 틀 2"/>
          <p:cNvSpPr>
            <a:spLocks noGrp="1"/>
          </p:cNvSpPr>
          <p:nvPr>
            <p:ph idx="1"/>
          </p:nvPr>
        </p:nvSpPr>
        <p:spPr/>
        <p:txBody>
          <a:bodyPr/>
          <a:lstStyle/>
          <a:p>
            <a:r>
              <a:rPr lang="en-US" altLang="ko-KR" b="0" dirty="0">
                <a:latin typeface="Arial" pitchFamily="34" charset="0"/>
                <a:cs typeface="Arial" pitchFamily="34" charset="0"/>
              </a:rPr>
              <a:t>The </a:t>
            </a:r>
            <a:r>
              <a:rPr lang="en-US" altLang="ko-KR" b="0" dirty="0">
                <a:solidFill>
                  <a:srgbClr val="0000FF"/>
                </a:solidFill>
                <a:latin typeface="Arial" pitchFamily="34" charset="0"/>
                <a:cs typeface="Arial" pitchFamily="34" charset="0"/>
              </a:rPr>
              <a:t>sampling frame </a:t>
            </a:r>
            <a:r>
              <a:rPr lang="en-US" altLang="ko-KR" b="0" dirty="0">
                <a:latin typeface="Arial" pitchFamily="34" charset="0"/>
                <a:cs typeface="Arial" pitchFamily="34" charset="0"/>
              </a:rPr>
              <a:t>was the firms listed in the database available through the Financial Supervisory Service of the Korean Government. </a:t>
            </a:r>
          </a:p>
          <a:p>
            <a:pPr lvl="1"/>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database had a mailing list of 1,835 firms (629 firms listed on the Korea Stock Exchange, 857 firms listed on the KOSDAQ, and 349 unlisted firms). </a:t>
            </a:r>
            <a:endParaRPr lang="en-US" altLang="ko-KR" b="0" dirty="0" smtClean="0">
              <a:latin typeface="Arial" pitchFamily="34" charset="0"/>
              <a:cs typeface="Arial" pitchFamily="34" charset="0"/>
            </a:endParaRPr>
          </a:p>
          <a:p>
            <a:pPr lvl="1"/>
            <a:r>
              <a:rPr lang="en-US" altLang="ko-KR" b="0" dirty="0" smtClean="0">
                <a:latin typeface="Arial" pitchFamily="34" charset="0"/>
                <a:cs typeface="Arial" pitchFamily="34" charset="0"/>
              </a:rPr>
              <a:t>A </a:t>
            </a:r>
            <a:r>
              <a:rPr lang="en-US" altLang="ko-KR" b="0" dirty="0">
                <a:latin typeface="Arial" pitchFamily="34" charset="0"/>
                <a:cs typeface="Arial" pitchFamily="34" charset="0"/>
              </a:rPr>
              <a:t>random sample of 800 firms was chosen from the sampling frame</a:t>
            </a:r>
            <a:r>
              <a:rPr lang="en-US" altLang="ko-KR" b="0" dirty="0" smtClean="0">
                <a:latin typeface="Arial" pitchFamily="34" charset="0"/>
                <a:cs typeface="Arial" pitchFamily="34" charset="0"/>
              </a:rPr>
              <a:t>.</a:t>
            </a:r>
          </a:p>
          <a:p>
            <a:pPr lvl="1"/>
            <a:r>
              <a:rPr lang="en-US" altLang="ko-KR" b="0" dirty="0">
                <a:latin typeface="Arial" pitchFamily="34" charset="0"/>
                <a:cs typeface="Arial" pitchFamily="34" charset="0"/>
              </a:rPr>
              <a:t>A </a:t>
            </a:r>
            <a:r>
              <a:rPr lang="en-US" altLang="ko-KR" b="0" dirty="0">
                <a:solidFill>
                  <a:srgbClr val="0000FF"/>
                </a:solidFill>
                <a:latin typeface="Arial" pitchFamily="34" charset="0"/>
                <a:cs typeface="Arial" pitchFamily="34" charset="0"/>
              </a:rPr>
              <a:t>key informant </a:t>
            </a:r>
            <a:r>
              <a:rPr lang="en-US" altLang="ko-KR" b="0" dirty="0">
                <a:latin typeface="Arial" pitchFamily="34" charset="0"/>
                <a:cs typeface="Arial" pitchFamily="34" charset="0"/>
              </a:rPr>
              <a:t>from the IT strategy/planning department and a key informant from a business department were identified for each firm so that their respective assessment on IT capability and business performance items constitute a matching set with no risk of </a:t>
            </a:r>
            <a:r>
              <a:rPr lang="en-US" altLang="ko-KR" b="0" dirty="0">
                <a:solidFill>
                  <a:srgbClr val="0000FF"/>
                </a:solidFill>
                <a:latin typeface="Arial" pitchFamily="34" charset="0"/>
                <a:cs typeface="Arial" pitchFamily="34" charset="0"/>
              </a:rPr>
              <a:t>common method bias</a:t>
            </a:r>
            <a:r>
              <a:rPr lang="en-US" altLang="ko-KR" b="0" dirty="0">
                <a:latin typeface="Arial" pitchFamily="34" charset="0"/>
                <a:cs typeface="Arial" pitchFamily="34" charset="0"/>
              </a:rPr>
              <a:t>.</a:t>
            </a:r>
          </a:p>
          <a:p>
            <a:pPr lvl="1"/>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key informants </a:t>
            </a:r>
            <a:r>
              <a:rPr lang="en-US" altLang="ko-KR" b="0" dirty="0" smtClean="0">
                <a:latin typeface="Arial" pitchFamily="34" charset="0"/>
                <a:cs typeface="Arial" pitchFamily="34" charset="0"/>
              </a:rPr>
              <a:t>include CIOs</a:t>
            </a:r>
            <a:r>
              <a:rPr lang="en-US" altLang="ko-KR" b="0" dirty="0">
                <a:latin typeface="Arial" pitchFamily="34" charset="0"/>
                <a:cs typeface="Arial" pitchFamily="34" charset="0"/>
              </a:rPr>
              <a:t>, directors, and senior </a:t>
            </a:r>
            <a:r>
              <a:rPr lang="en-US" altLang="ko-KR" b="0" dirty="0" smtClean="0">
                <a:latin typeface="Arial" pitchFamily="34" charset="0"/>
                <a:cs typeface="Arial" pitchFamily="34" charset="0"/>
              </a:rPr>
              <a:t>managers.</a:t>
            </a:r>
          </a:p>
          <a:p>
            <a:pPr lvl="1"/>
            <a:r>
              <a:rPr lang="en-US" altLang="ko-KR" b="0" dirty="0">
                <a:latin typeface="Arial" pitchFamily="34" charset="0"/>
                <a:cs typeface="Arial" pitchFamily="34" charset="0"/>
              </a:rPr>
              <a:t>The </a:t>
            </a:r>
            <a:r>
              <a:rPr lang="en-US" altLang="ko-KR" b="0" dirty="0">
                <a:latin typeface="Arial" pitchFamily="34" charset="0"/>
                <a:cs typeface="Arial" pitchFamily="34" charset="0"/>
              </a:rPr>
              <a:t>matching</a:t>
            </a:r>
            <a:r>
              <a:rPr lang="en-US" altLang="ko-KR" b="0" dirty="0">
                <a:latin typeface="Arial" pitchFamily="34" charset="0"/>
                <a:cs typeface="Arial" pitchFamily="34" charset="0"/>
              </a:rPr>
              <a:t> of two survey groups resulted in </a:t>
            </a:r>
            <a:r>
              <a:rPr lang="en-US" altLang="ko-KR" b="0" dirty="0" smtClean="0">
                <a:solidFill>
                  <a:srgbClr val="0000FF"/>
                </a:solidFill>
                <a:latin typeface="Arial" pitchFamily="34" charset="0"/>
                <a:cs typeface="Arial" pitchFamily="34" charset="0"/>
              </a:rPr>
              <a:t>243 </a:t>
            </a:r>
            <a:r>
              <a:rPr lang="en-US" altLang="ko-KR" b="0" dirty="0">
                <a:solidFill>
                  <a:srgbClr val="0000FF"/>
                </a:solidFill>
                <a:latin typeface="Arial" pitchFamily="34" charset="0"/>
                <a:cs typeface="Arial" pitchFamily="34" charset="0"/>
              </a:rPr>
              <a:t>response sets</a:t>
            </a:r>
            <a:r>
              <a:rPr lang="en-US" altLang="ko-KR" b="0" dirty="0">
                <a:latin typeface="Arial" pitchFamily="34" charset="0"/>
                <a:cs typeface="Arial" pitchFamily="34" charset="0"/>
              </a:rPr>
              <a:t>. </a:t>
            </a:r>
            <a:endParaRPr lang="en-US" altLang="ko-KR" b="0" dirty="0" smtClean="0">
              <a:latin typeface="Arial" pitchFamily="34" charset="0"/>
              <a:cs typeface="Arial" pitchFamily="34" charset="0"/>
            </a:endParaRPr>
          </a:p>
          <a:p>
            <a:pPr lvl="1"/>
            <a:r>
              <a:rPr lang="en-US" altLang="ko-KR" b="0" dirty="0">
                <a:latin typeface="Arial" pitchFamily="34" charset="0"/>
                <a:cs typeface="Arial" pitchFamily="34" charset="0"/>
              </a:rPr>
              <a:t>The profiles of survey respondents and those on the mailing list, and of early and late respondents were compared in terms of organization size and industry, and Chi-square tests indicated no such </a:t>
            </a:r>
            <a:r>
              <a:rPr lang="en-US" altLang="ko-KR" b="0" dirty="0">
                <a:solidFill>
                  <a:srgbClr val="0000FF"/>
                </a:solidFill>
                <a:latin typeface="Arial" pitchFamily="34" charset="0"/>
                <a:cs typeface="Arial" pitchFamily="34" charset="0"/>
              </a:rPr>
              <a:t>non-response bias</a:t>
            </a:r>
            <a:r>
              <a:rPr lang="en-US" altLang="ko-KR" b="0" dirty="0">
                <a:latin typeface="Arial" pitchFamily="34" charset="0"/>
                <a:cs typeface="Arial" pitchFamily="34" charset="0"/>
              </a:rPr>
              <a:t>. </a:t>
            </a:r>
          </a:p>
          <a:p>
            <a:pPr lvl="1"/>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14</a:t>
            </a:fld>
            <a:r>
              <a:rPr lang="en-US" altLang="ko-KR" smtClean="0"/>
              <a:t> -</a:t>
            </a:r>
            <a:endParaRPr lang="en-US" altLang="ko-KR"/>
          </a:p>
        </p:txBody>
      </p:sp>
    </p:spTree>
    <p:extLst>
      <p:ext uri="{BB962C8B-B14F-4D97-AF65-F5344CB8AC3E}">
        <p14:creationId xmlns:p14="http://schemas.microsoft.com/office/powerpoint/2010/main" val="4262770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Tests of Construct Validity</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15</a:t>
            </a:fld>
            <a:r>
              <a:rPr lang="en-US" altLang="ko-KR" smtClean="0"/>
              <a:t> -</a:t>
            </a:r>
            <a:endParaRPr lang="en-US" altLang="ko-KR"/>
          </a:p>
        </p:txBody>
      </p:sp>
      <p:sp>
        <p:nvSpPr>
          <p:cNvPr id="7" name="직사각형 6"/>
          <p:cNvSpPr/>
          <p:nvPr/>
        </p:nvSpPr>
        <p:spPr>
          <a:xfrm>
            <a:off x="323528" y="764704"/>
            <a:ext cx="5526360" cy="369332"/>
          </a:xfrm>
          <a:prstGeom prst="rect">
            <a:avLst/>
          </a:prstGeom>
        </p:spPr>
        <p:txBody>
          <a:bodyPr wrap="square">
            <a:spAutoFit/>
          </a:bodyPr>
          <a:lstStyle/>
          <a:p>
            <a:r>
              <a:rPr lang="en-US" altLang="ko-KR" b="1" dirty="0">
                <a:latin typeface="Times New Roman" pitchFamily="18" charset="0"/>
                <a:cs typeface="Times New Roman" pitchFamily="18" charset="0"/>
              </a:rPr>
              <a:t>Measurement properties (First-Order Constructs)</a:t>
            </a:r>
            <a:endParaRPr lang="ko-KR" altLang="en-US" b="1" dirty="0">
              <a:latin typeface="Times New Roman" pitchFamily="18" charset="0"/>
              <a:cs typeface="Times New Roman" pitchFamily="18" charset="0"/>
            </a:endParaRPr>
          </a:p>
        </p:txBody>
      </p:sp>
      <p:graphicFrame>
        <p:nvGraphicFramePr>
          <p:cNvPr id="9" name="표 8"/>
          <p:cNvGraphicFramePr>
            <a:graphicFrameLocks noGrp="1"/>
          </p:cNvGraphicFramePr>
          <p:nvPr>
            <p:extLst>
              <p:ext uri="{D42A27DB-BD31-4B8C-83A1-F6EECF244321}">
                <p14:modId xmlns:p14="http://schemas.microsoft.com/office/powerpoint/2010/main" val="3208735716"/>
              </p:ext>
            </p:extLst>
          </p:nvPr>
        </p:nvGraphicFramePr>
        <p:xfrm>
          <a:off x="395536" y="1196752"/>
          <a:ext cx="8424935" cy="5103051"/>
        </p:xfrm>
        <a:graphic>
          <a:graphicData uri="http://schemas.openxmlformats.org/drawingml/2006/table">
            <a:tbl>
              <a:tblPr firstRow="1" firstCol="1" bandRow="1"/>
              <a:tblGrid>
                <a:gridCol w="1440160"/>
                <a:gridCol w="584227"/>
                <a:gridCol w="1143965"/>
                <a:gridCol w="840273"/>
                <a:gridCol w="1039133"/>
                <a:gridCol w="1039133"/>
                <a:gridCol w="865942"/>
                <a:gridCol w="865942"/>
                <a:gridCol w="606160"/>
              </a:tblGrid>
              <a:tr h="79077">
                <a:tc>
                  <a:txBody>
                    <a:bodyPr/>
                    <a:lstStyle/>
                    <a:p>
                      <a:pPr algn="ctr" latinLnBrk="1">
                        <a:spcAft>
                          <a:spcPts val="0"/>
                        </a:spcAft>
                      </a:pPr>
                      <a:r>
                        <a:rPr lang="en-US" sz="900" b="1" kern="100" dirty="0">
                          <a:effectLst/>
                          <a:latin typeface="Times New Roman"/>
                          <a:ea typeface="맑은 고딕"/>
                          <a:cs typeface="Times New Roman"/>
                        </a:rPr>
                        <a:t>First-Order Dimensions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900" b="1" kern="100" dirty="0">
                          <a:effectLst/>
                          <a:latin typeface="Times New Roman"/>
                          <a:ea typeface="맑은 고딕"/>
                          <a:cs typeface="Times New Roman"/>
                        </a:rPr>
                        <a:t>Alpha</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900" b="1" kern="100" dirty="0">
                          <a:effectLst/>
                          <a:latin typeface="Times New Roman"/>
                          <a:ea typeface="맑은 고딕"/>
                          <a:cs typeface="Times New Roman"/>
                        </a:rPr>
                        <a:t>Composite Measure</a:t>
                      </a:r>
                      <a:br>
                        <a:rPr lang="en-US" sz="900" b="1" kern="100" dirty="0">
                          <a:effectLst/>
                          <a:latin typeface="Times New Roman"/>
                          <a:ea typeface="맑은 고딕"/>
                          <a:cs typeface="Times New Roman"/>
                        </a:rPr>
                      </a:br>
                      <a:r>
                        <a:rPr lang="en-US" sz="900" b="1" kern="100" dirty="0">
                          <a:effectLst/>
                          <a:latin typeface="Times New Roman"/>
                          <a:ea typeface="맑은 고딕"/>
                          <a:cs typeface="Times New Roman"/>
                        </a:rPr>
                        <a:t>Reliability</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900" b="1" kern="100" dirty="0">
                          <a:effectLst/>
                          <a:latin typeface="Times New Roman"/>
                          <a:ea typeface="맑은 고딕"/>
                          <a:cs typeface="Times New Roman"/>
                        </a:rPr>
                        <a:t>Items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900" b="1" kern="100" dirty="0" smtClean="0">
                          <a:effectLst/>
                          <a:latin typeface="Times New Roman"/>
                          <a:ea typeface="맑은 고딕"/>
                          <a:cs typeface="Times New Roman"/>
                        </a:rPr>
                        <a:t>Unstandardized</a:t>
                      </a:r>
                      <a:endParaRPr lang="ko-KR" sz="900" kern="100" dirty="0">
                        <a:effectLst/>
                        <a:latin typeface="맑은 고딕"/>
                        <a:ea typeface="맑은 고딕"/>
                        <a:cs typeface="Times New Roman"/>
                      </a:endParaRPr>
                    </a:p>
                    <a:p>
                      <a:pPr algn="ctr" latinLnBrk="1">
                        <a:spcAft>
                          <a:spcPts val="0"/>
                        </a:spcAft>
                      </a:pPr>
                      <a:r>
                        <a:rPr lang="en-US" sz="900" b="1" kern="100" dirty="0">
                          <a:effectLst/>
                          <a:latin typeface="Times New Roman"/>
                          <a:ea typeface="맑은 고딕"/>
                          <a:cs typeface="Times New Roman"/>
                        </a:rPr>
                        <a:t>Estimates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900" b="1" kern="100" dirty="0" smtClean="0">
                          <a:effectLst/>
                          <a:latin typeface="Times New Roman"/>
                          <a:ea typeface="맑은 고딕"/>
                          <a:cs typeface="Times New Roman"/>
                        </a:rPr>
                        <a:t>Standardized</a:t>
                      </a:r>
                      <a:endParaRPr lang="ko-KR" sz="900" kern="100" dirty="0">
                        <a:effectLst/>
                        <a:latin typeface="맑은 고딕"/>
                        <a:ea typeface="맑은 고딕"/>
                        <a:cs typeface="Times New Roman"/>
                      </a:endParaRPr>
                    </a:p>
                    <a:p>
                      <a:pPr algn="ctr" latinLnBrk="1">
                        <a:spcAft>
                          <a:spcPts val="0"/>
                        </a:spcAft>
                      </a:pPr>
                      <a:r>
                        <a:rPr lang="en-US" sz="900" b="1" kern="100" dirty="0">
                          <a:effectLst/>
                          <a:latin typeface="Times New Roman"/>
                          <a:ea typeface="맑은 고딕"/>
                          <a:cs typeface="Times New Roman"/>
                        </a:rPr>
                        <a:t>Estimates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900" b="1" kern="100" dirty="0" smtClean="0">
                          <a:effectLst/>
                          <a:latin typeface="Times New Roman"/>
                          <a:ea typeface="맑은 고딕"/>
                          <a:cs typeface="Times New Roman"/>
                        </a:rPr>
                        <a:t>Standard</a:t>
                      </a:r>
                      <a:endParaRPr lang="ko-KR" sz="900" kern="100" dirty="0">
                        <a:effectLst/>
                        <a:latin typeface="맑은 고딕"/>
                        <a:ea typeface="맑은 고딕"/>
                        <a:cs typeface="Times New Roman"/>
                      </a:endParaRPr>
                    </a:p>
                    <a:p>
                      <a:pPr algn="ctr" latinLnBrk="1">
                        <a:spcAft>
                          <a:spcPts val="0"/>
                        </a:spcAft>
                      </a:pPr>
                      <a:r>
                        <a:rPr lang="en-US" sz="900" b="1" kern="100" dirty="0">
                          <a:effectLst/>
                          <a:latin typeface="Times New Roman"/>
                          <a:ea typeface="맑은 고딕"/>
                          <a:cs typeface="Times New Roman"/>
                        </a:rPr>
                        <a:t>errors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900" b="1" kern="100" dirty="0">
                          <a:effectLst/>
                          <a:latin typeface="Times New Roman"/>
                          <a:ea typeface="맑은 고딕"/>
                          <a:cs typeface="Times New Roman"/>
                        </a:rPr>
                        <a:t>t-values</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900" b="1" kern="100" dirty="0">
                          <a:effectLst/>
                          <a:latin typeface="Times New Roman"/>
                          <a:ea typeface="맑은 고딕"/>
                          <a:cs typeface="Times New Roman"/>
                        </a:rPr>
                        <a:t>R</a:t>
                      </a:r>
                      <a:r>
                        <a:rPr lang="en-US" sz="900" b="1" kern="100" baseline="30000" dirty="0">
                          <a:effectLst/>
                          <a:latin typeface="Times New Roman"/>
                          <a:ea typeface="맑은 고딕"/>
                          <a:cs typeface="Times New Roman"/>
                        </a:rPr>
                        <a:t>2</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l" latinLnBrk="1">
                        <a:lnSpc>
                          <a:spcPct val="115000"/>
                        </a:lnSpc>
                        <a:spcAft>
                          <a:spcPts val="0"/>
                        </a:spcAft>
                      </a:pPr>
                      <a:r>
                        <a:rPr lang="en-US" sz="900" kern="100" dirty="0">
                          <a:effectLst/>
                          <a:latin typeface="Times New Roman"/>
                          <a:ea typeface="맑은 고딕"/>
                          <a:cs typeface="Times New Roman"/>
                        </a:rPr>
                        <a:t>IT planning (PL)</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0.903</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0.908</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PL1</a:t>
                      </a:r>
                      <a:endParaRPr lang="ko-KR" sz="7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PL2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1.19</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16.74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PL3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0.87</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PL4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0.79</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13.72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5">
                  <a:txBody>
                    <a:bodyPr/>
                    <a:lstStyle/>
                    <a:p>
                      <a:pPr algn="l" latinLnBrk="1">
                        <a:lnSpc>
                          <a:spcPct val="115000"/>
                        </a:lnSpc>
                        <a:spcAft>
                          <a:spcPts val="0"/>
                        </a:spcAft>
                      </a:pPr>
                      <a:r>
                        <a:rPr lang="en-US" sz="900" kern="100">
                          <a:effectLst/>
                          <a:latin typeface="Times New Roman"/>
                          <a:ea typeface="맑은 고딕"/>
                          <a:cs typeface="Times New Roman"/>
                        </a:rPr>
                        <a:t>IT investment decision-making (IV)</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latinLnBrk="1">
                        <a:lnSpc>
                          <a:spcPct val="115000"/>
                        </a:lnSpc>
                        <a:spcAft>
                          <a:spcPts val="0"/>
                        </a:spcAft>
                      </a:pPr>
                      <a:r>
                        <a:rPr lang="en-US" sz="900" kern="100">
                          <a:effectLst/>
                          <a:latin typeface="Times New Roman"/>
                          <a:ea typeface="맑은 고딕"/>
                          <a:cs typeface="Times New Roman"/>
                        </a:rPr>
                        <a:t>0.905</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latinLnBrk="1">
                        <a:lnSpc>
                          <a:spcPct val="115000"/>
                        </a:lnSpc>
                        <a:spcAft>
                          <a:spcPts val="0"/>
                        </a:spcAft>
                      </a:pPr>
                      <a:r>
                        <a:rPr lang="en-US" sz="900" kern="100" dirty="0">
                          <a:effectLst/>
                          <a:latin typeface="Times New Roman"/>
                          <a:ea typeface="맑은 고딕"/>
                          <a:cs typeface="Times New Roman"/>
                        </a:rPr>
                        <a:t>0.905</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IV1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0.80</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IV2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14.90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IV3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13.59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IV4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dirty="0">
                          <a:effectLst/>
                          <a:latin typeface="Times New Roman"/>
                          <a:ea typeface="맑은 고딕"/>
                          <a:cs typeface="Times New Roman"/>
                        </a:rPr>
                        <a:t>IV5</a:t>
                      </a:r>
                      <a:endParaRPr lang="ko-KR" sz="7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14.33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l" latinLnBrk="1">
                        <a:lnSpc>
                          <a:spcPct val="115000"/>
                        </a:lnSpc>
                        <a:spcAft>
                          <a:spcPts val="0"/>
                        </a:spcAft>
                      </a:pPr>
                      <a:r>
                        <a:rPr lang="en-US" sz="900" kern="100">
                          <a:effectLst/>
                          <a:latin typeface="Times New Roman"/>
                          <a:ea typeface="맑은 고딕"/>
                          <a:cs typeface="Times New Roman"/>
                        </a:rPr>
                        <a:t>IT coordination (CO)</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0.886</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0.888</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CO1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dirty="0">
                          <a:effectLst/>
                          <a:latin typeface="Times New Roman"/>
                          <a:ea typeface="맑은 고딕"/>
                          <a:cs typeface="Times New Roman"/>
                        </a:rPr>
                        <a:t>CO2</a:t>
                      </a:r>
                      <a:endParaRPr lang="ko-KR" sz="7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13.37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CO3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15.18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CO4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13.28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l" latinLnBrk="1">
                        <a:lnSpc>
                          <a:spcPct val="115000"/>
                        </a:lnSpc>
                        <a:spcAft>
                          <a:spcPts val="0"/>
                        </a:spcAft>
                      </a:pPr>
                      <a:r>
                        <a:rPr lang="en-US" sz="900" kern="100">
                          <a:effectLst/>
                          <a:latin typeface="Times New Roman"/>
                          <a:ea typeface="맑은 고딕"/>
                          <a:cs typeface="Times New Roman"/>
                        </a:rPr>
                        <a:t>IT control (CR)</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0.889</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0.901</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CR1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CR2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14.17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CR3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15.35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CR4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14.54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l" latinLnBrk="1">
                        <a:lnSpc>
                          <a:spcPct val="115000"/>
                        </a:lnSpc>
                        <a:spcAft>
                          <a:spcPts val="0"/>
                        </a:spcAft>
                      </a:pPr>
                      <a:r>
                        <a:rPr lang="en-US" sz="900" kern="100">
                          <a:effectLst/>
                          <a:latin typeface="Times New Roman"/>
                          <a:ea typeface="맑은 고딕"/>
                          <a:cs typeface="Times New Roman"/>
                        </a:rPr>
                        <a:t>Connectivity (CN)</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0.800</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0.800</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CN1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CN2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9.02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0.42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CN3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10.14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CN4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9.93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just" latinLnBrk="1">
                        <a:lnSpc>
                          <a:spcPct val="115000"/>
                        </a:lnSpc>
                        <a:spcAft>
                          <a:spcPts val="0"/>
                        </a:spcAft>
                      </a:pPr>
                      <a:r>
                        <a:rPr lang="en-US" sz="900" kern="100">
                          <a:effectLst/>
                          <a:latin typeface="Times New Roman"/>
                          <a:ea typeface="맑은 고딕"/>
                          <a:cs typeface="Times New Roman"/>
                        </a:rPr>
                        <a:t>Compatibility (CP)</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0.802</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0.804</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CP1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0.45</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CP2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9.36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CP3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9.37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CP4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0.12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9.70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3">
                  <a:txBody>
                    <a:bodyPr/>
                    <a:lstStyle/>
                    <a:p>
                      <a:pPr algn="l" latinLnBrk="1">
                        <a:lnSpc>
                          <a:spcPct val="115000"/>
                        </a:lnSpc>
                        <a:spcAft>
                          <a:spcPts val="0"/>
                        </a:spcAft>
                      </a:pPr>
                      <a:r>
                        <a:rPr lang="en-US" sz="900" kern="100">
                          <a:effectLst/>
                          <a:latin typeface="Times New Roman"/>
                          <a:ea typeface="맑은 고딕"/>
                          <a:cs typeface="Times New Roman"/>
                        </a:rPr>
                        <a:t>Modularity (MD)</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lnSpc>
                          <a:spcPct val="115000"/>
                        </a:lnSpc>
                        <a:spcAft>
                          <a:spcPts val="0"/>
                        </a:spcAft>
                      </a:pPr>
                      <a:r>
                        <a:rPr lang="en-US" sz="900" kern="100">
                          <a:effectLst/>
                          <a:latin typeface="Times New Roman"/>
                          <a:ea typeface="맑은 고딕"/>
                          <a:cs typeface="Times New Roman"/>
                        </a:rPr>
                        <a:t>0.911</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lnSpc>
                          <a:spcPct val="115000"/>
                        </a:lnSpc>
                        <a:spcAft>
                          <a:spcPts val="0"/>
                        </a:spcAft>
                      </a:pPr>
                      <a:r>
                        <a:rPr lang="en-US" sz="900" kern="100" dirty="0">
                          <a:effectLst/>
                          <a:latin typeface="Times New Roman"/>
                          <a:ea typeface="맑은 고딕"/>
                          <a:cs typeface="Times New Roman"/>
                        </a:rPr>
                        <a:t>0.918</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MD1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MD2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15.47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MD3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15.36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5">
                  <a:txBody>
                    <a:bodyPr/>
                    <a:lstStyle/>
                    <a:p>
                      <a:pPr algn="l" latinLnBrk="1">
                        <a:lnSpc>
                          <a:spcPct val="115000"/>
                        </a:lnSpc>
                        <a:spcAft>
                          <a:spcPts val="0"/>
                        </a:spcAft>
                      </a:pPr>
                      <a:r>
                        <a:rPr lang="en-US" sz="900" kern="100">
                          <a:effectLst/>
                          <a:latin typeface="Times New Roman"/>
                          <a:ea typeface="맑은 고딕"/>
                          <a:cs typeface="Times New Roman"/>
                        </a:rPr>
                        <a:t>Technical knowledge (TK)</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latinLnBrk="1">
                        <a:lnSpc>
                          <a:spcPct val="115000"/>
                        </a:lnSpc>
                        <a:spcAft>
                          <a:spcPts val="0"/>
                        </a:spcAft>
                      </a:pPr>
                      <a:r>
                        <a:rPr lang="en-US" sz="900" kern="100">
                          <a:effectLst/>
                          <a:latin typeface="Times New Roman"/>
                          <a:ea typeface="맑은 고딕"/>
                          <a:cs typeface="Times New Roman"/>
                        </a:rPr>
                        <a:t>0.910</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latinLnBrk="1">
                        <a:lnSpc>
                          <a:spcPct val="115000"/>
                        </a:lnSpc>
                        <a:spcAft>
                          <a:spcPts val="0"/>
                        </a:spcAft>
                      </a:pPr>
                      <a:r>
                        <a:rPr lang="en-US" sz="900" kern="100" dirty="0">
                          <a:effectLst/>
                          <a:latin typeface="Times New Roman"/>
                          <a:ea typeface="맑은 고딕"/>
                          <a:cs typeface="Times New Roman"/>
                        </a:rPr>
                        <a:t>0.911</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TK1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TK2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15.69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TK3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TK4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16.16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TK5</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15.21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just" latinLnBrk="1">
                        <a:lnSpc>
                          <a:spcPct val="115000"/>
                        </a:lnSpc>
                        <a:spcAft>
                          <a:spcPts val="0"/>
                        </a:spcAft>
                      </a:pPr>
                      <a:r>
                        <a:rPr lang="en-US" sz="900" kern="100">
                          <a:effectLst/>
                          <a:latin typeface="Times New Roman"/>
                          <a:ea typeface="맑은 고딕"/>
                          <a:cs typeface="Times New Roman"/>
                        </a:rPr>
                        <a:t>Technology management knowledge(MK)</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0.884</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0.893</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MK1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1.00</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0.58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MK2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13.25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MK3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14.50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MK4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13.65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0.69</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just" latinLnBrk="1">
                        <a:lnSpc>
                          <a:spcPct val="115000"/>
                        </a:lnSpc>
                        <a:spcAft>
                          <a:spcPts val="0"/>
                        </a:spcAft>
                      </a:pPr>
                      <a:r>
                        <a:rPr lang="en-US" sz="900" kern="100">
                          <a:effectLst/>
                          <a:latin typeface="Times New Roman"/>
                          <a:ea typeface="맑은 고딕"/>
                          <a:cs typeface="Times New Roman"/>
                        </a:rPr>
                        <a:t>Business knowledge (BK)</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0.875</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0.879</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BK1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BK2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15.97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BK3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16.75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BK4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0.67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11.65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0.45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rowSpan="4">
                  <a:txBody>
                    <a:bodyPr/>
                    <a:lstStyle/>
                    <a:p>
                      <a:pPr algn="l" latinLnBrk="1">
                        <a:lnSpc>
                          <a:spcPct val="115000"/>
                        </a:lnSpc>
                        <a:spcAft>
                          <a:spcPts val="0"/>
                        </a:spcAft>
                      </a:pPr>
                      <a:r>
                        <a:rPr lang="en-US" sz="900" kern="100">
                          <a:effectLst/>
                          <a:latin typeface="Times New Roman"/>
                          <a:ea typeface="맑은 고딕"/>
                          <a:cs typeface="Times New Roman"/>
                        </a:rPr>
                        <a:t>Relational knowledge (RK)</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a:effectLst/>
                          <a:latin typeface="Times New Roman"/>
                          <a:ea typeface="맑은 고딕"/>
                          <a:cs typeface="Times New Roman"/>
                        </a:rPr>
                        <a:t>0.948</a:t>
                      </a:r>
                      <a:endParaRPr lang="ko-KR" sz="9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latinLnBrk="1">
                        <a:lnSpc>
                          <a:spcPct val="115000"/>
                        </a:lnSpc>
                        <a:spcAft>
                          <a:spcPts val="0"/>
                        </a:spcAft>
                      </a:pPr>
                      <a:r>
                        <a:rPr lang="en-US" sz="900" kern="100" dirty="0">
                          <a:effectLst/>
                          <a:latin typeface="Times New Roman"/>
                          <a:ea typeface="맑은 고딕"/>
                          <a:cs typeface="Times New Roman"/>
                        </a:rPr>
                        <a:t>0.948</a:t>
                      </a:r>
                      <a:endParaRPr lang="ko-KR" sz="900" kern="100" dirty="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RK1</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0.87</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scaling</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0.76</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RK2</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0.98</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20.12</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RK3</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21.65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0.85</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69">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a:txBody>
                    <a:bodyPr/>
                    <a:lstStyle/>
                    <a:p>
                      <a:pPr algn="ctr" latinLnBrk="1">
                        <a:spcAft>
                          <a:spcPts val="0"/>
                        </a:spcAft>
                      </a:pPr>
                      <a:r>
                        <a:rPr lang="en-US" sz="700" kern="100">
                          <a:effectLst/>
                          <a:latin typeface="Times New Roman"/>
                          <a:ea typeface="맑은 고딕"/>
                          <a:cs typeface="Times New Roman"/>
                        </a:rPr>
                        <a:t>RK4</a:t>
                      </a:r>
                      <a:endParaRPr lang="ko-KR" sz="700" kern="100">
                        <a:effectLst/>
                        <a:latin typeface="맑은 고딕"/>
                        <a:ea typeface="맑은 고딕"/>
                        <a:cs typeface="Times New Roman"/>
                      </a:endParaRPr>
                    </a:p>
                  </a:txBody>
                  <a:tcPr marL="50535" marR="505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1.01</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0.93</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0.04</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a:effectLst/>
                          <a:latin typeface="Times New Roman"/>
                          <a:ea typeface="맑은 고딕"/>
                          <a:cs typeface="Times New Roman"/>
                        </a:rPr>
                        <a:t>21.70</a:t>
                      </a:r>
                      <a:endParaRPr lang="ko-KR" sz="700" kern="10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700" kern="100" dirty="0">
                          <a:effectLst/>
                          <a:latin typeface="Times New Roman"/>
                          <a:ea typeface="맑은 고딕"/>
                          <a:cs typeface="Times New Roman"/>
                        </a:rPr>
                        <a:t>0.86</a:t>
                      </a:r>
                      <a:endParaRPr lang="ko-KR" sz="700" kern="100" dirty="0">
                        <a:effectLst/>
                        <a:latin typeface="맑은 고딕"/>
                        <a:ea typeface="맑은 고딕"/>
                        <a:cs typeface="Times New Roman"/>
                      </a:endParaRPr>
                    </a:p>
                  </a:txBody>
                  <a:tcPr marL="50535" marR="50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749500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Tests of Construct Validity</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16</a:t>
            </a:fld>
            <a:r>
              <a:rPr lang="en-US" altLang="ko-KR" smtClean="0"/>
              <a:t> -</a:t>
            </a:r>
            <a:endParaRPr lang="en-US" altLang="ko-KR"/>
          </a:p>
        </p:txBody>
      </p:sp>
      <p:sp>
        <p:nvSpPr>
          <p:cNvPr id="7" name="직사각형 6"/>
          <p:cNvSpPr/>
          <p:nvPr/>
        </p:nvSpPr>
        <p:spPr>
          <a:xfrm>
            <a:off x="323528" y="908720"/>
            <a:ext cx="8712968" cy="369332"/>
          </a:xfrm>
          <a:prstGeom prst="rect">
            <a:avLst/>
          </a:prstGeom>
        </p:spPr>
        <p:txBody>
          <a:bodyPr wrap="square">
            <a:spAutoFit/>
          </a:bodyPr>
          <a:lstStyle/>
          <a:p>
            <a:r>
              <a:rPr lang="en-US" altLang="ko-KR" b="1" dirty="0" smtClean="0">
                <a:latin typeface="Times New Roman" pitchFamily="18" charset="0"/>
                <a:cs typeface="Times New Roman" pitchFamily="18" charset="0"/>
              </a:rPr>
              <a:t>Dimensionality and Convergent Validity (First-Order </a:t>
            </a:r>
            <a:r>
              <a:rPr lang="en-US" altLang="ko-KR" b="1" dirty="0">
                <a:latin typeface="Times New Roman" pitchFamily="18" charset="0"/>
                <a:cs typeface="Times New Roman" pitchFamily="18" charset="0"/>
              </a:rPr>
              <a:t>Constructs) </a:t>
            </a:r>
            <a:endParaRPr lang="ko-KR" altLang="en-US" b="1" dirty="0">
              <a:latin typeface="Times New Roman" pitchFamily="18" charset="0"/>
              <a:cs typeface="Times New Roman" pitchFamily="18" charset="0"/>
            </a:endParaRPr>
          </a:p>
        </p:txBody>
      </p:sp>
      <p:graphicFrame>
        <p:nvGraphicFramePr>
          <p:cNvPr id="5" name="표 4"/>
          <p:cNvGraphicFramePr>
            <a:graphicFrameLocks noGrp="1"/>
          </p:cNvGraphicFramePr>
          <p:nvPr>
            <p:extLst>
              <p:ext uri="{D42A27DB-BD31-4B8C-83A1-F6EECF244321}">
                <p14:modId xmlns:p14="http://schemas.microsoft.com/office/powerpoint/2010/main" val="2680124854"/>
              </p:ext>
            </p:extLst>
          </p:nvPr>
        </p:nvGraphicFramePr>
        <p:xfrm>
          <a:off x="395536" y="1340768"/>
          <a:ext cx="7056782" cy="5075096"/>
        </p:xfrm>
        <a:graphic>
          <a:graphicData uri="http://schemas.openxmlformats.org/drawingml/2006/table">
            <a:tbl>
              <a:tblPr firstRow="1" firstCol="1" bandRow="1"/>
              <a:tblGrid>
                <a:gridCol w="1204134"/>
                <a:gridCol w="1204134"/>
                <a:gridCol w="889510"/>
                <a:gridCol w="889510"/>
                <a:gridCol w="889510"/>
                <a:gridCol w="989992"/>
                <a:gridCol w="989992"/>
              </a:tblGrid>
              <a:tr h="370693">
                <a:tc>
                  <a:txBody>
                    <a:bodyPr/>
                    <a:lstStyle/>
                    <a:p>
                      <a:pPr algn="ctr" latinLnBrk="0">
                        <a:spcAft>
                          <a:spcPts val="0"/>
                        </a:spcAft>
                      </a:pPr>
                      <a:r>
                        <a:rPr lang="en-US" sz="1400" kern="100" dirty="0">
                          <a:effectLst/>
                          <a:latin typeface="Times New Roman"/>
                          <a:ea typeface="맑은 고딕"/>
                          <a:cs typeface="Times New Roman"/>
                        </a:rPr>
                        <a:t>Second-order construct </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Fit indices</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1</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2</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3</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4</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Target Coefficient</a:t>
                      </a:r>
                      <a:endParaRPr lang="ko-KR" sz="14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618">
                <a:tc gridSpan="7">
                  <a:txBody>
                    <a:bodyPr/>
                    <a:lstStyle/>
                    <a:p>
                      <a:pPr algn="ctr" latinLnBrk="0">
                        <a:spcAft>
                          <a:spcPts val="0"/>
                        </a:spcAft>
                      </a:pPr>
                      <a:r>
                        <a:rPr lang="en-US" sz="1000" b="1" kern="100" dirty="0">
                          <a:effectLst/>
                          <a:latin typeface="Times New Roman"/>
                          <a:ea typeface="맑은 고딕"/>
                          <a:cs typeface="Times New Roman"/>
                        </a:rPr>
                        <a:t> </a:t>
                      </a:r>
                      <a:endParaRPr lang="ko-KR" sz="9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91">
                <a:tc rowSpan="7">
                  <a:txBody>
                    <a:bodyPr/>
                    <a:lstStyle/>
                    <a:p>
                      <a:pPr algn="ctr" latinLnBrk="0">
                        <a:spcAft>
                          <a:spcPts val="0"/>
                        </a:spcAft>
                      </a:pPr>
                      <a:r>
                        <a:rPr lang="en-US" sz="1200" kern="100" dirty="0">
                          <a:effectLst/>
                          <a:latin typeface="Times New Roman"/>
                          <a:ea typeface="맑은 고딕"/>
                          <a:cs typeface="Times New Roman"/>
                        </a:rPr>
                        <a:t>IT </a:t>
                      </a:r>
                      <a:r>
                        <a:rPr lang="en-US" sz="1200" kern="100" dirty="0" err="1">
                          <a:effectLst/>
                          <a:latin typeface="Times New Roman"/>
                          <a:ea typeface="맑은 고딕"/>
                          <a:cs typeface="Times New Roman"/>
                        </a:rPr>
                        <a:t>manag’t</a:t>
                      </a:r>
                      <a:r>
                        <a:rPr lang="en-US" sz="1200" kern="100" dirty="0">
                          <a:effectLst/>
                          <a:latin typeface="Times New Roman"/>
                          <a:ea typeface="맑은 고딕"/>
                          <a:cs typeface="Times New Roman"/>
                        </a:rPr>
                        <a:t> capability</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i="1" kern="0" dirty="0">
                          <a:effectLst/>
                          <a:latin typeface="Times New Roman"/>
                          <a:ea typeface="굴림"/>
                          <a:cs typeface="Times New Roman"/>
                        </a:rPr>
                        <a:t>χ</a:t>
                      </a:r>
                      <a:r>
                        <a:rPr lang="en-US" sz="1200" kern="0" baseline="30000" dirty="0">
                          <a:effectLst/>
                          <a:latin typeface="Times New Roman"/>
                          <a:ea typeface="굴림"/>
                          <a:cs typeface="Times New Roman"/>
                        </a:rPr>
                        <a:t>2</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945.96</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768.23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116.43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120.20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DF</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119</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119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115</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Normed </a:t>
                      </a:r>
                      <a:r>
                        <a:rPr lang="en-US" sz="1200" i="1" kern="0">
                          <a:effectLst/>
                          <a:latin typeface="Times New Roman"/>
                          <a:ea typeface="굴림"/>
                          <a:cs typeface="Times New Roman"/>
                        </a:rPr>
                        <a:t>χ</a:t>
                      </a:r>
                      <a:r>
                        <a:rPr lang="en-US" sz="1200" kern="0" baseline="30000">
                          <a:effectLst/>
                          <a:latin typeface="Times New Roman"/>
                          <a:ea typeface="굴림"/>
                          <a:cs typeface="Times New Roman"/>
                        </a:rPr>
                        <a:t>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7.95</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맑은 고딕"/>
                          <a:cs typeface="Times New Roman"/>
                        </a:rPr>
                        <a:t>6.45</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CFI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0.94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맑은 고딕"/>
                          <a:cs typeface="Times New Roman"/>
                        </a:rPr>
                        <a:t>0.94</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TLI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0.93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맑은 고딕"/>
                          <a:cs typeface="Times New Roman"/>
                        </a:rPr>
                        <a:t>0.93</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0.99</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0.92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0.93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0.98</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RMSEA</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0.17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0.15</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0.04</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0.04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618">
                <a:tc gridSpan="7">
                  <a:txBody>
                    <a:bodyPr/>
                    <a:lstStyle/>
                    <a:p>
                      <a:pPr algn="ctr" latinLnBrk="0">
                        <a:spcAft>
                          <a:spcPts val="0"/>
                        </a:spcAft>
                      </a:pPr>
                      <a:r>
                        <a:rPr lang="en-US" sz="1200" kern="100" dirty="0">
                          <a:effectLst/>
                          <a:latin typeface="Times New Roman"/>
                          <a:ea typeface="맑은 고딕"/>
                          <a:cs typeface="Times New Roman"/>
                        </a:rPr>
                        <a:t> </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91">
                <a:tc rowSpan="7">
                  <a:txBody>
                    <a:bodyPr/>
                    <a:lstStyle/>
                    <a:p>
                      <a:pPr algn="ctr" latinLnBrk="0">
                        <a:spcAft>
                          <a:spcPts val="0"/>
                        </a:spcAft>
                      </a:pPr>
                      <a:r>
                        <a:rPr lang="en-US" sz="1200" kern="100" dirty="0">
                          <a:effectLst/>
                          <a:latin typeface="Times New Roman"/>
                          <a:ea typeface="맑은 고딕"/>
                          <a:cs typeface="Times New Roman"/>
                        </a:rPr>
                        <a:t>IT infrastructure capability</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i="1" kern="0">
                          <a:effectLst/>
                          <a:latin typeface="Times New Roman"/>
                          <a:ea typeface="굴림"/>
                          <a:cs typeface="Times New Roman"/>
                        </a:rPr>
                        <a:t>χ</a:t>
                      </a:r>
                      <a:r>
                        <a:rPr lang="en-US" sz="1200" kern="0" baseline="30000">
                          <a:effectLst/>
                          <a:latin typeface="Times New Roman"/>
                          <a:ea typeface="굴림"/>
                          <a:cs typeface="Times New Roman"/>
                        </a:rPr>
                        <a:t>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732.14</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292.63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109.50</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109.50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dirty="0">
                          <a:effectLst/>
                          <a:latin typeface="Times New Roman"/>
                          <a:ea typeface="굴림"/>
                          <a:cs typeface="Times New Roman"/>
                        </a:rPr>
                        <a:t>DF</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44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44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41</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41</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Normed </a:t>
                      </a:r>
                      <a:r>
                        <a:rPr lang="en-US" sz="1200" i="1" kern="0">
                          <a:effectLst/>
                          <a:latin typeface="Times New Roman"/>
                          <a:ea typeface="굴림"/>
                          <a:cs typeface="Times New Roman"/>
                        </a:rPr>
                        <a:t>χ</a:t>
                      </a:r>
                      <a:r>
                        <a:rPr lang="en-US" sz="1200" kern="0" baseline="30000">
                          <a:effectLst/>
                          <a:latin typeface="Times New Roman"/>
                          <a:ea typeface="굴림"/>
                          <a:cs typeface="Times New Roman"/>
                        </a:rPr>
                        <a:t>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16.61</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6.65</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2.67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2.67</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CFI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0.82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0.90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0.97</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TLI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0.78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0.88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0.96</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0.96</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0.81</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0.89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0.96</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0.96</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RMSEA</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0.25</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0.15</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0.08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0.08</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618">
                <a:tc gridSpan="7">
                  <a:txBody>
                    <a:bodyPr/>
                    <a:lstStyle/>
                    <a:p>
                      <a:pPr algn="ctr" latinLnBrk="0">
                        <a:spcAft>
                          <a:spcPts val="0"/>
                        </a:spcAft>
                      </a:pPr>
                      <a:r>
                        <a:rPr lang="en-US" sz="1200" kern="100" dirty="0">
                          <a:effectLst/>
                          <a:latin typeface="Times New Roman"/>
                          <a:ea typeface="맑은 고딕"/>
                          <a:cs typeface="Times New Roman"/>
                        </a:rPr>
                        <a:t> </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91">
                <a:tc rowSpan="7">
                  <a:txBody>
                    <a:bodyPr/>
                    <a:lstStyle/>
                    <a:p>
                      <a:pPr algn="ctr" latinLnBrk="0">
                        <a:spcAft>
                          <a:spcPts val="0"/>
                        </a:spcAft>
                      </a:pPr>
                      <a:r>
                        <a:rPr lang="en-US" sz="1200" kern="100" dirty="0">
                          <a:effectLst/>
                          <a:latin typeface="Times New Roman"/>
                          <a:ea typeface="맑은 고딕"/>
                          <a:cs typeface="Times New Roman"/>
                        </a:rPr>
                        <a:t>IT personnel capability</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i="1" kern="0">
                          <a:effectLst/>
                          <a:latin typeface="Times New Roman"/>
                          <a:ea typeface="굴림"/>
                          <a:cs typeface="Times New Roman"/>
                        </a:rPr>
                        <a:t>χ</a:t>
                      </a:r>
                      <a:r>
                        <a:rPr lang="en-US" sz="1200" kern="0" baseline="30000">
                          <a:effectLst/>
                          <a:latin typeface="Times New Roman"/>
                          <a:ea typeface="굴림"/>
                          <a:cs typeface="Times New Roman"/>
                        </a:rPr>
                        <a:t>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dirty="0">
                          <a:effectLst/>
                          <a:latin typeface="Times New Roman"/>
                          <a:ea typeface="굴림"/>
                          <a:cs typeface="Times New Roman"/>
                        </a:rPr>
                        <a:t>1017.39</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909.44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311.62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321.83</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DF</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90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119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115</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Normed </a:t>
                      </a:r>
                      <a:r>
                        <a:rPr lang="en-US" sz="1200" i="1" kern="0">
                          <a:effectLst/>
                          <a:latin typeface="Times New Roman"/>
                          <a:ea typeface="굴림"/>
                          <a:cs typeface="Times New Roman"/>
                        </a:rPr>
                        <a:t>χ</a:t>
                      </a:r>
                      <a:r>
                        <a:rPr lang="en-US" sz="1200" kern="0" baseline="30000">
                          <a:effectLst/>
                          <a:latin typeface="Times New Roman"/>
                          <a:ea typeface="굴림"/>
                          <a:cs typeface="Times New Roman"/>
                        </a:rPr>
                        <a:t>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11.30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7.64</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2.76</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2.79</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CFI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0.90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0.93</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TLI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0.89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0.92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190">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NFI</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0.89</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0.92</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0.97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295">
                <a:tc vMerge="1">
                  <a:txBody>
                    <a:bodyPr/>
                    <a:lstStyle/>
                    <a:p>
                      <a:pPr latinLnBrk="1"/>
                      <a:endParaRPr lang="ko-KR" altLang="en-US"/>
                    </a:p>
                  </a:txBody>
                  <a:tcPr/>
                </a:tc>
                <a:tc>
                  <a:txBody>
                    <a:bodyPr/>
                    <a:lstStyle/>
                    <a:p>
                      <a:pPr algn="ctr" latinLnBrk="0">
                        <a:spcAft>
                          <a:spcPts val="0"/>
                        </a:spcAft>
                      </a:pPr>
                      <a:r>
                        <a:rPr lang="en-US" sz="1200" kern="0">
                          <a:effectLst/>
                          <a:latin typeface="Times New Roman"/>
                          <a:ea typeface="굴림"/>
                          <a:cs typeface="Times New Roman"/>
                        </a:rPr>
                        <a:t>RMSEA</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굴림"/>
                          <a:cs typeface="Times New Roman"/>
                        </a:rPr>
                        <a:t>0.20</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0">
                          <a:effectLst/>
                          <a:latin typeface="Times New Roman"/>
                          <a:ea typeface="맑은 고딕"/>
                          <a:cs typeface="Times New Roman"/>
                        </a:rPr>
                        <a:t>0.17</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0.08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0.08</a:t>
                      </a:r>
                      <a:endParaRPr lang="ko-KR" sz="1200" kern="10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a:t>
                      </a:r>
                      <a:endParaRPr lang="ko-KR" sz="1200" kern="100" dirty="0">
                        <a:effectLst/>
                        <a:latin typeface="맑은 고딕"/>
                        <a:ea typeface="맑은 고딕"/>
                        <a:cs typeface="Times New Roman"/>
                      </a:endParaRPr>
                    </a:p>
                  </a:txBody>
                  <a:tcPr marL="61836" marR="61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직사각형 7"/>
          <p:cNvSpPr/>
          <p:nvPr/>
        </p:nvSpPr>
        <p:spPr>
          <a:xfrm>
            <a:off x="7452320" y="2420888"/>
            <a:ext cx="169168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71463" indent="-271463"/>
            <a:r>
              <a:rPr lang="en-US" altLang="ko-KR" dirty="0" smtClean="0">
                <a:solidFill>
                  <a:schemeClr val="tx1"/>
                </a:solidFill>
                <a:latin typeface="Times New Roman" pitchFamily="18" charset="0"/>
                <a:cs typeface="Times New Roman" pitchFamily="18" charset="0"/>
              </a:rPr>
              <a:t>     </a:t>
            </a:r>
            <a:r>
              <a:rPr lang="en-US" altLang="ko-KR" b="1" u="sng" dirty="0" smtClean="0">
                <a:solidFill>
                  <a:schemeClr val="tx1"/>
                </a:solidFill>
                <a:latin typeface="Times New Roman" pitchFamily="18" charset="0"/>
                <a:cs typeface="Times New Roman" pitchFamily="18" charset="0"/>
              </a:rPr>
              <a:t>Model 4</a:t>
            </a:r>
          </a:p>
          <a:p>
            <a:pPr marL="271463" indent="-271463">
              <a:buAutoNum type="arabicParenBoth"/>
            </a:pPr>
            <a:r>
              <a:rPr lang="en-US" altLang="ko-KR" dirty="0" smtClean="0">
                <a:solidFill>
                  <a:schemeClr val="tx1"/>
                </a:solidFill>
                <a:latin typeface="Times New Roman" pitchFamily="18" charset="0"/>
                <a:cs typeface="Times New Roman" pitchFamily="18" charset="0"/>
              </a:rPr>
              <a:t> Model fit</a:t>
            </a:r>
          </a:p>
          <a:p>
            <a:pPr marL="271463" indent="-271463">
              <a:buAutoNum type="arabicParenBoth"/>
            </a:pPr>
            <a:r>
              <a:rPr lang="en-US" altLang="ko-KR" dirty="0" smtClean="0">
                <a:solidFill>
                  <a:schemeClr val="tx1"/>
                </a:solidFill>
                <a:latin typeface="Times New Roman" pitchFamily="18" charset="0"/>
                <a:cs typeface="Times New Roman" pitchFamily="18" charset="0"/>
              </a:rPr>
              <a:t> Loadings</a:t>
            </a:r>
          </a:p>
          <a:p>
            <a:pPr marL="271463" indent="-271463">
              <a:buAutoNum type="arabicParenBoth"/>
            </a:pPr>
            <a:r>
              <a:rPr lang="en-US" altLang="ko-KR" dirty="0" smtClean="0">
                <a:solidFill>
                  <a:schemeClr val="tx1"/>
                </a:solidFill>
                <a:latin typeface="Times New Roman" pitchFamily="18" charset="0"/>
                <a:cs typeface="Times New Roman" pitchFamily="18" charset="0"/>
              </a:rPr>
              <a:t> Target T</a:t>
            </a:r>
          </a:p>
        </p:txBody>
      </p:sp>
    </p:spTree>
    <p:extLst>
      <p:ext uri="{BB962C8B-B14F-4D97-AF65-F5344CB8AC3E}">
        <p14:creationId xmlns:p14="http://schemas.microsoft.com/office/powerpoint/2010/main" val="318990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Tests of Construct Validity</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17</a:t>
            </a:fld>
            <a:r>
              <a:rPr lang="en-US" altLang="ko-KR" smtClean="0"/>
              <a:t> -</a:t>
            </a:r>
            <a:endParaRPr lang="en-US" altLang="ko-KR"/>
          </a:p>
        </p:txBody>
      </p:sp>
      <p:sp>
        <p:nvSpPr>
          <p:cNvPr id="7" name="직사각형 6"/>
          <p:cNvSpPr/>
          <p:nvPr/>
        </p:nvSpPr>
        <p:spPr>
          <a:xfrm>
            <a:off x="323528" y="908720"/>
            <a:ext cx="8712968" cy="369332"/>
          </a:xfrm>
          <a:prstGeom prst="rect">
            <a:avLst/>
          </a:prstGeom>
        </p:spPr>
        <p:txBody>
          <a:bodyPr wrap="square">
            <a:spAutoFit/>
          </a:bodyPr>
          <a:lstStyle/>
          <a:p>
            <a:r>
              <a:rPr lang="en-US" altLang="ko-KR" b="1" dirty="0" smtClean="0">
                <a:latin typeface="Times New Roman" pitchFamily="18" charset="0"/>
                <a:cs typeface="Times New Roman" pitchFamily="18" charset="0"/>
              </a:rPr>
              <a:t>Discriminant </a:t>
            </a:r>
            <a:r>
              <a:rPr lang="en-US" altLang="ko-KR" b="1" dirty="0">
                <a:latin typeface="Times New Roman" pitchFamily="18" charset="0"/>
                <a:cs typeface="Times New Roman" pitchFamily="18" charset="0"/>
              </a:rPr>
              <a:t>Validities (First-Order Constructs) </a:t>
            </a:r>
            <a:endParaRPr lang="ko-KR" altLang="en-US" b="1" dirty="0">
              <a:latin typeface="Times New Roman" pitchFamily="18" charset="0"/>
              <a:cs typeface="Times New Roman" pitchFamily="18" charset="0"/>
            </a:endParaRPr>
          </a:p>
        </p:txBody>
      </p:sp>
      <p:graphicFrame>
        <p:nvGraphicFramePr>
          <p:cNvPr id="6" name="표 5"/>
          <p:cNvGraphicFramePr>
            <a:graphicFrameLocks noGrp="1"/>
          </p:cNvGraphicFramePr>
          <p:nvPr>
            <p:extLst>
              <p:ext uri="{D42A27DB-BD31-4B8C-83A1-F6EECF244321}">
                <p14:modId xmlns:p14="http://schemas.microsoft.com/office/powerpoint/2010/main" val="2398191004"/>
              </p:ext>
            </p:extLst>
          </p:nvPr>
        </p:nvGraphicFramePr>
        <p:xfrm>
          <a:off x="395536" y="1268760"/>
          <a:ext cx="8016685" cy="5033010"/>
        </p:xfrm>
        <a:graphic>
          <a:graphicData uri="http://schemas.openxmlformats.org/drawingml/2006/table">
            <a:tbl>
              <a:tblPr/>
              <a:tblGrid>
                <a:gridCol w="3499949"/>
                <a:gridCol w="1365834"/>
                <a:gridCol w="1280469"/>
                <a:gridCol w="853646"/>
                <a:gridCol w="1016787"/>
              </a:tblGrid>
              <a:tr h="120015">
                <a:tc>
                  <a:txBody>
                    <a:bodyPr/>
                    <a:lstStyle/>
                    <a:p>
                      <a:pPr algn="ctr" latinLnBrk="0">
                        <a:spcAft>
                          <a:spcPts val="0"/>
                        </a:spcAft>
                      </a:pPr>
                      <a:r>
                        <a:rPr lang="en-US" sz="1200" kern="100" dirty="0">
                          <a:effectLst/>
                          <a:latin typeface="Times New Roman"/>
                          <a:ea typeface="맑은 고딕"/>
                          <a:cs typeface="Times New Roman"/>
                        </a:rPr>
                        <a:t>First-order constructs</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Constraint model χ</a:t>
                      </a:r>
                      <a:r>
                        <a:rPr lang="en-US" sz="1200" kern="100" baseline="30000">
                          <a:effectLst/>
                          <a:latin typeface="Times New Roman"/>
                          <a:ea typeface="맑은 고딕"/>
                          <a:cs typeface="Times New Roman"/>
                        </a:rPr>
                        <a:t>2</a:t>
                      </a:r>
                      <a:r>
                        <a:rPr lang="en-US" sz="1200" kern="100">
                          <a:effectLst/>
                          <a:latin typeface="Times New Roman"/>
                          <a:ea typeface="맑은 고딕"/>
                          <a:cs typeface="Times New Roman"/>
                        </a:rPr>
                        <a:t> (df)</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Unconstraint Model χ</a:t>
                      </a:r>
                      <a:r>
                        <a:rPr lang="en-US" sz="1200" kern="100" baseline="30000">
                          <a:effectLst/>
                          <a:latin typeface="Times New Roman"/>
                          <a:ea typeface="맑은 고딕"/>
                          <a:cs typeface="Times New Roman"/>
                        </a:rPr>
                        <a:t>2</a:t>
                      </a:r>
                      <a:r>
                        <a:rPr lang="en-US" sz="1200" kern="100">
                          <a:effectLst/>
                          <a:latin typeface="Times New Roman"/>
                          <a:ea typeface="맑은 고딕"/>
                          <a:cs typeface="Times New Roman"/>
                        </a:rPr>
                        <a:t> (df)</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Δ χ</a:t>
                      </a:r>
                      <a:r>
                        <a:rPr lang="en-US" sz="1200" kern="100" baseline="30000">
                          <a:effectLst/>
                          <a:latin typeface="Times New Roman"/>
                          <a:ea typeface="맑은 고딕"/>
                          <a:cs typeface="Times New Roman"/>
                        </a:rPr>
                        <a:t>2</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p-value</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190">
                <a:tc gridSpan="5">
                  <a:txBody>
                    <a:bodyPr/>
                    <a:lstStyle/>
                    <a:p>
                      <a:pPr algn="l" latinLnBrk="0">
                        <a:spcAft>
                          <a:spcPts val="0"/>
                        </a:spcAft>
                      </a:pPr>
                      <a:r>
                        <a:rPr lang="en-US" sz="1200" kern="100" dirty="0">
                          <a:effectLst/>
                          <a:latin typeface="Times New Roman"/>
                          <a:ea typeface="맑은 고딕"/>
                          <a:cs typeface="Times New Roman"/>
                        </a:rPr>
                        <a:t>IT Management Capability</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71450">
                <a:tc>
                  <a:txBody>
                    <a:bodyPr/>
                    <a:lstStyle/>
                    <a:p>
                      <a:pPr marR="53340" algn="ctr" latinLnBrk="0">
                        <a:spcAft>
                          <a:spcPts val="0"/>
                        </a:spcAft>
                      </a:pPr>
                      <a:r>
                        <a:rPr lang="en-US" sz="1200" i="1" kern="100">
                          <a:effectLst/>
                          <a:latin typeface="Times New Roman"/>
                          <a:ea typeface="맑은 고딕"/>
                          <a:cs typeface="Times New Roman"/>
                        </a:rPr>
                        <a:t>IT planning</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IT investment</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63.97 (27)</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45.79 (26)</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18.81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IT planning</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IT coordination</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29.10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17.87 (19)</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11.23</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IT planning</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IT control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58.31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51.64 (19)</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6.67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IT investment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IT coordination</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53.94 (27)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42.13 (26)</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11.81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IT investment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IT control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50.31 (27)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41.11 (26)</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9.20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IT coordination</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IT control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18.31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14.44 (19)</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3.87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475">
                <a:tc gridSpan="5">
                  <a:txBody>
                    <a:bodyPr/>
                    <a:lstStyle/>
                    <a:p>
                      <a:pPr algn="l" latinLnBrk="0">
                        <a:spcAft>
                          <a:spcPts val="0"/>
                        </a:spcAft>
                      </a:pPr>
                      <a:r>
                        <a:rPr lang="en-US" sz="1200" kern="100" dirty="0">
                          <a:effectLst/>
                          <a:latin typeface="Times New Roman"/>
                          <a:ea typeface="맑은 고딕"/>
                          <a:cs typeface="Times New Roman"/>
                        </a:rPr>
                        <a:t>IT Infrastructure Capability</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71450">
                <a:tc>
                  <a:txBody>
                    <a:bodyPr/>
                    <a:lstStyle/>
                    <a:p>
                      <a:pPr marR="53340" algn="ctr" latinLnBrk="0">
                        <a:spcAft>
                          <a:spcPts val="0"/>
                        </a:spcAft>
                      </a:pPr>
                      <a:r>
                        <a:rPr lang="en-US" sz="1200" i="1" kern="100">
                          <a:effectLst/>
                          <a:latin typeface="Times New Roman"/>
                          <a:ea typeface="맑은 고딕"/>
                          <a:cs typeface="Times New Roman"/>
                        </a:rPr>
                        <a:t>Connectivity</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Compatibility</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76.50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60.50 (19)</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16.00</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Connectivity</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Modularity</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74.57 (14)</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51.58 (13)</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22.99</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Compatibility</a:t>
                      </a:r>
                      <a:r>
                        <a:rPr lang="en-US" sz="1200" kern="100">
                          <a:effectLst/>
                          <a:latin typeface="Times New Roman"/>
                          <a:ea typeface="맑은 고딕"/>
                          <a:cs typeface="Times New Roman"/>
                        </a:rPr>
                        <a:t> and </a:t>
                      </a:r>
                      <a:r>
                        <a:rPr lang="en-US" sz="1200" i="1" kern="100">
                          <a:effectLst/>
                          <a:latin typeface="Times New Roman"/>
                          <a:ea typeface="맑은 고딕"/>
                          <a:cs typeface="Times New Roman"/>
                        </a:rPr>
                        <a:t>Modularity</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38.37 (14)</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23.34 (13)</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15.03</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l" latinLnBrk="0">
                        <a:spcAft>
                          <a:spcPts val="0"/>
                        </a:spcAft>
                      </a:pPr>
                      <a:r>
                        <a:rPr lang="en-US" sz="1200" kern="100" dirty="0">
                          <a:effectLst/>
                          <a:latin typeface="Times New Roman"/>
                          <a:ea typeface="맑은 고딕"/>
                          <a:cs typeface="Times New Roman"/>
                        </a:rPr>
                        <a:t>IT Personnel Capability</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71450">
                <a:tc>
                  <a:txBody>
                    <a:bodyPr/>
                    <a:lstStyle/>
                    <a:p>
                      <a:pPr marR="53340" algn="ctr" latinLnBrk="0">
                        <a:spcAft>
                          <a:spcPts val="0"/>
                        </a:spcAft>
                      </a:pPr>
                      <a:r>
                        <a:rPr lang="en-US" sz="1200" i="1" kern="100">
                          <a:effectLst/>
                          <a:latin typeface="Times New Roman"/>
                          <a:ea typeface="맑은 고딕"/>
                          <a:cs typeface="Times New Roman"/>
                        </a:rPr>
                        <a:t>Technical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Technology mgt. </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137.79 (27)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130.64 (26)</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7.15</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625">
                <a:tc>
                  <a:txBody>
                    <a:bodyPr/>
                    <a:lstStyle/>
                    <a:p>
                      <a:pPr marR="53340" algn="ctr" latinLnBrk="0">
                        <a:spcAft>
                          <a:spcPts val="0"/>
                        </a:spcAft>
                      </a:pPr>
                      <a:r>
                        <a:rPr lang="en-US" sz="1200" i="1" kern="100">
                          <a:effectLst/>
                          <a:latin typeface="Times New Roman"/>
                          <a:ea typeface="맑은 고딕"/>
                          <a:cs typeface="Times New Roman"/>
                        </a:rPr>
                        <a:t>Technical </a:t>
                      </a:r>
                      <a:r>
                        <a:rPr lang="en-US" sz="1200" kern="100">
                          <a:effectLst/>
                          <a:latin typeface="Times New Roman"/>
                          <a:ea typeface="맑은 고딕"/>
                          <a:cs typeface="Times New Roman"/>
                        </a:rPr>
                        <a:t>and</a:t>
                      </a:r>
                      <a:r>
                        <a:rPr lang="en-US" sz="1200" i="1" kern="100">
                          <a:effectLst/>
                          <a:latin typeface="Times New Roman"/>
                          <a:ea typeface="맑은 고딕"/>
                          <a:cs typeface="Times New Roman"/>
                        </a:rPr>
                        <a:t> Business</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113.36 (27)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108.06 (26)</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5.30</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&lt; 0.0001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Technical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Relational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112.91 (27)</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107.74 (26)</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5.17</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&lt; 0.0001</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Technology mgt. </a:t>
                      </a:r>
                      <a:r>
                        <a:rPr lang="en-US" sz="1200" kern="100">
                          <a:effectLst/>
                          <a:latin typeface="Times New Roman"/>
                          <a:ea typeface="맑은 고딕"/>
                          <a:cs typeface="Times New Roman"/>
                        </a:rPr>
                        <a:t>and</a:t>
                      </a:r>
                      <a:r>
                        <a:rPr lang="en-US" sz="1200" i="1" kern="100">
                          <a:effectLst/>
                          <a:latin typeface="Times New Roman"/>
                          <a:ea typeface="맑은 고딕"/>
                          <a:cs typeface="Times New Roman"/>
                        </a:rPr>
                        <a:t> Business </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64.49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57.26 (19)</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7.23</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&lt; 0.0001</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Technology mgt.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Relational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97.27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89.76 (19)</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7.51</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&lt; 0.0001</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marR="53340" algn="ctr" latinLnBrk="0">
                        <a:spcAft>
                          <a:spcPts val="0"/>
                        </a:spcAft>
                      </a:pPr>
                      <a:r>
                        <a:rPr lang="en-US" sz="1200" i="1" kern="100">
                          <a:effectLst/>
                          <a:latin typeface="Times New Roman"/>
                          <a:ea typeface="맑은 고딕"/>
                          <a:cs typeface="Times New Roman"/>
                        </a:rPr>
                        <a:t>Business </a:t>
                      </a:r>
                      <a:r>
                        <a:rPr lang="en-US" sz="1200" kern="100">
                          <a:effectLst/>
                          <a:latin typeface="Times New Roman"/>
                          <a:ea typeface="맑은 고딕"/>
                          <a:cs typeface="Times New Roman"/>
                        </a:rPr>
                        <a:t>and </a:t>
                      </a:r>
                      <a:r>
                        <a:rPr lang="en-US" sz="1200" i="1" kern="100">
                          <a:effectLst/>
                          <a:latin typeface="Times New Roman"/>
                          <a:ea typeface="맑은 고딕"/>
                          <a:cs typeface="Times New Roman"/>
                        </a:rPr>
                        <a:t>Relational</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51.60 (20)</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45.56 (19)</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a:effectLst/>
                          <a:latin typeface="Times New Roman"/>
                          <a:ea typeface="맑은 고딕"/>
                          <a:cs typeface="Times New Roman"/>
                        </a:rPr>
                        <a:t>6.04</a:t>
                      </a:r>
                      <a:endParaRPr lang="ko-KR" sz="12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200" kern="100" dirty="0">
                          <a:effectLst/>
                          <a:latin typeface="Times New Roman"/>
                          <a:ea typeface="맑은 고딕"/>
                          <a:cs typeface="Times New Roman"/>
                        </a:rPr>
                        <a:t>&lt; 0.0001</a:t>
                      </a:r>
                      <a:endParaRPr lang="ko-KR" sz="12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28314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Tests of Construct Validity</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18</a:t>
            </a:fld>
            <a:r>
              <a:rPr lang="en-US" altLang="ko-KR" smtClean="0"/>
              <a:t> -</a:t>
            </a:r>
            <a:endParaRPr lang="en-US" altLang="ko-KR"/>
          </a:p>
        </p:txBody>
      </p:sp>
      <p:sp>
        <p:nvSpPr>
          <p:cNvPr id="7" name="직사각형 6"/>
          <p:cNvSpPr/>
          <p:nvPr/>
        </p:nvSpPr>
        <p:spPr>
          <a:xfrm>
            <a:off x="323528" y="908720"/>
            <a:ext cx="8712968" cy="369332"/>
          </a:xfrm>
          <a:prstGeom prst="rect">
            <a:avLst/>
          </a:prstGeom>
        </p:spPr>
        <p:txBody>
          <a:bodyPr wrap="square">
            <a:spAutoFit/>
          </a:bodyPr>
          <a:lstStyle/>
          <a:p>
            <a:r>
              <a:rPr lang="en-US" altLang="ko-KR" b="1" dirty="0" smtClean="0">
                <a:latin typeface="Times New Roman" pitchFamily="18" charset="0"/>
                <a:cs typeface="Times New Roman" pitchFamily="18" charset="0"/>
              </a:rPr>
              <a:t>Dimensionality and Convergent </a:t>
            </a:r>
            <a:r>
              <a:rPr lang="en-US" altLang="ko-KR" b="1" dirty="0">
                <a:latin typeface="Times New Roman" pitchFamily="18" charset="0"/>
                <a:cs typeface="Times New Roman" pitchFamily="18" charset="0"/>
              </a:rPr>
              <a:t>Validities (Second-Order Constructs) </a:t>
            </a:r>
            <a:endParaRPr lang="ko-KR" altLang="en-US" b="1" dirty="0">
              <a:latin typeface="Times New Roman" pitchFamily="18" charset="0"/>
              <a:cs typeface="Times New Roman" pitchFamily="18" charset="0"/>
            </a:endParaRPr>
          </a:p>
        </p:txBody>
      </p:sp>
      <p:graphicFrame>
        <p:nvGraphicFramePr>
          <p:cNvPr id="5" name="표 4"/>
          <p:cNvGraphicFramePr>
            <a:graphicFrameLocks noGrp="1"/>
          </p:cNvGraphicFramePr>
          <p:nvPr>
            <p:extLst>
              <p:ext uri="{D42A27DB-BD31-4B8C-83A1-F6EECF244321}">
                <p14:modId xmlns:p14="http://schemas.microsoft.com/office/powerpoint/2010/main" val="404114007"/>
              </p:ext>
            </p:extLst>
          </p:nvPr>
        </p:nvGraphicFramePr>
        <p:xfrm>
          <a:off x="395536" y="1297224"/>
          <a:ext cx="8496944" cy="5071193"/>
        </p:xfrm>
        <a:graphic>
          <a:graphicData uri="http://schemas.openxmlformats.org/drawingml/2006/table">
            <a:tbl>
              <a:tblPr firstRow="1" firstCol="1" bandRow="1"/>
              <a:tblGrid>
                <a:gridCol w="1972371"/>
                <a:gridCol w="160378"/>
                <a:gridCol w="1375897"/>
                <a:gridCol w="1130161"/>
                <a:gridCol w="1130161"/>
                <a:gridCol w="1363988"/>
                <a:gridCol w="1363988"/>
              </a:tblGrid>
              <a:tr h="426553">
                <a:tc gridSpan="2">
                  <a:txBody>
                    <a:bodyPr/>
                    <a:lstStyle/>
                    <a:p>
                      <a:pPr algn="ctr" latinLnBrk="0">
                        <a:spcAft>
                          <a:spcPts val="0"/>
                        </a:spcAft>
                      </a:pPr>
                      <a:r>
                        <a:rPr lang="en-US" sz="1400" kern="100" dirty="0">
                          <a:effectLst/>
                          <a:latin typeface="Times New Roman"/>
                          <a:ea typeface="맑은 고딕"/>
                          <a:cs typeface="Times New Roman"/>
                        </a:rPr>
                        <a:t>Third-order construct</a:t>
                      </a: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(t-values)</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latinLnBrk="0">
                        <a:spcAft>
                          <a:spcPts val="0"/>
                        </a:spcAft>
                      </a:pPr>
                      <a:r>
                        <a:rPr lang="en-US" sz="1400" kern="100" dirty="0">
                          <a:effectLst/>
                          <a:latin typeface="Times New Roman"/>
                          <a:ea typeface="맑은 고딕"/>
                          <a:cs typeface="Times New Roman"/>
                        </a:rPr>
                        <a:t>Fit indices</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1</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2</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Model 3</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dirty="0">
                          <a:effectLst/>
                          <a:latin typeface="Times New Roman"/>
                          <a:ea typeface="맑은 고딕"/>
                          <a:cs typeface="Times New Roman"/>
                        </a:rPr>
                        <a:t>Target Coefficient</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046">
                <a:tc rowSpan="7" gridSpan="2">
                  <a:txBody>
                    <a:bodyPr/>
                    <a:lstStyle/>
                    <a:p>
                      <a:pPr algn="ctr" latinLnBrk="0">
                        <a:spcAft>
                          <a:spcPts val="0"/>
                        </a:spcAft>
                      </a:pPr>
                      <a:r>
                        <a:rPr lang="en-US" sz="1400" b="1" kern="100" dirty="0">
                          <a:effectLst/>
                          <a:latin typeface="Times New Roman"/>
                          <a:ea typeface="맑은 고딕"/>
                          <a:cs typeface="Times New Roman"/>
                        </a:rPr>
                        <a:t>IT Capability:</a:t>
                      </a:r>
                      <a:br>
                        <a:rPr lang="en-US" sz="1400" b="1" kern="100" dirty="0">
                          <a:effectLst/>
                          <a:latin typeface="Times New Roman"/>
                          <a:ea typeface="맑은 고딕"/>
                          <a:cs typeface="Times New Roman"/>
                        </a:rPr>
                      </a:b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(IT management capability = scaling)</a:t>
                      </a: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(IT infrastructure capability = 7.89*)</a:t>
                      </a: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(IT personnel capability </a:t>
                      </a: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 9.48</a:t>
                      </a:r>
                      <a:r>
                        <a:rPr lang="en-US" sz="1400" kern="100" dirty="0" smtClean="0">
                          <a:effectLst/>
                          <a:latin typeface="Times New Roman"/>
                          <a:ea typeface="맑은 고딕"/>
                          <a:cs typeface="Times New Roman"/>
                        </a:rPr>
                        <a:t>*)</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hMerge="1">
                  <a:txBody>
                    <a:bodyPr/>
                    <a:lstStyle/>
                    <a:p>
                      <a:pPr latinLnBrk="1"/>
                      <a:endParaRPr lang="ko-KR" altLang="en-US"/>
                    </a:p>
                  </a:txBody>
                  <a:tcPr/>
                </a:tc>
                <a:tc>
                  <a:txBody>
                    <a:bodyPr/>
                    <a:lstStyle/>
                    <a:p>
                      <a:pPr algn="ctr" latinLnBrk="0">
                        <a:spcAft>
                          <a:spcPts val="0"/>
                        </a:spcAft>
                      </a:pPr>
                      <a:r>
                        <a:rPr lang="en-US" sz="1400" i="1" kern="0">
                          <a:effectLst/>
                          <a:latin typeface="Times New Roman"/>
                          <a:ea typeface="굴림"/>
                          <a:cs typeface="Times New Roman"/>
                        </a:rPr>
                        <a:t>χ</a:t>
                      </a:r>
                      <a:r>
                        <a:rPr lang="en-US" sz="1400" kern="0" baseline="30000">
                          <a:effectLst/>
                          <a:latin typeface="Times New Roman"/>
                          <a:ea typeface="굴림"/>
                          <a:cs typeface="Times New Roman"/>
                        </a:rPr>
                        <a:t>2</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1902.34</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1613.25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1613.25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04">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DF</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934</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931</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931</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04">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Normed </a:t>
                      </a:r>
                      <a:r>
                        <a:rPr lang="en-US" sz="1400" i="1" kern="0">
                          <a:effectLst/>
                          <a:latin typeface="Times New Roman"/>
                          <a:ea typeface="굴림"/>
                          <a:cs typeface="Times New Roman"/>
                        </a:rPr>
                        <a:t>χ</a:t>
                      </a:r>
                      <a:r>
                        <a:rPr lang="en-US" sz="1400" kern="0" baseline="30000">
                          <a:effectLst/>
                          <a:latin typeface="Times New Roman"/>
                          <a:ea typeface="굴림"/>
                          <a:cs typeface="Times New Roman"/>
                        </a:rPr>
                        <a:t>2</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2.03</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1.73</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1.73</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1.00</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04">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CFI</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04">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TLI</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0.98</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04">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NFI</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0.96</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0.97</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굴림"/>
                          <a:cs typeface="Times New Roman"/>
                        </a:rPr>
                        <a:t>0.97</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506">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latinLnBrk="0">
                        <a:spcAft>
                          <a:spcPts val="0"/>
                        </a:spcAft>
                      </a:pPr>
                      <a:r>
                        <a:rPr lang="en-US" sz="1400" kern="0">
                          <a:effectLst/>
                          <a:latin typeface="Times New Roman"/>
                          <a:ea typeface="굴림"/>
                          <a:cs typeface="Times New Roman"/>
                        </a:rPr>
                        <a:t>RMSEA</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0.06</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0.05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0">
                          <a:effectLst/>
                          <a:latin typeface="Times New Roman"/>
                          <a:ea typeface="맑은 고딕"/>
                          <a:cs typeface="Times New Roman"/>
                        </a:rPr>
                        <a:t>0.05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0">
                        <a:spcAft>
                          <a:spcPts val="0"/>
                        </a:spcAft>
                      </a:pPr>
                      <a:r>
                        <a:rPr lang="en-US" sz="1400" kern="100">
                          <a:effectLst/>
                          <a:latin typeface="Times New Roman"/>
                          <a:ea typeface="맑은 고딕"/>
                          <a:cs typeface="Times New Roman"/>
                        </a:rPr>
                        <a:t>-</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888">
                <a:tc gridSpan="7">
                  <a:txBody>
                    <a:bodyPr/>
                    <a:lstStyle/>
                    <a:p>
                      <a:pPr algn="ctr" latinLnBrk="0">
                        <a:spcAft>
                          <a:spcPts val="0"/>
                        </a:spcAft>
                      </a:pPr>
                      <a:r>
                        <a:rPr lang="en-US" sz="1400" kern="100">
                          <a:effectLst/>
                          <a:latin typeface="Times New Roman"/>
                          <a:ea typeface="맑은 고딕"/>
                          <a:cs typeface="Times New Roman"/>
                        </a:rPr>
                        <a:t> </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rowSpan="11">
                  <a:txBody>
                    <a:bodyPr/>
                    <a:lstStyle/>
                    <a:p>
                      <a:pPr algn="ctr" latinLnBrk="1">
                        <a:spcAft>
                          <a:spcPts val="0"/>
                        </a:spcAft>
                      </a:pPr>
                      <a:r>
                        <a:rPr lang="en-US" sz="1400" kern="100" dirty="0">
                          <a:effectLst/>
                          <a:latin typeface="Times New Roman"/>
                          <a:ea typeface="맑은 고딕"/>
                          <a:cs typeface="Times New Roman"/>
                        </a:rPr>
                        <a:t>Model 2 </a:t>
                      </a:r>
                      <a:endParaRPr lang="ko-KR" sz="1400" kern="100" dirty="0">
                        <a:effectLst/>
                        <a:latin typeface="맑은 고딕"/>
                        <a:ea typeface="맑은 고딕"/>
                        <a:cs typeface="Times New Roman"/>
                      </a:endParaRPr>
                    </a:p>
                    <a:p>
                      <a:pPr algn="ctr" latinLnBrk="0">
                        <a:spcAft>
                          <a:spcPts val="0"/>
                        </a:spcAft>
                      </a:pPr>
                      <a:r>
                        <a:rPr lang="en-US" sz="1400" kern="100" dirty="0">
                          <a:effectLst/>
                          <a:latin typeface="Times New Roman"/>
                          <a:ea typeface="맑은 고딕"/>
                          <a:cs typeface="Times New Roman"/>
                        </a:rPr>
                        <a:t>(Freely correlated second-order factors)</a:t>
                      </a:r>
                      <a:endParaRPr lang="ko-KR" sz="1400" kern="100" dirty="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gridSpan="2">
                  <a:txBody>
                    <a:bodyPr/>
                    <a:lstStyle/>
                    <a:p>
                      <a:pPr algn="ctr" latinLnBrk="1">
                        <a:spcAft>
                          <a:spcPts val="0"/>
                        </a:spcAft>
                      </a:pPr>
                      <a:r>
                        <a:rPr lang="en-US" sz="1400" kern="100">
                          <a:effectLst/>
                          <a:latin typeface="Times New Roman"/>
                          <a:ea typeface="맑은 고딕"/>
                          <a:cs typeface="Times New Roman"/>
                        </a:rPr>
                        <a:t>IT management capability</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h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IT Planning (scaling)</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l" latinLnBrk="1">
                        <a:spcAft>
                          <a:spcPts val="0"/>
                        </a:spcAft>
                      </a:pPr>
                      <a:r>
                        <a:rPr lang="en-US" sz="1400" kern="100">
                          <a:effectLst/>
                          <a:latin typeface="Times New Roman"/>
                          <a:ea typeface="맑은 고딕"/>
                          <a:cs typeface="Times New Roman"/>
                        </a:rPr>
                        <a:t>IT Investment Decision-making (9.96*)</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l" latinLnBrk="1">
                        <a:spcAft>
                          <a:spcPts val="0"/>
                        </a:spcAft>
                      </a:pPr>
                      <a:r>
                        <a:rPr lang="en-US" sz="1400" kern="100">
                          <a:effectLst/>
                          <a:latin typeface="Times New Roman"/>
                          <a:ea typeface="맑은 고딕"/>
                          <a:cs typeface="Times New Roman"/>
                        </a:rPr>
                        <a:t>IT Coordination (9.61*)</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l" latinLnBrk="1">
                        <a:spcAft>
                          <a:spcPts val="0"/>
                        </a:spcAft>
                      </a:pPr>
                      <a:r>
                        <a:rPr lang="en-US" sz="1400" kern="100">
                          <a:effectLst/>
                          <a:latin typeface="Times New Roman"/>
                          <a:ea typeface="맑은 고딕"/>
                          <a:cs typeface="Times New Roman"/>
                        </a:rPr>
                        <a:t>IT Control (10.45*) </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rowSpan="3" gridSpan="2">
                  <a:txBody>
                    <a:bodyPr/>
                    <a:lstStyle/>
                    <a:p>
                      <a:pPr algn="ctr" latinLnBrk="1">
                        <a:spcAft>
                          <a:spcPts val="0"/>
                        </a:spcAft>
                      </a:pPr>
                      <a:r>
                        <a:rPr lang="en-US" sz="1400" kern="100">
                          <a:effectLst/>
                          <a:latin typeface="Times New Roman"/>
                          <a:ea typeface="맑은 고딕"/>
                          <a:cs typeface="Times New Roman"/>
                        </a:rPr>
                        <a:t>IT infrastructure capability</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pPr latinLnBrk="1"/>
                      <a:endParaRPr lang="ko-KR" altLang="en-US"/>
                    </a:p>
                  </a:txBody>
                  <a:tcPr/>
                </a:tc>
                <a:tc gridSpan="4">
                  <a:txBody>
                    <a:bodyPr/>
                    <a:lstStyle/>
                    <a:p>
                      <a:pPr algn="l" latinLnBrk="1">
                        <a:spcAft>
                          <a:spcPts val="0"/>
                        </a:spcAft>
                      </a:pPr>
                      <a:r>
                        <a:rPr lang="en-US" sz="1400" kern="100">
                          <a:effectLst/>
                          <a:latin typeface="Times New Roman"/>
                          <a:ea typeface="맑은 고딕"/>
                          <a:cs typeface="Times New Roman"/>
                        </a:rPr>
                        <a:t>Connectivity (scaling)</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Compatibility (6.34*)</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Modularity (6.53*)</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rowSpan="4" gridSpan="2">
                  <a:txBody>
                    <a:bodyPr/>
                    <a:lstStyle/>
                    <a:p>
                      <a:pPr algn="ctr" latinLnBrk="1">
                        <a:spcAft>
                          <a:spcPts val="0"/>
                        </a:spcAft>
                      </a:pPr>
                      <a:r>
                        <a:rPr lang="en-US" sz="1400" kern="100">
                          <a:effectLst/>
                          <a:latin typeface="Times New Roman"/>
                          <a:ea typeface="맑은 고딕"/>
                          <a:cs typeface="Times New Roman"/>
                        </a:rPr>
                        <a:t>IT personnel capability</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h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Technical Knowledge (scaling)</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Technology Management Knowledge (9.85*)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Business Knowledge (10.72*)</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9427">
                <a:tc vMerge="1">
                  <a:txBody>
                    <a:bodyPr/>
                    <a:lstStyle/>
                    <a:p>
                      <a:pPr latinLnBrk="1"/>
                      <a:endParaRPr lang="ko-KR" altLang="en-US"/>
                    </a:p>
                  </a:txBody>
                  <a:tcPr/>
                </a:tc>
                <a:tc gridSpan="2" vMerge="1">
                  <a:txBody>
                    <a:bodyPr/>
                    <a:lstStyle/>
                    <a:p>
                      <a:pPr latinLnBrk="1"/>
                      <a:endParaRPr lang="ko-KR" altLang="en-US"/>
                    </a:p>
                  </a:txBody>
                  <a:tcPr/>
                </a:tc>
                <a:tc hMerge="1" vMerge="1">
                  <a:txBody>
                    <a:bodyPr/>
                    <a:lstStyle/>
                    <a:p>
                      <a:pPr latinLnBrk="1"/>
                      <a:endParaRPr lang="ko-KR" altLang="en-US"/>
                    </a:p>
                  </a:txBody>
                  <a:tcPr/>
                </a:tc>
                <a:tc gridSpan="4">
                  <a:txBody>
                    <a:bodyPr/>
                    <a:lstStyle/>
                    <a:p>
                      <a:pPr algn="just" latinLnBrk="1">
                        <a:spcAft>
                          <a:spcPts val="0"/>
                        </a:spcAft>
                      </a:pPr>
                      <a:r>
                        <a:rPr lang="en-US" sz="1400" kern="100">
                          <a:effectLst/>
                          <a:latin typeface="Times New Roman"/>
                          <a:ea typeface="맑은 고딕"/>
                          <a:cs typeface="Times New Roman"/>
                        </a:rPr>
                        <a:t>Relational Knowledge (10.95*)</a:t>
                      </a:r>
                      <a:endParaRPr lang="ko-KR" sz="1400" kern="100">
                        <a:effectLst/>
                        <a:latin typeface="맑은 고딕"/>
                        <a:ea typeface="맑은 고딕"/>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35081">
                <a:tc gridSpan="7">
                  <a:txBody>
                    <a:bodyPr/>
                    <a:lstStyle/>
                    <a:p>
                      <a:pPr algn="just" latinLnBrk="0">
                        <a:spcAft>
                          <a:spcPts val="0"/>
                        </a:spcAft>
                      </a:pPr>
                      <a:r>
                        <a:rPr lang="en-US" sz="1400" kern="100" dirty="0">
                          <a:effectLst/>
                          <a:latin typeface="Times New Roman"/>
                          <a:ea typeface="맑은 고딕"/>
                          <a:cs typeface="Times New Roman"/>
                        </a:rPr>
                        <a:t>Note: t-values in parenthesis, *: p &lt; 0.001</a:t>
                      </a:r>
                      <a:endParaRPr lang="ko-KR" sz="1400" kern="100" dirty="0">
                        <a:effectLst/>
                        <a:latin typeface="맑은 고딕"/>
                        <a:ea typeface="맑은 고딕"/>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bl>
          </a:graphicData>
        </a:graphic>
      </p:graphicFrame>
    </p:spTree>
    <p:extLst>
      <p:ext uri="{BB962C8B-B14F-4D97-AF65-F5344CB8AC3E}">
        <p14:creationId xmlns:p14="http://schemas.microsoft.com/office/powerpoint/2010/main" val="23191151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latin typeface="Arial" pitchFamily="34" charset="0"/>
                <a:ea typeface="Arial Unicode MS" pitchFamily="50" charset="-127"/>
                <a:cs typeface="Arial" pitchFamily="34" charset="0"/>
              </a:rPr>
              <a:t>Research Motivation &amp; Goals</a:t>
            </a:r>
            <a:endParaRPr lang="ko-KR" altLang="en-US" dirty="0"/>
          </a:p>
        </p:txBody>
      </p:sp>
      <p:sp>
        <p:nvSpPr>
          <p:cNvPr id="3" name="내용 개체 틀 2"/>
          <p:cNvSpPr>
            <a:spLocks noGrp="1"/>
          </p:cNvSpPr>
          <p:nvPr>
            <p:ph idx="1"/>
          </p:nvPr>
        </p:nvSpPr>
        <p:spPr>
          <a:xfrm>
            <a:off x="250827" y="869370"/>
            <a:ext cx="8713788" cy="5327650"/>
          </a:xfrm>
        </p:spPr>
        <p:txBody>
          <a:bodyPr/>
          <a:lstStyle/>
          <a:p>
            <a:r>
              <a:rPr lang="en-US" altLang="ko-KR" dirty="0" smtClean="0">
                <a:latin typeface="Arial" pitchFamily="34" charset="0"/>
                <a:cs typeface="Arial" pitchFamily="34" charset="0"/>
              </a:rPr>
              <a:t>Motivation</a:t>
            </a:r>
          </a:p>
          <a:p>
            <a:pPr lvl="1"/>
            <a:r>
              <a:rPr lang="en-US" altLang="ko-KR" b="0" dirty="0">
                <a:latin typeface="Arial" pitchFamily="34" charset="0"/>
                <a:cs typeface="Arial" pitchFamily="34" charset="0"/>
              </a:rPr>
              <a:t>Already, much effort has been placed on </a:t>
            </a:r>
            <a:r>
              <a:rPr lang="en-US" altLang="ko-KR" b="0" dirty="0" smtClean="0">
                <a:latin typeface="Arial" pitchFamily="34" charset="0"/>
                <a:cs typeface="Arial" pitchFamily="34" charset="0"/>
              </a:rPr>
              <a:t>finding</a:t>
            </a:r>
            <a:r>
              <a:rPr lang="ko-KR" altLang="en-US" b="0" dirty="0" smtClean="0">
                <a:latin typeface="Arial" pitchFamily="34" charset="0"/>
                <a:cs typeface="Arial" pitchFamily="34" charset="0"/>
              </a:rPr>
              <a:t> </a:t>
            </a:r>
            <a:r>
              <a:rPr lang="en-US" altLang="ko-KR" b="0" dirty="0">
                <a:latin typeface="Arial" pitchFamily="34" charset="0"/>
                <a:cs typeface="Arial" pitchFamily="34" charset="0"/>
              </a:rPr>
              <a:t>the business value of IT and IT capability.</a:t>
            </a:r>
          </a:p>
          <a:p>
            <a:pPr lvl="2"/>
            <a:r>
              <a:rPr lang="en-US" altLang="ko-KR" b="0" dirty="0">
                <a:solidFill>
                  <a:srgbClr val="0000FF"/>
                </a:solidFill>
                <a:latin typeface="Arial" pitchFamily="34" charset="0"/>
                <a:cs typeface="Arial" pitchFamily="34" charset="0"/>
              </a:rPr>
              <a:t>IT capability </a:t>
            </a:r>
            <a:r>
              <a:rPr lang="en-US" altLang="ko-KR" b="0" dirty="0" smtClean="0">
                <a:latin typeface="Arial" pitchFamily="34" charset="0"/>
                <a:cs typeface="Arial" pitchFamily="34" charset="0"/>
              </a:rPr>
              <a:t>is broadly </a:t>
            </a:r>
            <a:r>
              <a:rPr lang="en-US" altLang="ko-KR" b="0" dirty="0">
                <a:latin typeface="Arial" pitchFamily="34" charset="0"/>
                <a:cs typeface="Arial" pitchFamily="34" charset="0"/>
              </a:rPr>
              <a:t>defined as IT function’s competence to effectively support business </a:t>
            </a:r>
            <a:r>
              <a:rPr lang="en-US" altLang="ko-KR" b="0" dirty="0" smtClean="0">
                <a:latin typeface="Arial" pitchFamily="34" charset="0"/>
                <a:cs typeface="Arial" pitchFamily="34" charset="0"/>
              </a:rPr>
              <a:t>needs.</a:t>
            </a:r>
          </a:p>
          <a:p>
            <a:pPr lvl="1"/>
            <a:r>
              <a:rPr lang="en-US" altLang="ko-KR" b="0" dirty="0" smtClean="0">
                <a:latin typeface="Arial" pitchFamily="34" charset="0"/>
                <a:cs typeface="Arial" pitchFamily="34" charset="0"/>
              </a:rPr>
              <a:t>Studies </a:t>
            </a:r>
            <a:r>
              <a:rPr lang="en-US" altLang="ko-KR" b="0" dirty="0">
                <a:latin typeface="Arial" pitchFamily="34" charset="0"/>
                <a:cs typeface="Arial" pitchFamily="34" charset="0"/>
              </a:rPr>
              <a:t>revealed </a:t>
            </a:r>
            <a:r>
              <a:rPr lang="en-US" altLang="ko-KR" b="0" dirty="0" smtClean="0">
                <a:latin typeface="Arial" pitchFamily="34" charset="0"/>
                <a:cs typeface="Arial" pitchFamily="34" charset="0"/>
              </a:rPr>
              <a:t>conflicting </a:t>
            </a:r>
            <a:r>
              <a:rPr lang="en-US" altLang="ko-KR" b="0" dirty="0">
                <a:latin typeface="Arial" pitchFamily="34" charset="0"/>
                <a:cs typeface="Arial" pitchFamily="34" charset="0"/>
              </a:rPr>
              <a:t>findings in important questions </a:t>
            </a:r>
            <a:r>
              <a:rPr lang="en-US" altLang="ko-KR" b="0" dirty="0" smtClean="0">
                <a:latin typeface="Arial" pitchFamily="34" charset="0"/>
                <a:cs typeface="Arial" pitchFamily="34" charset="0"/>
              </a:rPr>
              <a:t>including ‘what </a:t>
            </a:r>
            <a:r>
              <a:rPr lang="en-US" altLang="ko-KR" b="0" dirty="0">
                <a:latin typeface="Arial" pitchFamily="34" charset="0"/>
                <a:cs typeface="Arial" pitchFamily="34" charset="0"/>
              </a:rPr>
              <a:t>are </a:t>
            </a:r>
            <a:r>
              <a:rPr lang="en-US" altLang="ko-KR" b="0" dirty="0" smtClean="0">
                <a:latin typeface="Arial" pitchFamily="34" charset="0"/>
                <a:cs typeface="Arial" pitchFamily="34" charset="0"/>
              </a:rPr>
              <a:t>building blocks of IT capability of a firm?’, </a:t>
            </a:r>
            <a:r>
              <a:rPr lang="en-US" altLang="ko-KR" b="0" dirty="0">
                <a:latin typeface="Arial" pitchFamily="34" charset="0"/>
                <a:cs typeface="Arial" pitchFamily="34" charset="0"/>
              </a:rPr>
              <a:t>‘how is it shaped at a firm?’, and ‘what are its effects on business performance?’</a:t>
            </a:r>
          </a:p>
          <a:p>
            <a:pPr lvl="1"/>
            <a:r>
              <a:rPr lang="en-US" altLang="ko-KR" b="0" dirty="0" smtClean="0">
                <a:latin typeface="Arial" pitchFamily="34" charset="0"/>
                <a:cs typeface="Arial" pitchFamily="34" charset="0"/>
              </a:rPr>
              <a:t>Recently</a:t>
            </a:r>
            <a:r>
              <a:rPr lang="en-US" altLang="ko-KR" b="0" dirty="0">
                <a:latin typeface="Arial" pitchFamily="34" charset="0"/>
                <a:cs typeface="Arial" pitchFamily="34" charset="0"/>
              </a:rPr>
              <a:t>, there has been the emergence of a new theoretical perspective, </a:t>
            </a:r>
            <a:r>
              <a:rPr lang="en-US" altLang="ko-KR" b="0" dirty="0" err="1" smtClean="0">
                <a:latin typeface="Arial" pitchFamily="34" charset="0"/>
                <a:cs typeface="Arial" pitchFamily="34" charset="0"/>
              </a:rPr>
              <a:t>sociomaterialism</a:t>
            </a:r>
            <a:r>
              <a:rPr lang="en-US" altLang="ko-KR" b="0" dirty="0" smtClean="0">
                <a:latin typeface="Arial" pitchFamily="34" charset="0"/>
                <a:cs typeface="Arial" pitchFamily="34" charset="0"/>
              </a:rPr>
              <a:t> (or </a:t>
            </a:r>
            <a:r>
              <a:rPr lang="en-US" altLang="ko-KR" b="0" dirty="0" err="1" smtClean="0">
                <a:latin typeface="Arial" pitchFamily="34" charset="0"/>
                <a:cs typeface="Arial" pitchFamily="34" charset="0"/>
              </a:rPr>
              <a:t>sociomaterial</a:t>
            </a:r>
            <a:r>
              <a:rPr lang="en-US" altLang="ko-KR" b="0" dirty="0" smtClean="0">
                <a:latin typeface="Arial" pitchFamily="34" charset="0"/>
                <a:cs typeface="Arial" pitchFamily="34" charset="0"/>
              </a:rPr>
              <a:t> perspective</a:t>
            </a:r>
            <a:r>
              <a:rPr lang="en-US" altLang="ko-KR" b="0" dirty="0" smtClean="0">
                <a:latin typeface="Arial" pitchFamily="34" charset="0"/>
                <a:cs typeface="Arial" pitchFamily="34" charset="0"/>
              </a:rPr>
              <a:t>).</a:t>
            </a:r>
          </a:p>
          <a:p>
            <a:pPr lvl="2"/>
            <a:r>
              <a:rPr lang="en-US" altLang="ko-KR" b="0" dirty="0" err="1">
                <a:latin typeface="Arial" pitchFamily="34" charset="0"/>
                <a:cs typeface="Arial" pitchFamily="34" charset="0"/>
              </a:rPr>
              <a:t>Sociomaterialism</a:t>
            </a:r>
            <a:r>
              <a:rPr lang="en-US" altLang="ko-KR" b="0" dirty="0">
                <a:latin typeface="Arial" pitchFamily="34" charset="0"/>
                <a:cs typeface="Arial" pitchFamily="34" charset="0"/>
              </a:rPr>
              <a:t> </a:t>
            </a:r>
            <a:r>
              <a:rPr lang="en-US" altLang="ko-KR" b="0" dirty="0" smtClean="0">
                <a:latin typeface="Arial" pitchFamily="34" charset="0"/>
                <a:cs typeface="Arial" pitchFamily="34" charset="0"/>
              </a:rPr>
              <a:t>has </a:t>
            </a:r>
            <a:r>
              <a:rPr lang="en-US" altLang="ko-KR" b="0" dirty="0">
                <a:latin typeface="Arial" pitchFamily="34" charset="0"/>
                <a:cs typeface="Arial" pitchFamily="34" charset="0"/>
              </a:rPr>
              <a:t>a potential to be able to answer to the above questions. </a:t>
            </a:r>
          </a:p>
          <a:p>
            <a:pPr lvl="1"/>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limited studies grounded on </a:t>
            </a:r>
            <a:r>
              <a:rPr lang="en-US" altLang="ko-KR" b="0" dirty="0" err="1">
                <a:latin typeface="Arial" pitchFamily="34" charset="0"/>
                <a:cs typeface="Arial" pitchFamily="34" charset="0"/>
              </a:rPr>
              <a:t>sociomaterialism</a:t>
            </a:r>
            <a:r>
              <a:rPr lang="en-US" altLang="ko-KR" b="0" dirty="0">
                <a:latin typeface="Arial" pitchFamily="34" charset="0"/>
                <a:cs typeface="Arial" pitchFamily="34" charset="0"/>
              </a:rPr>
              <a:t> examined materiality in the context of practices by non-IS people (or end users). </a:t>
            </a:r>
            <a:endParaRPr lang="en-US" altLang="ko-KR" b="0" dirty="0" smtClean="0">
              <a:latin typeface="Arial" pitchFamily="34" charset="0"/>
              <a:cs typeface="Arial" pitchFamily="34" charset="0"/>
            </a:endParaRPr>
          </a:p>
          <a:p>
            <a:pPr lvl="2"/>
            <a:r>
              <a:rPr lang="en-US" altLang="ko-KR" b="0" dirty="0" err="1">
                <a:latin typeface="Arial" pitchFamily="34" charset="0"/>
                <a:cs typeface="Arial" pitchFamily="34" charset="0"/>
              </a:rPr>
              <a:t>Sociomaterialism</a:t>
            </a:r>
            <a:r>
              <a:rPr lang="en-US" altLang="ko-KR" b="0" dirty="0">
                <a:latin typeface="Arial" pitchFamily="34" charset="0"/>
                <a:cs typeface="Arial" pitchFamily="34" charset="0"/>
              </a:rPr>
              <a:t> can </a:t>
            </a:r>
            <a:r>
              <a:rPr lang="en-US" altLang="ko-KR" b="0" dirty="0" smtClean="0">
                <a:latin typeface="Arial" pitchFamily="34" charset="0"/>
                <a:cs typeface="Arial" pitchFamily="34" charset="0"/>
              </a:rPr>
              <a:t>offer </a:t>
            </a:r>
            <a:r>
              <a:rPr lang="en-US" altLang="ko-KR" b="0" dirty="0">
                <a:latin typeface="Arial" pitchFamily="34" charset="0"/>
                <a:cs typeface="Arial" pitchFamily="34" charset="0"/>
              </a:rPr>
              <a:t>valuable insights on the role of the IT unit that primarily shapes the IT capability of an </a:t>
            </a:r>
            <a:r>
              <a:rPr lang="en-US" altLang="ko-KR" b="0" dirty="0" smtClean="0">
                <a:latin typeface="Arial" pitchFamily="34" charset="0"/>
                <a:cs typeface="Arial" pitchFamily="34" charset="0"/>
              </a:rPr>
              <a:t>organization. </a:t>
            </a:r>
            <a:endParaRPr lang="en-US" altLang="ko-KR" b="0" dirty="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a:t>
            </a:fld>
            <a:r>
              <a:rPr lang="en-US" altLang="ko-KR" smtClean="0"/>
              <a:t> -</a:t>
            </a:r>
            <a:endParaRPr lang="en-US" altLang="ko-K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Tests of Construct Validity</a:t>
            </a:r>
            <a:endParaRPr lang="ko-KR" altLang="ko-KR" sz="28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19</a:t>
            </a:fld>
            <a:r>
              <a:rPr lang="en-US" altLang="ko-KR" smtClean="0"/>
              <a:t> -</a:t>
            </a:r>
            <a:endParaRPr lang="en-US" altLang="ko-KR"/>
          </a:p>
        </p:txBody>
      </p:sp>
      <p:sp>
        <p:nvSpPr>
          <p:cNvPr id="7" name="직사각형 6"/>
          <p:cNvSpPr/>
          <p:nvPr/>
        </p:nvSpPr>
        <p:spPr>
          <a:xfrm>
            <a:off x="323528" y="908720"/>
            <a:ext cx="8712968" cy="369332"/>
          </a:xfrm>
          <a:prstGeom prst="rect">
            <a:avLst/>
          </a:prstGeom>
        </p:spPr>
        <p:txBody>
          <a:bodyPr wrap="square">
            <a:spAutoFit/>
          </a:bodyPr>
          <a:lstStyle/>
          <a:p>
            <a:r>
              <a:rPr lang="en-US" altLang="ko-KR" b="1" dirty="0" smtClean="0">
                <a:latin typeface="Times New Roman" pitchFamily="18" charset="0"/>
                <a:cs typeface="Times New Roman" pitchFamily="18" charset="0"/>
              </a:rPr>
              <a:t>Discriminant Validities </a:t>
            </a:r>
            <a:r>
              <a:rPr lang="en-US" altLang="ko-KR" b="1" dirty="0">
                <a:latin typeface="Times New Roman" pitchFamily="18" charset="0"/>
                <a:cs typeface="Times New Roman" pitchFamily="18" charset="0"/>
              </a:rPr>
              <a:t>(Second-Order Constructs) </a:t>
            </a:r>
            <a:endParaRPr lang="ko-KR" altLang="en-US" b="1" dirty="0">
              <a:latin typeface="Times New Roman" pitchFamily="18" charset="0"/>
              <a:cs typeface="Times New Roman" pitchFamily="18" charset="0"/>
            </a:endParaRPr>
          </a:p>
        </p:txBody>
      </p:sp>
      <p:graphicFrame>
        <p:nvGraphicFramePr>
          <p:cNvPr id="6" name="표 5"/>
          <p:cNvGraphicFramePr>
            <a:graphicFrameLocks noGrp="1"/>
          </p:cNvGraphicFramePr>
          <p:nvPr>
            <p:extLst>
              <p:ext uri="{D42A27DB-BD31-4B8C-83A1-F6EECF244321}">
                <p14:modId xmlns:p14="http://schemas.microsoft.com/office/powerpoint/2010/main" val="768304218"/>
              </p:ext>
            </p:extLst>
          </p:nvPr>
        </p:nvGraphicFramePr>
        <p:xfrm>
          <a:off x="308361" y="1556792"/>
          <a:ext cx="8440103" cy="2283952"/>
        </p:xfrm>
        <a:graphic>
          <a:graphicData uri="http://schemas.openxmlformats.org/drawingml/2006/table">
            <a:tbl>
              <a:tblPr/>
              <a:tblGrid>
                <a:gridCol w="2592290"/>
                <a:gridCol w="1856740"/>
                <a:gridCol w="2055178"/>
                <a:gridCol w="829670"/>
                <a:gridCol w="1106225"/>
              </a:tblGrid>
              <a:tr h="570988">
                <a:tc>
                  <a:txBody>
                    <a:bodyPr/>
                    <a:lstStyle/>
                    <a:p>
                      <a:pPr algn="ctr" latinLnBrk="1">
                        <a:lnSpc>
                          <a:spcPct val="115000"/>
                        </a:lnSpc>
                        <a:spcAft>
                          <a:spcPts val="0"/>
                        </a:spcAft>
                      </a:pPr>
                      <a:r>
                        <a:rPr lang="en-US" sz="1400" kern="100" dirty="0">
                          <a:effectLst/>
                          <a:latin typeface="Times New Roman"/>
                          <a:ea typeface="맑은 고딕"/>
                          <a:cs typeface="Times New Roman"/>
                        </a:rPr>
                        <a:t>Second-order constructs</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Constraint model χ</a:t>
                      </a:r>
                      <a:r>
                        <a:rPr lang="en-US" sz="1400" kern="100" baseline="30000" dirty="0">
                          <a:effectLst/>
                          <a:latin typeface="Times New Roman"/>
                          <a:ea typeface="맑은 고딕"/>
                          <a:cs typeface="Times New Roman"/>
                        </a:rPr>
                        <a:t>2</a:t>
                      </a:r>
                      <a:r>
                        <a:rPr lang="en-US" sz="1400" kern="100" dirty="0">
                          <a:effectLst/>
                          <a:latin typeface="Times New Roman"/>
                          <a:ea typeface="맑은 고딕"/>
                          <a:cs typeface="Times New Roman"/>
                        </a:rPr>
                        <a:t> (</a:t>
                      </a:r>
                      <a:r>
                        <a:rPr lang="en-US" sz="1400" kern="100" dirty="0" err="1">
                          <a:effectLst/>
                          <a:latin typeface="Times New Roman"/>
                          <a:ea typeface="맑은 고딕"/>
                          <a:cs typeface="Times New Roman"/>
                        </a:rPr>
                        <a:t>df</a:t>
                      </a:r>
                      <a:r>
                        <a:rPr lang="en-US" sz="1400" kern="100" dirty="0">
                          <a:effectLst/>
                          <a:latin typeface="Times New Roman"/>
                          <a:ea typeface="맑은 고딕"/>
                          <a:cs typeface="Times New Roman"/>
                        </a:rPr>
                        <a:t>)</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Unconstraint Model χ</a:t>
                      </a:r>
                      <a:r>
                        <a:rPr lang="en-US" sz="1400" kern="100" baseline="30000">
                          <a:effectLst/>
                          <a:latin typeface="Times New Roman"/>
                          <a:ea typeface="맑은 고딕"/>
                          <a:cs typeface="Times New Roman"/>
                        </a:rPr>
                        <a:t>2</a:t>
                      </a:r>
                      <a:r>
                        <a:rPr lang="en-US" sz="1400" kern="100">
                          <a:effectLst/>
                          <a:latin typeface="Times New Roman"/>
                          <a:ea typeface="맑은 고딕"/>
                          <a:cs typeface="Times New Roman"/>
                        </a:rPr>
                        <a:t> (df)</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Δ χ</a:t>
                      </a:r>
                      <a:r>
                        <a:rPr lang="en-US" sz="1400" kern="100" baseline="30000">
                          <a:effectLst/>
                          <a:latin typeface="Times New Roman"/>
                          <a:ea typeface="맑은 고딕"/>
                          <a:cs typeface="Times New Roman"/>
                        </a:rPr>
                        <a:t>2</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p-value</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988">
                <a:tc>
                  <a:txBody>
                    <a:bodyPr/>
                    <a:lstStyle/>
                    <a:p>
                      <a:pPr marR="53340" algn="l" latinLnBrk="1">
                        <a:lnSpc>
                          <a:spcPct val="115000"/>
                        </a:lnSpc>
                        <a:spcAft>
                          <a:spcPts val="0"/>
                        </a:spcAft>
                      </a:pPr>
                      <a:r>
                        <a:rPr lang="en-US" sz="1400" kern="100">
                          <a:effectLst/>
                          <a:latin typeface="Times New Roman"/>
                          <a:ea typeface="맑은 고딕"/>
                          <a:cs typeface="Times New Roman"/>
                        </a:rPr>
                        <a:t>IT management capability and</a:t>
                      </a:r>
                      <a:endParaRPr lang="ko-KR" sz="1400" kern="100">
                        <a:effectLst/>
                        <a:latin typeface="맑은 고딕"/>
                        <a:ea typeface="맑은 고딕"/>
                        <a:cs typeface="Times New Roman"/>
                      </a:endParaRPr>
                    </a:p>
                    <a:p>
                      <a:pPr marR="53340" algn="l" latinLnBrk="1">
                        <a:lnSpc>
                          <a:spcPct val="115000"/>
                        </a:lnSpc>
                        <a:spcAft>
                          <a:spcPts val="0"/>
                        </a:spcAft>
                      </a:pPr>
                      <a:r>
                        <a:rPr lang="en-US" sz="1400" kern="100">
                          <a:effectLst/>
                          <a:latin typeface="Times New Roman"/>
                          <a:ea typeface="맑은 고딕"/>
                          <a:cs typeface="Times New Roman"/>
                        </a:rPr>
                        <a:t>IT infrastructure capability</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532.05 (343)</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503.59 (342)</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28.46</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&lt; 0.0001</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988">
                <a:tc>
                  <a:txBody>
                    <a:bodyPr/>
                    <a:lstStyle/>
                    <a:p>
                      <a:pPr marR="53340" algn="l" latinLnBrk="1">
                        <a:lnSpc>
                          <a:spcPct val="115000"/>
                        </a:lnSpc>
                        <a:spcAft>
                          <a:spcPts val="0"/>
                        </a:spcAft>
                      </a:pPr>
                      <a:r>
                        <a:rPr lang="en-US" sz="1400" kern="100">
                          <a:effectLst/>
                          <a:latin typeface="Times New Roman"/>
                          <a:ea typeface="맑은 고딕"/>
                          <a:cs typeface="Times New Roman"/>
                        </a:rPr>
                        <a:t>IT infrastructure capability and</a:t>
                      </a:r>
                      <a:endParaRPr lang="ko-KR" sz="1400" kern="100">
                        <a:effectLst/>
                        <a:latin typeface="맑은 고딕"/>
                        <a:ea typeface="맑은 고딕"/>
                        <a:cs typeface="Times New Roman"/>
                      </a:endParaRPr>
                    </a:p>
                    <a:p>
                      <a:pPr marR="53340" algn="l" latinLnBrk="1">
                        <a:lnSpc>
                          <a:spcPct val="115000"/>
                        </a:lnSpc>
                        <a:spcAft>
                          <a:spcPts val="0"/>
                        </a:spcAft>
                      </a:pPr>
                      <a:r>
                        <a:rPr lang="en-US" sz="1400" kern="100">
                          <a:effectLst/>
                          <a:latin typeface="Times New Roman"/>
                          <a:ea typeface="맑은 고딕"/>
                          <a:cs typeface="Times New Roman"/>
                        </a:rPr>
                        <a:t>IT personnel capability</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848.89 (343)</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798.22 (342)</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50.67</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&lt; 0.0001</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0988">
                <a:tc>
                  <a:txBody>
                    <a:bodyPr/>
                    <a:lstStyle/>
                    <a:p>
                      <a:pPr marR="53340" algn="l" latinLnBrk="1">
                        <a:lnSpc>
                          <a:spcPct val="115000"/>
                        </a:lnSpc>
                        <a:spcAft>
                          <a:spcPts val="0"/>
                        </a:spcAft>
                      </a:pPr>
                      <a:r>
                        <a:rPr lang="en-US" sz="1400" kern="100">
                          <a:effectLst/>
                          <a:latin typeface="Times New Roman"/>
                          <a:ea typeface="맑은 고딕"/>
                          <a:cs typeface="Times New Roman"/>
                        </a:rPr>
                        <a:t>IT personnel capability and</a:t>
                      </a:r>
                      <a:endParaRPr lang="ko-KR" sz="1400" kern="100">
                        <a:effectLst/>
                        <a:latin typeface="맑은 고딕"/>
                        <a:ea typeface="맑은 고딕"/>
                        <a:cs typeface="Times New Roman"/>
                      </a:endParaRPr>
                    </a:p>
                    <a:p>
                      <a:pPr marR="53340" algn="l" latinLnBrk="1">
                        <a:lnSpc>
                          <a:spcPct val="115000"/>
                        </a:lnSpc>
                        <a:spcAft>
                          <a:spcPts val="0"/>
                        </a:spcAft>
                      </a:pPr>
                      <a:r>
                        <a:rPr lang="en-US" sz="1400" kern="100">
                          <a:effectLst/>
                          <a:latin typeface="Times New Roman"/>
                          <a:ea typeface="맑은 고딕"/>
                          <a:cs typeface="Times New Roman"/>
                        </a:rPr>
                        <a:t>IT management capability</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968.38 (519)</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a:effectLst/>
                          <a:latin typeface="Times New Roman"/>
                          <a:ea typeface="맑은 고딕"/>
                          <a:cs typeface="Times New Roman"/>
                        </a:rPr>
                        <a:t>916.47 (518)</a:t>
                      </a:r>
                      <a:endParaRPr lang="ko-KR" sz="1400" kern="10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51.91</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15000"/>
                        </a:lnSpc>
                        <a:spcAft>
                          <a:spcPts val="0"/>
                        </a:spcAft>
                      </a:pPr>
                      <a:r>
                        <a:rPr lang="en-US" sz="1400" kern="100" dirty="0">
                          <a:effectLst/>
                          <a:latin typeface="Times New Roman"/>
                          <a:ea typeface="맑은 고딕"/>
                          <a:cs typeface="Times New Roman"/>
                        </a:rPr>
                        <a:t>&lt; 0.0001</a:t>
                      </a:r>
                      <a:endParaRPr lang="ko-KR" sz="1400" kern="100" dirty="0">
                        <a:effectLst/>
                        <a:latin typeface="맑은 고딕"/>
                        <a:ea typeface="맑은 고딕"/>
                        <a:cs typeface="Times New Roman"/>
                      </a:endParaRPr>
                    </a:p>
                  </a:txBody>
                  <a:tcPr marL="36195" marR="36195" marT="36195" marB="3619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8394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400" b="1" dirty="0"/>
              <a:t>Comparing Conceptualization Approaches of IT Capability</a:t>
            </a:r>
            <a:endParaRPr lang="ko-KR" altLang="ko-KR" sz="2400"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20</a:t>
            </a:fld>
            <a:r>
              <a:rPr lang="en-US" altLang="ko-KR" smtClean="0"/>
              <a:t> -</a:t>
            </a:r>
            <a:endParaRPr lang="en-US" altLang="ko-KR"/>
          </a:p>
        </p:txBody>
      </p:sp>
      <p:graphicFrame>
        <p:nvGraphicFramePr>
          <p:cNvPr id="7" name="표 6"/>
          <p:cNvGraphicFramePr>
            <a:graphicFrameLocks noGrp="1"/>
          </p:cNvGraphicFramePr>
          <p:nvPr>
            <p:extLst>
              <p:ext uri="{D42A27DB-BD31-4B8C-83A1-F6EECF244321}">
                <p14:modId xmlns:p14="http://schemas.microsoft.com/office/powerpoint/2010/main" val="1480198862"/>
              </p:ext>
            </p:extLst>
          </p:nvPr>
        </p:nvGraphicFramePr>
        <p:xfrm>
          <a:off x="1115617" y="978162"/>
          <a:ext cx="6408710" cy="5438723"/>
        </p:xfrm>
        <a:graphic>
          <a:graphicData uri="http://schemas.openxmlformats.org/drawingml/2006/table">
            <a:tbl>
              <a:tblPr firstRow="1" firstCol="1" bandRow="1"/>
              <a:tblGrid>
                <a:gridCol w="2395815"/>
                <a:gridCol w="1409977"/>
                <a:gridCol w="1409977"/>
                <a:gridCol w="1192941"/>
              </a:tblGrid>
              <a:tr h="283877">
                <a:tc gridSpan="4">
                  <a:txBody>
                    <a:bodyPr/>
                    <a:lstStyle/>
                    <a:p>
                      <a:pPr algn="ctr" latinLnBrk="1">
                        <a:spcAft>
                          <a:spcPts val="0"/>
                        </a:spcAft>
                      </a:pPr>
                      <a:r>
                        <a:rPr lang="en-US" sz="1200" b="1" i="1" kern="100" dirty="0">
                          <a:effectLst/>
                          <a:latin typeface="Times New Roman"/>
                          <a:ea typeface="맑은 고딕"/>
                          <a:cs typeface="Times New Roman"/>
                        </a:rPr>
                        <a:t>Dependent Variable: Perceived Financial Performance</a:t>
                      </a:r>
                      <a:endParaRPr lang="ko-KR" sz="1200" kern="100" dirty="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317926">
                <a:tc>
                  <a:txBody>
                    <a:bodyPr/>
                    <a:lstStyle/>
                    <a:p>
                      <a:pPr algn="ctr" latinLnBrk="1">
                        <a:spcAft>
                          <a:spcPts val="0"/>
                        </a:spcAft>
                      </a:pPr>
                      <a:r>
                        <a:rPr lang="en-US" sz="1200" kern="100">
                          <a:effectLst/>
                          <a:latin typeface="Times New Roman"/>
                          <a:ea typeface="맑은 고딕"/>
                          <a:cs typeface="Times New Roman"/>
                        </a:rPr>
                        <a:t>Conceptualization Approaches</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dirty="0">
                          <a:effectLst/>
                          <a:latin typeface="Times New Roman"/>
                          <a:ea typeface="맑은 고딕"/>
                          <a:cs typeface="Times New Roman"/>
                        </a:rPr>
                        <a:t>Standardized path </a:t>
                      </a:r>
                      <a:endParaRPr lang="en-US" sz="1200" kern="100" dirty="0" smtClean="0">
                        <a:effectLst/>
                        <a:latin typeface="Times New Roman"/>
                        <a:ea typeface="맑은 고딕"/>
                        <a:cs typeface="Times New Roman"/>
                      </a:endParaRPr>
                    </a:p>
                    <a:p>
                      <a:pPr algn="ctr" latinLnBrk="1">
                        <a:spcAft>
                          <a:spcPts val="0"/>
                        </a:spcAft>
                      </a:pPr>
                      <a:r>
                        <a:rPr lang="en-US" sz="1200" kern="100" dirty="0" smtClean="0">
                          <a:effectLst/>
                          <a:latin typeface="Times New Roman"/>
                          <a:ea typeface="맑은 고딕"/>
                          <a:cs typeface="Times New Roman"/>
                        </a:rPr>
                        <a:t>coefficient</a:t>
                      </a:r>
                      <a:endParaRPr lang="ko-KR" sz="1200" kern="100" dirty="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T-value</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R-square</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668">
                <a:tc gridSpan="4">
                  <a:txBody>
                    <a:bodyPr/>
                    <a:lstStyle/>
                    <a:p>
                      <a:pPr algn="just" latinLnBrk="1">
                        <a:spcAft>
                          <a:spcPts val="0"/>
                        </a:spcAft>
                      </a:pPr>
                      <a:r>
                        <a:rPr lang="en-US" sz="1200" b="1" kern="100">
                          <a:effectLst/>
                          <a:latin typeface="Times New Roman"/>
                          <a:ea typeface="맑은 고딕"/>
                          <a:cs typeface="Times New Roman"/>
                        </a:rPr>
                        <a:t>Unidirectional conceptualization</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6668">
                <a:tc>
                  <a:txBody>
                    <a:bodyPr/>
                    <a:lstStyle/>
                    <a:p>
                      <a:pPr algn="r" latinLnBrk="1">
                        <a:spcAft>
                          <a:spcPts val="0"/>
                        </a:spcAft>
                      </a:pPr>
                      <a:r>
                        <a:rPr lang="en-US" sz="1200" i="1" kern="100">
                          <a:effectLst/>
                          <a:latin typeface="Times New Roman"/>
                          <a:ea typeface="맑은 고딕"/>
                          <a:cs typeface="Times New Roman"/>
                        </a:rPr>
                        <a:t>IT personnel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-0.17</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-0.78</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spcAft>
                          <a:spcPts val="0"/>
                        </a:spcAft>
                      </a:pPr>
                      <a:r>
                        <a:rPr lang="en-US" sz="1200" kern="100">
                          <a:effectLst/>
                          <a:latin typeface="Times New Roman"/>
                          <a:ea typeface="맑은 고딕"/>
                          <a:cs typeface="Times New Roman"/>
                        </a:rPr>
                        <a:t>0.180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668">
                <a:tc>
                  <a:txBody>
                    <a:bodyPr/>
                    <a:lstStyle/>
                    <a:p>
                      <a:pPr algn="r" latinLnBrk="1">
                        <a:spcAft>
                          <a:spcPts val="0"/>
                        </a:spcAft>
                      </a:pPr>
                      <a:r>
                        <a:rPr lang="en-US" sz="1200" i="1" kern="100">
                          <a:effectLst/>
                          <a:latin typeface="Times New Roman"/>
                          <a:ea typeface="맑은 고딕"/>
                          <a:cs typeface="Times New Roman"/>
                        </a:rPr>
                        <a:t>IT management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0.35</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1.35</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78914">
                <a:tc>
                  <a:txBody>
                    <a:bodyPr/>
                    <a:lstStyle/>
                    <a:p>
                      <a:pPr algn="r" latinLnBrk="1">
                        <a:spcAft>
                          <a:spcPts val="0"/>
                        </a:spcAft>
                      </a:pPr>
                      <a:r>
                        <a:rPr lang="en-US" sz="1200" i="1" kern="100">
                          <a:effectLst/>
                          <a:latin typeface="Times New Roman"/>
                          <a:ea typeface="맑은 고딕"/>
                          <a:cs typeface="Times New Roman"/>
                        </a:rPr>
                        <a:t>IT infrastructure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0.11</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0.67</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78914">
                <a:tc gridSpan="4">
                  <a:txBody>
                    <a:bodyPr/>
                    <a:lstStyle/>
                    <a:p>
                      <a:pPr algn="l" latinLnBrk="1">
                        <a:spcAft>
                          <a:spcPts val="0"/>
                        </a:spcAft>
                      </a:pPr>
                      <a:r>
                        <a:rPr lang="en-US" sz="1200" b="1" kern="100">
                          <a:effectLst/>
                          <a:latin typeface="Times New Roman"/>
                          <a:ea typeface="맑은 고딕"/>
                          <a:cs typeface="Times New Roman"/>
                        </a:rPr>
                        <a:t>Unrelated conceptualization</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6668">
                <a:tc>
                  <a:txBody>
                    <a:bodyPr/>
                    <a:lstStyle/>
                    <a:p>
                      <a:pPr algn="r" latinLnBrk="1">
                        <a:spcAft>
                          <a:spcPts val="0"/>
                        </a:spcAft>
                      </a:pPr>
                      <a:r>
                        <a:rPr lang="en-US" sz="1200" i="1" kern="100">
                          <a:effectLst/>
                          <a:latin typeface="Times New Roman"/>
                          <a:ea typeface="맑은 고딕"/>
                          <a:cs typeface="Times New Roman"/>
                        </a:rPr>
                        <a:t>IT personnel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-0.17</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-0.78</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spcAft>
                          <a:spcPts val="0"/>
                        </a:spcAft>
                      </a:pPr>
                      <a:r>
                        <a:rPr lang="en-US" sz="1200" kern="100">
                          <a:effectLst/>
                          <a:latin typeface="Times New Roman"/>
                          <a:ea typeface="맑은 고딕"/>
                          <a:cs typeface="Times New Roman"/>
                        </a:rPr>
                        <a:t>0.186</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914">
                <a:tc>
                  <a:txBody>
                    <a:bodyPr/>
                    <a:lstStyle/>
                    <a:p>
                      <a:pPr algn="r" latinLnBrk="1">
                        <a:spcAft>
                          <a:spcPts val="0"/>
                        </a:spcAft>
                      </a:pPr>
                      <a:r>
                        <a:rPr lang="en-US" sz="1200" i="1" kern="100">
                          <a:effectLst/>
                          <a:latin typeface="Times New Roman"/>
                          <a:ea typeface="맑은 고딕"/>
                          <a:cs typeface="Times New Roman"/>
                        </a:rPr>
                        <a:t>IT management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0.35</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1.33</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86668">
                <a:tc>
                  <a:txBody>
                    <a:bodyPr/>
                    <a:lstStyle/>
                    <a:p>
                      <a:pPr algn="r" latinLnBrk="1">
                        <a:spcAft>
                          <a:spcPts val="0"/>
                        </a:spcAft>
                      </a:pPr>
                      <a:r>
                        <a:rPr lang="en-US" sz="1200" i="1" kern="100">
                          <a:effectLst/>
                          <a:latin typeface="Times New Roman"/>
                          <a:ea typeface="맑은 고딕"/>
                          <a:cs typeface="Times New Roman"/>
                        </a:rPr>
                        <a:t>IT infrastructure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0.12</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0.69</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86668">
                <a:tc gridSpan="4">
                  <a:txBody>
                    <a:bodyPr/>
                    <a:lstStyle/>
                    <a:p>
                      <a:pPr algn="l" latinLnBrk="1">
                        <a:spcAft>
                          <a:spcPts val="0"/>
                        </a:spcAft>
                      </a:pPr>
                      <a:r>
                        <a:rPr lang="en-US" sz="1200" b="1" kern="100" dirty="0">
                          <a:effectLst/>
                          <a:latin typeface="Times New Roman"/>
                          <a:ea typeface="맑은 고딕"/>
                          <a:cs typeface="Times New Roman"/>
                        </a:rPr>
                        <a:t>Entanglement conceptualization</a:t>
                      </a:r>
                      <a:endParaRPr lang="ko-KR" sz="1200" kern="100" dirty="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186668">
                <a:tc>
                  <a:txBody>
                    <a:bodyPr/>
                    <a:lstStyle/>
                    <a:p>
                      <a:pPr algn="r" latinLnBrk="1">
                        <a:spcAft>
                          <a:spcPts val="0"/>
                        </a:spcAft>
                      </a:pPr>
                      <a:r>
                        <a:rPr lang="en-US" sz="1200" i="1" kern="100">
                          <a:effectLst/>
                          <a:latin typeface="Times New Roman"/>
                          <a:ea typeface="맑은 고딕"/>
                          <a:cs typeface="Times New Roman"/>
                        </a:rPr>
                        <a:t>IT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0.28</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4.08***</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0.176</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438">
                <a:tc gridSpan="4">
                  <a:txBody>
                    <a:bodyPr/>
                    <a:lstStyle/>
                    <a:p>
                      <a:pPr algn="ctr" latinLnBrk="1">
                        <a:spcAft>
                          <a:spcPts val="0"/>
                        </a:spcAft>
                      </a:pPr>
                      <a:r>
                        <a:rPr lang="en-US" sz="1200" b="1" i="1" kern="100" dirty="0">
                          <a:effectLst/>
                          <a:latin typeface="Times New Roman"/>
                          <a:ea typeface="맑은 고딕"/>
                          <a:cs typeface="Times New Roman"/>
                        </a:rPr>
                        <a:t>Dependent Variable: Business process performance</a:t>
                      </a:r>
                      <a:endParaRPr lang="ko-KR" sz="1200" kern="100" dirty="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317926">
                <a:tc>
                  <a:txBody>
                    <a:bodyPr/>
                    <a:lstStyle/>
                    <a:p>
                      <a:pPr algn="ctr" latinLnBrk="1">
                        <a:spcAft>
                          <a:spcPts val="0"/>
                        </a:spcAft>
                      </a:pPr>
                      <a:r>
                        <a:rPr lang="en-US" sz="1200" kern="100">
                          <a:effectLst/>
                          <a:latin typeface="Times New Roman"/>
                          <a:ea typeface="맑은 고딕"/>
                          <a:cs typeface="Times New Roman"/>
                        </a:rPr>
                        <a:t>Conceptualization Approaches</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dirty="0">
                          <a:effectLst/>
                          <a:latin typeface="Times New Roman"/>
                          <a:ea typeface="맑은 고딕"/>
                          <a:cs typeface="Times New Roman"/>
                        </a:rPr>
                        <a:t>Standardized path </a:t>
                      </a:r>
                      <a:endParaRPr lang="en-US" sz="1200" kern="100" dirty="0" smtClean="0">
                        <a:effectLst/>
                        <a:latin typeface="Times New Roman"/>
                        <a:ea typeface="맑은 고딕"/>
                        <a:cs typeface="Times New Roman"/>
                      </a:endParaRPr>
                    </a:p>
                    <a:p>
                      <a:pPr algn="ctr" latinLnBrk="1">
                        <a:spcAft>
                          <a:spcPts val="0"/>
                        </a:spcAft>
                      </a:pPr>
                      <a:r>
                        <a:rPr lang="en-US" sz="1200" kern="100" dirty="0" smtClean="0">
                          <a:effectLst/>
                          <a:latin typeface="Times New Roman"/>
                          <a:ea typeface="맑은 고딕"/>
                          <a:cs typeface="Times New Roman"/>
                        </a:rPr>
                        <a:t>coefficient</a:t>
                      </a:r>
                      <a:endParaRPr lang="ko-KR" sz="1200" kern="100" dirty="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T-value</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R-square</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329">
                <a:tc gridSpan="4">
                  <a:txBody>
                    <a:bodyPr/>
                    <a:lstStyle/>
                    <a:p>
                      <a:pPr algn="just" latinLnBrk="1">
                        <a:spcAft>
                          <a:spcPts val="0"/>
                        </a:spcAft>
                      </a:pPr>
                      <a:r>
                        <a:rPr lang="en-US" sz="1200" b="1" kern="100">
                          <a:effectLst/>
                          <a:latin typeface="Times New Roman"/>
                          <a:ea typeface="맑은 고딕"/>
                          <a:cs typeface="Times New Roman"/>
                        </a:rPr>
                        <a:t>Unidirectional conceptualization</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9329">
                <a:tc>
                  <a:txBody>
                    <a:bodyPr/>
                    <a:lstStyle/>
                    <a:p>
                      <a:pPr algn="r" latinLnBrk="1">
                        <a:spcAft>
                          <a:spcPts val="0"/>
                        </a:spcAft>
                      </a:pPr>
                      <a:r>
                        <a:rPr lang="en-US" sz="1200" i="1" kern="100">
                          <a:effectLst/>
                          <a:latin typeface="Times New Roman"/>
                          <a:ea typeface="맑은 고딕"/>
                          <a:cs typeface="Times New Roman"/>
                        </a:rPr>
                        <a:t>IT personnel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0.50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2.31*</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spcAft>
                          <a:spcPts val="0"/>
                        </a:spcAft>
                      </a:pPr>
                      <a:r>
                        <a:rPr lang="en-US" sz="1200" kern="100">
                          <a:effectLst/>
                          <a:latin typeface="Times New Roman"/>
                          <a:ea typeface="맑은 고딕"/>
                          <a:cs typeface="Times New Roman"/>
                        </a:rPr>
                        <a:t>0.380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329">
                <a:tc>
                  <a:txBody>
                    <a:bodyPr/>
                    <a:lstStyle/>
                    <a:p>
                      <a:pPr algn="r" latinLnBrk="1">
                        <a:spcAft>
                          <a:spcPts val="0"/>
                        </a:spcAft>
                      </a:pPr>
                      <a:r>
                        <a:rPr lang="en-US" sz="1200" i="1" kern="100">
                          <a:effectLst/>
                          <a:latin typeface="Times New Roman"/>
                          <a:ea typeface="맑은 고딕"/>
                          <a:cs typeface="Times New Roman"/>
                        </a:rPr>
                        <a:t>IT management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-0.23</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-0.90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200980">
                <a:tc>
                  <a:txBody>
                    <a:bodyPr/>
                    <a:lstStyle/>
                    <a:p>
                      <a:pPr algn="r" latinLnBrk="1">
                        <a:spcAft>
                          <a:spcPts val="0"/>
                        </a:spcAft>
                      </a:pPr>
                      <a:r>
                        <a:rPr lang="en-US" sz="1200" i="1" kern="100">
                          <a:effectLst/>
                          <a:latin typeface="Times New Roman"/>
                          <a:ea typeface="맑은 고딕"/>
                          <a:cs typeface="Times New Roman"/>
                        </a:rPr>
                        <a:t>IT infrastructure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0.36</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2.12*</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200980">
                <a:tc gridSpan="4">
                  <a:txBody>
                    <a:bodyPr/>
                    <a:lstStyle/>
                    <a:p>
                      <a:pPr algn="just" latinLnBrk="1">
                        <a:spcAft>
                          <a:spcPts val="0"/>
                        </a:spcAft>
                      </a:pPr>
                      <a:r>
                        <a:rPr lang="en-US" sz="1200" b="1" kern="100">
                          <a:effectLst/>
                          <a:latin typeface="Times New Roman"/>
                          <a:ea typeface="맑은 고딕"/>
                          <a:cs typeface="Times New Roman"/>
                        </a:rPr>
                        <a:t>Unrelated conceptualization</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9329">
                <a:tc>
                  <a:txBody>
                    <a:bodyPr/>
                    <a:lstStyle/>
                    <a:p>
                      <a:pPr algn="r" latinLnBrk="1">
                        <a:spcAft>
                          <a:spcPts val="0"/>
                        </a:spcAft>
                      </a:pPr>
                      <a:r>
                        <a:rPr lang="en-US" sz="1200" i="1" kern="100">
                          <a:effectLst/>
                          <a:latin typeface="Times New Roman"/>
                          <a:ea typeface="맑은 고딕"/>
                          <a:cs typeface="Times New Roman"/>
                        </a:rPr>
                        <a:t>IT personnel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0.50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2.26*</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latinLnBrk="1">
                        <a:spcAft>
                          <a:spcPts val="0"/>
                        </a:spcAft>
                      </a:pPr>
                      <a:r>
                        <a:rPr lang="en-US" sz="1200" kern="100">
                          <a:effectLst/>
                          <a:latin typeface="Times New Roman"/>
                          <a:ea typeface="맑은 고딕"/>
                          <a:cs typeface="Times New Roman"/>
                        </a:rPr>
                        <a:t>0.405</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980">
                <a:tc>
                  <a:txBody>
                    <a:bodyPr/>
                    <a:lstStyle/>
                    <a:p>
                      <a:pPr algn="r" latinLnBrk="1">
                        <a:spcAft>
                          <a:spcPts val="0"/>
                        </a:spcAft>
                      </a:pPr>
                      <a:r>
                        <a:rPr lang="en-US" sz="1200" i="1" kern="100">
                          <a:effectLst/>
                          <a:latin typeface="Times New Roman"/>
                          <a:ea typeface="맑은 고딕"/>
                          <a:cs typeface="Times New Roman"/>
                        </a:rPr>
                        <a:t>IT management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-0.24</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-0.93</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209329">
                <a:tc>
                  <a:txBody>
                    <a:bodyPr/>
                    <a:lstStyle/>
                    <a:p>
                      <a:pPr algn="r" latinLnBrk="1">
                        <a:spcAft>
                          <a:spcPts val="0"/>
                        </a:spcAft>
                      </a:pPr>
                      <a:r>
                        <a:rPr lang="en-US" sz="1200" i="1" kern="100">
                          <a:effectLst/>
                          <a:latin typeface="Times New Roman"/>
                          <a:ea typeface="맑은 고딕"/>
                          <a:cs typeface="Times New Roman"/>
                        </a:rPr>
                        <a:t>IT infrastructure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0.39</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2.20*</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209329">
                <a:tc gridSpan="4">
                  <a:txBody>
                    <a:bodyPr/>
                    <a:lstStyle/>
                    <a:p>
                      <a:pPr algn="just" latinLnBrk="1">
                        <a:spcAft>
                          <a:spcPts val="0"/>
                        </a:spcAft>
                      </a:pPr>
                      <a:r>
                        <a:rPr lang="en-US" sz="1200" b="1" kern="100">
                          <a:effectLst/>
                          <a:latin typeface="Times New Roman"/>
                          <a:ea typeface="맑은 고딕"/>
                          <a:cs typeface="Times New Roman"/>
                        </a:rPr>
                        <a:t>Entanglement conceptualization</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9329">
                <a:tc>
                  <a:txBody>
                    <a:bodyPr/>
                    <a:lstStyle/>
                    <a:p>
                      <a:pPr algn="r" latinLnBrk="1">
                        <a:spcAft>
                          <a:spcPts val="0"/>
                        </a:spcAft>
                      </a:pPr>
                      <a:r>
                        <a:rPr lang="en-US" sz="1200" i="1" kern="100">
                          <a:effectLst/>
                          <a:latin typeface="Times New Roman"/>
                          <a:ea typeface="맑은 고딕"/>
                          <a:cs typeface="Times New Roman"/>
                        </a:rPr>
                        <a:t>IT capability</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0.59</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6.98***</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200" kern="100">
                          <a:effectLst/>
                          <a:latin typeface="Times New Roman"/>
                          <a:ea typeface="맑은 고딕"/>
                          <a:cs typeface="Times New Roman"/>
                        </a:rPr>
                        <a:t>0.366</a:t>
                      </a:r>
                      <a:endParaRPr lang="ko-KR" sz="1200" kern="100">
                        <a:effectLst/>
                        <a:latin typeface="맑은 고딕"/>
                        <a:ea typeface="맑은 고딕"/>
                        <a:cs typeface="Times New Roman"/>
                      </a:endParaRPr>
                    </a:p>
                  </a:txBody>
                  <a:tcPr marL="61750" marR="617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329">
                <a:tc gridSpan="4">
                  <a:txBody>
                    <a:bodyPr/>
                    <a:lstStyle/>
                    <a:p>
                      <a:pPr algn="l" latinLnBrk="1">
                        <a:spcAft>
                          <a:spcPts val="0"/>
                        </a:spcAft>
                      </a:pPr>
                      <a:r>
                        <a:rPr lang="en-US" sz="1200" kern="100" dirty="0">
                          <a:effectLst/>
                          <a:latin typeface="Times New Roman"/>
                          <a:ea typeface="맑은 고딕"/>
                          <a:cs typeface="Times New Roman"/>
                        </a:rPr>
                        <a:t>Note: *: p &lt; 0.05, ***: p &lt; 0.001</a:t>
                      </a:r>
                      <a:endParaRPr lang="ko-KR" sz="1200" kern="100" dirty="0">
                        <a:effectLst/>
                        <a:latin typeface="맑은 고딕"/>
                        <a:ea typeface="맑은 고딕"/>
                        <a:cs typeface="Times New Roman"/>
                      </a:endParaRPr>
                    </a:p>
                  </a:txBody>
                  <a:tcPr marL="61750" marR="6175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bl>
          </a:graphicData>
        </a:graphic>
      </p:graphicFrame>
    </p:spTree>
    <p:extLst>
      <p:ext uri="{BB962C8B-B14F-4D97-AF65-F5344CB8AC3E}">
        <p14:creationId xmlns:p14="http://schemas.microsoft.com/office/powerpoint/2010/main" val="40317712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smtClean="0"/>
              <a:t>CONTRIBUTIONS </a:t>
            </a:r>
            <a:endParaRPr lang="ko-KR" altLang="ko-KR" sz="2800" dirty="0"/>
          </a:p>
        </p:txBody>
      </p:sp>
      <p:sp>
        <p:nvSpPr>
          <p:cNvPr id="3" name="내용 개체 틀 2"/>
          <p:cNvSpPr>
            <a:spLocks noGrp="1"/>
          </p:cNvSpPr>
          <p:nvPr>
            <p:ph idx="1"/>
          </p:nvPr>
        </p:nvSpPr>
        <p:spPr/>
        <p:txBody>
          <a:bodyPr/>
          <a:lstStyle/>
          <a:p>
            <a:r>
              <a:rPr lang="en-US" altLang="ko-KR" b="0" dirty="0">
                <a:latin typeface="Arial" pitchFamily="34" charset="0"/>
                <a:cs typeface="Arial" pitchFamily="34" charset="0"/>
              </a:rPr>
              <a:t>First, despite the notable rarity of </a:t>
            </a:r>
            <a:r>
              <a:rPr lang="en-US" altLang="ko-KR" b="0" dirty="0" err="1">
                <a:latin typeface="Arial" pitchFamily="34" charset="0"/>
                <a:cs typeface="Arial" pitchFamily="34" charset="0"/>
              </a:rPr>
              <a:t>sociomateriality</a:t>
            </a:r>
            <a:r>
              <a:rPr lang="en-US" altLang="ko-KR" b="0" dirty="0">
                <a:latin typeface="Arial" pitchFamily="34" charset="0"/>
                <a:cs typeface="Arial" pitchFamily="34" charset="0"/>
              </a:rPr>
              <a:t>-driven IS research, we empirically </a:t>
            </a:r>
            <a:r>
              <a:rPr lang="en-US" altLang="ko-KR" b="0" dirty="0">
                <a:solidFill>
                  <a:srgbClr val="0000FF"/>
                </a:solidFill>
                <a:latin typeface="Arial" pitchFamily="34" charset="0"/>
                <a:cs typeface="Arial" pitchFamily="34" charset="0"/>
              </a:rPr>
              <a:t>demonstrated its value in the conceptualization of IT capability</a:t>
            </a:r>
            <a:r>
              <a:rPr lang="en-US" altLang="ko-KR" b="0" dirty="0">
                <a:latin typeface="Arial" pitchFamily="34" charset="0"/>
                <a:cs typeface="Arial" pitchFamily="34" charset="0"/>
              </a:rPr>
              <a:t> and subsequently in substantiating the fact that IT capability as a whole is highly germane to strengthening business performance. </a:t>
            </a:r>
            <a:endParaRPr lang="en-US" altLang="ko-KR" b="0" dirty="0" smtClean="0">
              <a:latin typeface="Arial" pitchFamily="34" charset="0"/>
              <a:cs typeface="Arial" pitchFamily="34" charset="0"/>
            </a:endParaRPr>
          </a:p>
          <a:p>
            <a:pPr lvl="1"/>
            <a:r>
              <a:rPr lang="en-US" altLang="ko-KR" b="0" dirty="0">
                <a:latin typeface="Arial" pitchFamily="34" charset="0"/>
                <a:cs typeface="Arial" pitchFamily="34" charset="0"/>
              </a:rPr>
              <a:t>Although we have reached the point that industry practitioners are unable to dispute the criticality of IT in making or breaking businesses, it is also true that the research community is, to a certain degree, </a:t>
            </a:r>
            <a:r>
              <a:rPr lang="en-US" altLang="ko-KR" b="0" dirty="0">
                <a:solidFill>
                  <a:srgbClr val="0000FF"/>
                </a:solidFill>
                <a:latin typeface="Arial" pitchFamily="34" charset="0"/>
                <a:cs typeface="Arial" pitchFamily="34" charset="0"/>
              </a:rPr>
              <a:t>still grappling with the demonstration of IT’s business value</a:t>
            </a:r>
            <a:r>
              <a:rPr lang="en-US" altLang="ko-KR" b="0" dirty="0">
                <a:latin typeface="Arial" pitchFamily="34" charset="0"/>
                <a:cs typeface="Arial" pitchFamily="34" charset="0"/>
              </a:rPr>
              <a:t> in a convincing </a:t>
            </a:r>
            <a:r>
              <a:rPr lang="en-US" altLang="ko-KR" b="0" dirty="0" smtClean="0">
                <a:latin typeface="Arial" pitchFamily="34" charset="0"/>
                <a:cs typeface="Arial" pitchFamily="34" charset="0"/>
              </a:rPr>
              <a:t>manner. </a:t>
            </a:r>
          </a:p>
          <a:p>
            <a:pPr lvl="1"/>
            <a:r>
              <a:rPr lang="en-US" altLang="ko-KR" b="0" dirty="0" smtClean="0">
                <a:latin typeface="Arial" pitchFamily="34" charset="0"/>
                <a:cs typeface="Arial" pitchFamily="34" charset="0"/>
              </a:rPr>
              <a:t>We can </a:t>
            </a:r>
            <a:r>
              <a:rPr lang="en-US" altLang="ko-KR" b="0" dirty="0">
                <a:latin typeface="Arial" pitchFamily="34" charset="0"/>
                <a:cs typeface="Arial" pitchFamily="34" charset="0"/>
              </a:rPr>
              <a:t>also observe </a:t>
            </a:r>
            <a:r>
              <a:rPr lang="en-US" altLang="ko-KR" b="0" dirty="0">
                <a:solidFill>
                  <a:srgbClr val="0000FF"/>
                </a:solidFill>
                <a:latin typeface="Arial" pitchFamily="34" charset="0"/>
                <a:cs typeface="Arial" pitchFamily="34" charset="0"/>
              </a:rPr>
              <a:t>inconsistency of empirical studies </a:t>
            </a:r>
            <a:r>
              <a:rPr lang="en-US" altLang="ko-KR" b="0" dirty="0">
                <a:latin typeface="Arial" pitchFamily="34" charset="0"/>
                <a:cs typeface="Arial" pitchFamily="34" charset="0"/>
              </a:rPr>
              <a:t>in associating IT capability </a:t>
            </a:r>
            <a:r>
              <a:rPr lang="en-US" altLang="ko-KR" b="0" dirty="0" smtClean="0">
                <a:latin typeface="Arial" pitchFamily="34" charset="0"/>
                <a:cs typeface="Arial" pitchFamily="34" charset="0"/>
              </a:rPr>
              <a:t>dimensions.</a:t>
            </a:r>
          </a:p>
          <a:p>
            <a:pPr lvl="2"/>
            <a:r>
              <a:rPr lang="en-US" altLang="ko-KR" b="0" dirty="0">
                <a:latin typeface="Arial" pitchFamily="34" charset="0"/>
                <a:cs typeface="Arial" pitchFamily="34" charset="0"/>
              </a:rPr>
              <a:t>Powell and Dent-</a:t>
            </a:r>
            <a:r>
              <a:rPr lang="en-US" altLang="ko-KR" b="0" dirty="0" err="1">
                <a:latin typeface="Arial" pitchFamily="34" charset="0"/>
                <a:cs typeface="Arial" pitchFamily="34" charset="0"/>
              </a:rPr>
              <a:t>Micallef</a:t>
            </a:r>
            <a:r>
              <a:rPr lang="en-US" altLang="ko-KR" b="0" dirty="0">
                <a:latin typeface="Arial" pitchFamily="34" charset="0"/>
                <a:cs typeface="Arial" pitchFamily="34" charset="0"/>
              </a:rPr>
              <a:t> </a:t>
            </a:r>
            <a:r>
              <a:rPr lang="en-US" altLang="ko-KR" b="0" dirty="0" smtClean="0">
                <a:latin typeface="Arial" pitchFamily="34" charset="0"/>
                <a:cs typeface="Arial" pitchFamily="34" charset="0"/>
              </a:rPr>
              <a:t>discovered </a:t>
            </a:r>
            <a:r>
              <a:rPr lang="en-US" altLang="ko-KR" b="0" dirty="0">
                <a:latin typeface="Arial" pitchFamily="34" charset="0"/>
                <a:cs typeface="Arial" pitchFamily="34" charset="0"/>
              </a:rPr>
              <a:t>the effect of IT human resources on firm </a:t>
            </a:r>
            <a:r>
              <a:rPr lang="en-US" altLang="ko-KR" b="0" dirty="0" smtClean="0">
                <a:latin typeface="Arial" pitchFamily="34" charset="0"/>
                <a:cs typeface="Arial" pitchFamily="34" charset="0"/>
              </a:rPr>
              <a:t>performance </a:t>
            </a:r>
            <a:r>
              <a:rPr lang="en-US" altLang="ko-KR" b="0" dirty="0">
                <a:latin typeface="Arial" pitchFamily="34" charset="0"/>
                <a:cs typeface="Arial" pitchFamily="34" charset="0"/>
              </a:rPr>
              <a:t>but not the influence of technology. </a:t>
            </a:r>
            <a:endParaRPr lang="en-US" altLang="ko-KR" b="0" dirty="0" smtClean="0">
              <a:latin typeface="Arial" pitchFamily="34" charset="0"/>
              <a:cs typeface="Arial" pitchFamily="34" charset="0"/>
            </a:endParaRPr>
          </a:p>
          <a:p>
            <a:pPr lvl="2"/>
            <a:r>
              <a:rPr lang="en-US" altLang="ko-KR" b="0" dirty="0">
                <a:latin typeface="Arial" pitchFamily="34" charset="0"/>
                <a:cs typeface="Arial" pitchFamily="34" charset="0"/>
              </a:rPr>
              <a:t>Our analysis also revealed that the three constituents of IT capability had mixed effects at best on financial and business process performance when the modeling was grounded on unidirectional or unrelated conceptualization. </a:t>
            </a:r>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21</a:t>
            </a:fld>
            <a:r>
              <a:rPr lang="en-US" altLang="ko-KR" smtClean="0"/>
              <a:t> -</a:t>
            </a:r>
            <a:endParaRPr lang="en-US" altLang="ko-KR"/>
          </a:p>
        </p:txBody>
      </p:sp>
    </p:spTree>
    <p:extLst>
      <p:ext uri="{BB962C8B-B14F-4D97-AF65-F5344CB8AC3E}">
        <p14:creationId xmlns:p14="http://schemas.microsoft.com/office/powerpoint/2010/main" val="2348333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smtClean="0"/>
              <a:t>CONTRIBUTIONS </a:t>
            </a:r>
            <a:endParaRPr lang="ko-KR" altLang="ko-KR" sz="2800" dirty="0"/>
          </a:p>
        </p:txBody>
      </p:sp>
      <p:sp>
        <p:nvSpPr>
          <p:cNvPr id="3" name="내용 개체 틀 2"/>
          <p:cNvSpPr>
            <a:spLocks noGrp="1"/>
          </p:cNvSpPr>
          <p:nvPr>
            <p:ph idx="1"/>
          </p:nvPr>
        </p:nvSpPr>
        <p:spPr/>
        <p:txBody>
          <a:bodyPr/>
          <a:lstStyle/>
          <a:p>
            <a:r>
              <a:rPr lang="en-US" altLang="ko-KR" b="0" dirty="0" smtClean="0">
                <a:latin typeface="Arial" pitchFamily="34" charset="0"/>
                <a:cs typeface="Arial" pitchFamily="34" charset="0"/>
              </a:rPr>
              <a:t>Second</a:t>
            </a:r>
            <a:r>
              <a:rPr lang="en-US" altLang="ko-KR" b="0" dirty="0">
                <a:latin typeface="Arial" pitchFamily="34" charset="0"/>
                <a:cs typeface="Arial" pitchFamily="34" charset="0"/>
              </a:rPr>
              <a:t>, our empirical work grounded on the expanded imbrication metaphor highlights the legitimacy of the broader perspective that </a:t>
            </a:r>
            <a:r>
              <a:rPr lang="en-US" altLang="ko-KR" b="0" dirty="0">
                <a:solidFill>
                  <a:srgbClr val="0000FF"/>
                </a:solidFill>
                <a:latin typeface="Arial" pitchFamily="34" charset="0"/>
                <a:cs typeface="Arial" pitchFamily="34" charset="0"/>
              </a:rPr>
              <a:t>embraces IT management capability as a key competence dimension </a:t>
            </a:r>
            <a:r>
              <a:rPr lang="en-US" altLang="ko-KR" b="0" dirty="0">
                <a:latin typeface="Arial" pitchFamily="34" charset="0"/>
                <a:cs typeface="Arial" pitchFamily="34" charset="0"/>
              </a:rPr>
              <a:t>in understanding an organization’s IT capability through the theoretical lens of routines. </a:t>
            </a:r>
            <a:endParaRPr lang="en-US" altLang="ko-KR" b="0" dirty="0" smtClean="0">
              <a:latin typeface="Arial" pitchFamily="34" charset="0"/>
              <a:cs typeface="Arial" pitchFamily="34" charset="0"/>
            </a:endParaRPr>
          </a:p>
          <a:p>
            <a:pPr lvl="1"/>
            <a:r>
              <a:rPr lang="en-US" altLang="ko-KR" b="0" dirty="0">
                <a:latin typeface="Arial" pitchFamily="34" charset="0"/>
                <a:cs typeface="Arial" pitchFamily="34" charset="0"/>
              </a:rPr>
              <a:t>Research on IT capability and that on IT management have evolved separately in the IS field and this might have resulted in a weak tie between them. </a:t>
            </a:r>
          </a:p>
          <a:p>
            <a:pPr lvl="1"/>
            <a:r>
              <a:rPr lang="en-US" altLang="ko-KR" b="0" dirty="0" smtClean="0">
                <a:latin typeface="Arial" pitchFamily="34" charset="0"/>
                <a:cs typeface="Arial" pitchFamily="34" charset="0"/>
              </a:rPr>
              <a:t>Most </a:t>
            </a:r>
            <a:r>
              <a:rPr lang="en-US" altLang="ko-KR" b="0" dirty="0">
                <a:latin typeface="Arial" pitchFamily="34" charset="0"/>
                <a:cs typeface="Arial" pitchFamily="34" charset="0"/>
              </a:rPr>
              <a:t>studies agree that the human (e.g., IT personnel knowledge) and the material (e.g., IT infrastructure) are key constituents of IT </a:t>
            </a:r>
            <a:r>
              <a:rPr lang="en-US" altLang="ko-KR" b="0" dirty="0" smtClean="0">
                <a:latin typeface="Arial" pitchFamily="34" charset="0"/>
                <a:cs typeface="Arial" pitchFamily="34" charset="0"/>
              </a:rPr>
              <a:t>capability.</a:t>
            </a:r>
          </a:p>
          <a:p>
            <a:pPr lvl="1"/>
            <a:r>
              <a:rPr lang="en-US" altLang="ko-KR" b="0" dirty="0">
                <a:latin typeface="Arial" pitchFamily="34" charset="0"/>
                <a:cs typeface="Arial" pitchFamily="34" charset="0"/>
              </a:rPr>
              <a:t>Our research builds a compelling argument that the </a:t>
            </a:r>
            <a:r>
              <a:rPr lang="en-US" altLang="ko-KR" b="0" dirty="0">
                <a:solidFill>
                  <a:srgbClr val="0000FF"/>
                </a:solidFill>
                <a:latin typeface="Arial" pitchFamily="34" charset="0"/>
                <a:cs typeface="Arial" pitchFamily="34" charset="0"/>
              </a:rPr>
              <a:t>typology of IT capability </a:t>
            </a:r>
            <a:r>
              <a:rPr lang="en-US" altLang="ko-KR" b="0" dirty="0">
                <a:latin typeface="Arial" pitchFamily="34" charset="0"/>
                <a:cs typeface="Arial" pitchFamily="34" charset="0"/>
              </a:rPr>
              <a:t>in terms of IT personnel capability, IT infrastructure capability, and IT management capability becomes a viable framework on which IT’s business value research can be expanded.</a:t>
            </a:r>
            <a:endParaRPr lang="en-US" altLang="ko-KR" b="0" dirty="0" smtClean="0">
              <a:latin typeface="Arial" pitchFamily="34" charset="0"/>
              <a:cs typeface="Arial" pitchFamily="34" charset="0"/>
            </a:endParaRPr>
          </a:p>
          <a:p>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22</a:t>
            </a:fld>
            <a:r>
              <a:rPr lang="en-US" altLang="ko-KR" smtClean="0"/>
              <a:t> -</a:t>
            </a:r>
            <a:endParaRPr lang="en-US" altLang="ko-KR"/>
          </a:p>
        </p:txBody>
      </p:sp>
    </p:spTree>
    <p:extLst>
      <p:ext uri="{BB962C8B-B14F-4D97-AF65-F5344CB8AC3E}">
        <p14:creationId xmlns:p14="http://schemas.microsoft.com/office/powerpoint/2010/main" val="194000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smtClean="0"/>
              <a:t>CONTRIBUTIONS </a:t>
            </a:r>
            <a:endParaRPr lang="ko-KR" altLang="ko-KR" sz="2800" dirty="0"/>
          </a:p>
        </p:txBody>
      </p:sp>
      <p:sp>
        <p:nvSpPr>
          <p:cNvPr id="3" name="내용 개체 틀 2"/>
          <p:cNvSpPr>
            <a:spLocks noGrp="1"/>
          </p:cNvSpPr>
          <p:nvPr>
            <p:ph idx="1"/>
          </p:nvPr>
        </p:nvSpPr>
        <p:spPr/>
        <p:txBody>
          <a:bodyPr/>
          <a:lstStyle/>
          <a:p>
            <a:r>
              <a:rPr lang="en-US" altLang="ko-KR" b="0" dirty="0" smtClean="0">
                <a:latin typeface="Arial" pitchFamily="34" charset="0"/>
                <a:cs typeface="Arial" pitchFamily="34" charset="0"/>
              </a:rPr>
              <a:t>Third, our </a:t>
            </a:r>
            <a:r>
              <a:rPr lang="en-US" altLang="ko-KR" b="0" dirty="0">
                <a:latin typeface="Arial" pitchFamily="34" charset="0"/>
                <a:cs typeface="Arial" pitchFamily="34" charset="0"/>
              </a:rPr>
              <a:t>work theorized </a:t>
            </a:r>
            <a:r>
              <a:rPr lang="en-US" altLang="ko-KR" b="0" dirty="0">
                <a:solidFill>
                  <a:srgbClr val="0000FF"/>
                </a:solidFill>
                <a:latin typeface="Arial" pitchFamily="34" charset="0"/>
                <a:cs typeface="Arial" pitchFamily="34" charset="0"/>
              </a:rPr>
              <a:t>a third-order IT capability </a:t>
            </a:r>
            <a:r>
              <a:rPr lang="en-US" altLang="ko-KR" b="0" dirty="0">
                <a:latin typeface="Arial" pitchFamily="34" charset="0"/>
                <a:cs typeface="Arial" pitchFamily="34" charset="0"/>
              </a:rPr>
              <a:t>grounded on </a:t>
            </a:r>
            <a:r>
              <a:rPr lang="en-US" altLang="ko-KR" b="0" dirty="0" err="1">
                <a:latin typeface="Arial" pitchFamily="34" charset="0"/>
                <a:cs typeface="Arial" pitchFamily="34" charset="0"/>
              </a:rPr>
              <a:t>sociomateriality</a:t>
            </a:r>
            <a:r>
              <a:rPr lang="en-US" altLang="ko-KR" b="0" dirty="0">
                <a:latin typeface="Arial" pitchFamily="34" charset="0"/>
                <a:cs typeface="Arial" pitchFamily="34" charset="0"/>
              </a:rPr>
              <a:t> and empirically proved its utility in manifesting the entanglement phenomenon</a:t>
            </a:r>
            <a:r>
              <a:rPr lang="en-US" altLang="ko-KR" b="0" dirty="0" smtClean="0">
                <a:latin typeface="Arial" pitchFamily="34" charset="0"/>
                <a:cs typeface="Arial" pitchFamily="34" charset="0"/>
              </a:rPr>
              <a:t>.</a:t>
            </a:r>
          </a:p>
          <a:p>
            <a:pPr lvl="1"/>
            <a:r>
              <a:rPr lang="en-US" altLang="ko-KR" b="0" dirty="0">
                <a:latin typeface="Arial" pitchFamily="34" charset="0"/>
                <a:cs typeface="Arial" pitchFamily="34" charset="0"/>
              </a:rPr>
              <a:t>In fact, although the second-order factor has been populated by researchers, the third- or higher-order construct modeling has received </a:t>
            </a:r>
            <a:r>
              <a:rPr lang="en-US" altLang="ko-KR" b="0" dirty="0">
                <a:solidFill>
                  <a:srgbClr val="0000FF"/>
                </a:solidFill>
                <a:latin typeface="Arial" pitchFamily="34" charset="0"/>
                <a:cs typeface="Arial" pitchFamily="34" charset="0"/>
              </a:rPr>
              <a:t>much skepticism </a:t>
            </a:r>
            <a:r>
              <a:rPr lang="en-US" altLang="ko-KR" b="0" dirty="0">
                <a:latin typeface="Arial" pitchFamily="34" charset="0"/>
                <a:cs typeface="Arial" pitchFamily="34" charset="0"/>
              </a:rPr>
              <a:t>on the ground of weak theoretical justifications. </a:t>
            </a:r>
            <a:endParaRPr lang="en-US" altLang="ko-KR" b="0" dirty="0" smtClean="0">
              <a:latin typeface="Arial" pitchFamily="34" charset="0"/>
              <a:cs typeface="Arial" pitchFamily="34" charset="0"/>
            </a:endParaRPr>
          </a:p>
          <a:p>
            <a:pPr lvl="1"/>
            <a:r>
              <a:rPr lang="en-US" altLang="ko-KR" b="0" dirty="0" smtClean="0">
                <a:latin typeface="Arial" pitchFamily="34" charset="0"/>
                <a:cs typeface="Arial" pitchFamily="34" charset="0"/>
              </a:rPr>
              <a:t>With </a:t>
            </a:r>
            <a:r>
              <a:rPr lang="en-US" altLang="ko-KR" b="0" dirty="0">
                <a:latin typeface="Arial" pitchFamily="34" charset="0"/>
                <a:cs typeface="Arial" pitchFamily="34" charset="0"/>
              </a:rPr>
              <a:t>the compelling results of our analysis, however, we contend that the choice of high-order constructs be based on its merit in portraying a phenomenon through a particular theoretical lens. </a:t>
            </a:r>
            <a:endParaRPr lang="en-US" altLang="ko-KR" b="0" dirty="0" smtClean="0">
              <a:latin typeface="Arial" pitchFamily="34" charset="0"/>
              <a:cs typeface="Arial" pitchFamily="34" charset="0"/>
            </a:endParaRPr>
          </a:p>
          <a:p>
            <a:r>
              <a:rPr lang="en-US" altLang="ko-KR" b="0" dirty="0">
                <a:latin typeface="Arial" pitchFamily="34" charset="0"/>
                <a:cs typeface="Arial" pitchFamily="34" charset="0"/>
              </a:rPr>
              <a:t>As related, although the </a:t>
            </a:r>
            <a:r>
              <a:rPr lang="en-US" altLang="ko-KR" b="0" dirty="0">
                <a:solidFill>
                  <a:srgbClr val="0000FF"/>
                </a:solidFill>
                <a:latin typeface="Arial" pitchFamily="34" charset="0"/>
                <a:cs typeface="Arial" pitchFamily="34" charset="0"/>
              </a:rPr>
              <a:t>validity testing of high-order constructs </a:t>
            </a:r>
            <a:r>
              <a:rPr lang="en-US" altLang="ko-KR" b="0" dirty="0">
                <a:latin typeface="Arial" pitchFamily="34" charset="0"/>
                <a:cs typeface="Arial" pitchFamily="34" charset="0"/>
              </a:rPr>
              <a:t>has been a challenge, the assessment approach we adopted for the third-order construct can be relatively easily expanded to even higher-order constructs. </a:t>
            </a:r>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23</a:t>
            </a:fld>
            <a:r>
              <a:rPr lang="en-US" altLang="ko-KR" smtClean="0"/>
              <a:t> -</a:t>
            </a:r>
            <a:endParaRPr lang="en-US" altLang="ko-KR"/>
          </a:p>
        </p:txBody>
      </p:sp>
    </p:spTree>
    <p:extLst>
      <p:ext uri="{BB962C8B-B14F-4D97-AF65-F5344CB8AC3E}">
        <p14:creationId xmlns:p14="http://schemas.microsoft.com/office/powerpoint/2010/main" val="1487872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smtClean="0"/>
              <a:t>CONTRIBUTIONS </a:t>
            </a:r>
            <a:endParaRPr lang="ko-KR" altLang="ko-KR" sz="2800" dirty="0"/>
          </a:p>
        </p:txBody>
      </p:sp>
      <p:sp>
        <p:nvSpPr>
          <p:cNvPr id="3" name="내용 개체 틀 2"/>
          <p:cNvSpPr>
            <a:spLocks noGrp="1"/>
          </p:cNvSpPr>
          <p:nvPr>
            <p:ph idx="1"/>
          </p:nvPr>
        </p:nvSpPr>
        <p:spPr/>
        <p:txBody>
          <a:bodyPr/>
          <a:lstStyle/>
          <a:p>
            <a:r>
              <a:rPr lang="en-US" altLang="ko-KR" b="0" dirty="0">
                <a:latin typeface="Arial" pitchFamily="34" charset="0"/>
                <a:cs typeface="Arial" pitchFamily="34" charset="0"/>
              </a:rPr>
              <a:t>Fourth, the building blocks (e.g., human, material, and routine) of IT capability and those of </a:t>
            </a:r>
            <a:r>
              <a:rPr lang="en-US" altLang="ko-KR" b="0" dirty="0">
                <a:solidFill>
                  <a:srgbClr val="0000FF"/>
                </a:solidFill>
                <a:latin typeface="Arial" pitchFamily="34" charset="0"/>
                <a:cs typeface="Arial" pitchFamily="34" charset="0"/>
              </a:rPr>
              <a:t>capabilities in other disciplines </a:t>
            </a:r>
            <a:r>
              <a:rPr lang="en-US" altLang="ko-KR" b="0" dirty="0">
                <a:latin typeface="Arial" pitchFamily="34" charset="0"/>
                <a:cs typeface="Arial" pitchFamily="34" charset="0"/>
              </a:rPr>
              <a:t>(e.g., management, marketing, operations, and international businesses) are expected to </a:t>
            </a:r>
            <a:r>
              <a:rPr lang="en-US" altLang="ko-KR" b="0" dirty="0">
                <a:solidFill>
                  <a:srgbClr val="0000FF"/>
                </a:solidFill>
                <a:latin typeface="Arial" pitchFamily="34" charset="0"/>
                <a:cs typeface="Arial" pitchFamily="34" charset="0"/>
              </a:rPr>
              <a:t>resemble</a:t>
            </a:r>
            <a:r>
              <a:rPr lang="en-US" altLang="ko-KR" b="0" dirty="0">
                <a:latin typeface="Arial" pitchFamily="34" charset="0"/>
                <a:cs typeface="Arial" pitchFamily="34" charset="0"/>
              </a:rPr>
              <a:t>, and therefore this research may offer insights to non-IS researchers in the conceptualization or re-conceptualization of domain-specific capabilities. </a:t>
            </a:r>
            <a:endParaRPr lang="en-US" altLang="ko-KR" b="0" dirty="0" smtClean="0">
              <a:latin typeface="Arial" pitchFamily="34" charset="0"/>
              <a:cs typeface="Arial" pitchFamily="34" charset="0"/>
            </a:endParaRPr>
          </a:p>
          <a:p>
            <a:pPr lvl="1"/>
            <a:r>
              <a:rPr lang="en-US" altLang="ko-KR" b="0" i="1" dirty="0" smtClean="0">
                <a:solidFill>
                  <a:srgbClr val="0000FF"/>
                </a:solidFill>
                <a:latin typeface="Arial" pitchFamily="34" charset="0"/>
                <a:cs typeface="Arial" pitchFamily="34" charset="0"/>
              </a:rPr>
              <a:t>Marketing </a:t>
            </a:r>
            <a:r>
              <a:rPr lang="en-US" altLang="ko-KR" b="0" i="1" dirty="0">
                <a:solidFill>
                  <a:srgbClr val="0000FF"/>
                </a:solidFill>
                <a:latin typeface="Arial" pitchFamily="34" charset="0"/>
                <a:cs typeface="Arial" pitchFamily="34" charset="0"/>
              </a:rPr>
              <a:t>capabilities </a:t>
            </a:r>
            <a:r>
              <a:rPr lang="en-US" altLang="ko-KR" b="0" dirty="0">
                <a:latin typeface="Arial" pitchFamily="34" charset="0"/>
                <a:cs typeface="Arial" pitchFamily="34" charset="0"/>
              </a:rPr>
              <a:t>(e.g., dynamic marketing </a:t>
            </a:r>
            <a:r>
              <a:rPr lang="en-US" altLang="ko-KR" b="0" dirty="0" smtClean="0">
                <a:latin typeface="Arial" pitchFamily="34" charset="0"/>
                <a:cs typeface="Arial" pitchFamily="34" charset="0"/>
              </a:rPr>
              <a:t>capabilities, </a:t>
            </a:r>
            <a:r>
              <a:rPr lang="en-US" altLang="ko-KR" b="0" dirty="0">
                <a:latin typeface="Arial" pitchFamily="34" charset="0"/>
                <a:cs typeface="Arial" pitchFamily="34" charset="0"/>
              </a:rPr>
              <a:t>marketing planning and implementation </a:t>
            </a:r>
            <a:r>
              <a:rPr lang="en-US" altLang="ko-KR" b="0" dirty="0" smtClean="0">
                <a:latin typeface="Arial" pitchFamily="34" charset="0"/>
                <a:cs typeface="Arial" pitchFamily="34" charset="0"/>
              </a:rPr>
              <a:t>capabilities, customer </a:t>
            </a:r>
            <a:r>
              <a:rPr lang="en-US" altLang="ko-KR" b="0" dirty="0">
                <a:latin typeface="Arial" pitchFamily="34" charset="0"/>
                <a:cs typeface="Arial" pitchFamily="34" charset="0"/>
              </a:rPr>
              <a:t>service </a:t>
            </a:r>
            <a:r>
              <a:rPr lang="en-US" altLang="ko-KR" b="0" dirty="0" smtClean="0">
                <a:latin typeface="Arial" pitchFamily="34" charset="0"/>
                <a:cs typeface="Arial" pitchFamily="34" charset="0"/>
              </a:rPr>
              <a:t>capability)</a:t>
            </a:r>
          </a:p>
          <a:p>
            <a:pPr lvl="1"/>
            <a:r>
              <a:rPr lang="en-US" altLang="ko-KR" b="0" i="1" dirty="0" smtClean="0">
                <a:solidFill>
                  <a:srgbClr val="0000FF"/>
                </a:solidFill>
                <a:latin typeface="Arial" pitchFamily="34" charset="0"/>
                <a:cs typeface="Arial" pitchFamily="34" charset="0"/>
              </a:rPr>
              <a:t>Operations </a:t>
            </a:r>
            <a:r>
              <a:rPr lang="en-US" altLang="ko-KR" b="0" i="1" dirty="0">
                <a:solidFill>
                  <a:srgbClr val="0000FF"/>
                </a:solidFill>
                <a:latin typeface="Arial" pitchFamily="34" charset="0"/>
                <a:cs typeface="Arial" pitchFamily="34" charset="0"/>
              </a:rPr>
              <a:t>capabilities </a:t>
            </a:r>
            <a:r>
              <a:rPr lang="en-US" altLang="ko-KR" b="0" dirty="0">
                <a:latin typeface="Arial" pitchFamily="34" charset="0"/>
                <a:cs typeface="Arial" pitchFamily="34" charset="0"/>
              </a:rPr>
              <a:t>(e.g., business process </a:t>
            </a:r>
            <a:r>
              <a:rPr lang="en-US" altLang="ko-KR" b="0" dirty="0" smtClean="0">
                <a:latin typeface="Arial" pitchFamily="34" charset="0"/>
                <a:cs typeface="Arial" pitchFamily="34" charset="0"/>
              </a:rPr>
              <a:t>capability, quality </a:t>
            </a:r>
            <a:r>
              <a:rPr lang="en-US" altLang="ko-KR" b="0" dirty="0">
                <a:latin typeface="Arial" pitchFamily="34" charset="0"/>
                <a:cs typeface="Arial" pitchFamily="34" charset="0"/>
              </a:rPr>
              <a:t>management </a:t>
            </a:r>
            <a:r>
              <a:rPr lang="en-US" altLang="ko-KR" b="0" dirty="0" smtClean="0">
                <a:latin typeface="Arial" pitchFamily="34" charset="0"/>
                <a:cs typeface="Arial" pitchFamily="34" charset="0"/>
              </a:rPr>
              <a:t>capabilities, </a:t>
            </a:r>
            <a:r>
              <a:rPr lang="en-US" altLang="ko-KR" b="0" dirty="0">
                <a:latin typeface="Arial" pitchFamily="34" charset="0"/>
                <a:cs typeface="Arial" pitchFamily="34" charset="0"/>
              </a:rPr>
              <a:t>production </a:t>
            </a:r>
            <a:r>
              <a:rPr lang="en-US" altLang="ko-KR" b="0" dirty="0" smtClean="0">
                <a:latin typeface="Arial" pitchFamily="34" charset="0"/>
                <a:cs typeface="Arial" pitchFamily="34" charset="0"/>
              </a:rPr>
              <a:t>competence, </a:t>
            </a:r>
            <a:r>
              <a:rPr lang="en-US" altLang="ko-KR" b="0" dirty="0">
                <a:latin typeface="Arial" pitchFamily="34" charset="0"/>
                <a:cs typeface="Arial" pitchFamily="34" charset="0"/>
              </a:rPr>
              <a:t>and resource planning and operations </a:t>
            </a:r>
            <a:r>
              <a:rPr lang="en-US" altLang="ko-KR" b="0" dirty="0" smtClean="0">
                <a:latin typeface="Arial" pitchFamily="34" charset="0"/>
                <a:cs typeface="Arial" pitchFamily="34" charset="0"/>
              </a:rPr>
              <a:t>capabilities)</a:t>
            </a:r>
          </a:p>
          <a:p>
            <a:pPr lvl="1"/>
            <a:r>
              <a:rPr lang="en-US" altLang="ko-KR" b="0" i="1" dirty="0" smtClean="0">
                <a:solidFill>
                  <a:srgbClr val="0000FF"/>
                </a:solidFill>
                <a:latin typeface="Arial" pitchFamily="34" charset="0"/>
                <a:cs typeface="Arial" pitchFamily="34" charset="0"/>
              </a:rPr>
              <a:t>R&amp;D </a:t>
            </a:r>
            <a:r>
              <a:rPr lang="en-US" altLang="ko-KR" b="0" i="1" dirty="0">
                <a:solidFill>
                  <a:srgbClr val="0000FF"/>
                </a:solidFill>
                <a:latin typeface="Arial" pitchFamily="34" charset="0"/>
                <a:cs typeface="Arial" pitchFamily="34" charset="0"/>
              </a:rPr>
              <a:t>capabilities </a:t>
            </a:r>
            <a:r>
              <a:rPr lang="en-US" altLang="ko-KR" b="0" dirty="0">
                <a:latin typeface="Arial" pitchFamily="34" charset="0"/>
                <a:cs typeface="Arial" pitchFamily="34" charset="0"/>
              </a:rPr>
              <a:t>(e.g., </a:t>
            </a:r>
            <a:r>
              <a:rPr lang="en-US" altLang="ko-KR" b="0" dirty="0" smtClean="0">
                <a:latin typeface="Arial" pitchFamily="34" charset="0"/>
                <a:cs typeface="Arial" pitchFamily="34" charset="0"/>
              </a:rPr>
              <a:t>technological innovativeness).</a:t>
            </a: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24</a:t>
            </a:fld>
            <a:r>
              <a:rPr lang="en-US" altLang="ko-KR" smtClean="0"/>
              <a:t> -</a:t>
            </a:r>
            <a:endParaRPr lang="en-US" altLang="ko-KR"/>
          </a:p>
        </p:txBody>
      </p:sp>
    </p:spTree>
    <p:extLst>
      <p:ext uri="{BB962C8B-B14F-4D97-AF65-F5344CB8AC3E}">
        <p14:creationId xmlns:p14="http://schemas.microsoft.com/office/powerpoint/2010/main" val="4097267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smtClean="0">
                <a:latin typeface="Arial" pitchFamily="34" charset="0"/>
                <a:ea typeface="Arial Unicode MS" pitchFamily="50" charset="-127"/>
                <a:cs typeface="Arial" pitchFamily="34" charset="0"/>
              </a:rPr>
              <a:t>Research Motivation &amp; Goals</a:t>
            </a:r>
            <a:endParaRPr lang="ko-KR" altLang="en-US" dirty="0"/>
          </a:p>
        </p:txBody>
      </p:sp>
      <p:sp>
        <p:nvSpPr>
          <p:cNvPr id="3" name="내용 개체 틀 2"/>
          <p:cNvSpPr>
            <a:spLocks noGrp="1"/>
          </p:cNvSpPr>
          <p:nvPr>
            <p:ph idx="1"/>
          </p:nvPr>
        </p:nvSpPr>
        <p:spPr/>
        <p:txBody>
          <a:bodyPr/>
          <a:lstStyle/>
          <a:p>
            <a:r>
              <a:rPr lang="en-US" altLang="ko-KR" dirty="0" smtClean="0">
                <a:latin typeface="Arial" pitchFamily="34" charset="0"/>
                <a:cs typeface="Arial" pitchFamily="34" charset="0"/>
              </a:rPr>
              <a:t>Goals</a:t>
            </a:r>
            <a:endParaRPr lang="en-US" altLang="ko-KR" b="0" dirty="0" smtClean="0">
              <a:latin typeface="Arial" pitchFamily="34" charset="0"/>
              <a:cs typeface="Arial" pitchFamily="34" charset="0"/>
            </a:endParaRPr>
          </a:p>
          <a:p>
            <a:pPr lvl="1"/>
            <a:r>
              <a:rPr lang="en-US" altLang="ko-KR" b="0" dirty="0" smtClean="0">
                <a:latin typeface="Arial" pitchFamily="34" charset="0"/>
                <a:cs typeface="Arial" pitchFamily="34" charset="0"/>
              </a:rPr>
              <a:t>To empirically explore the potential of the </a:t>
            </a:r>
            <a:r>
              <a:rPr lang="en-US" altLang="ko-KR" b="0" dirty="0" err="1" smtClean="0">
                <a:latin typeface="Arial" pitchFamily="34" charset="0"/>
                <a:cs typeface="Arial" pitchFamily="34" charset="0"/>
              </a:rPr>
              <a:t>sociomaterial</a:t>
            </a:r>
            <a:r>
              <a:rPr lang="en-US" altLang="ko-KR" b="0" dirty="0" smtClean="0">
                <a:latin typeface="Arial" pitchFamily="34" charset="0"/>
                <a:cs typeface="Arial" pitchFamily="34" charset="0"/>
              </a:rPr>
              <a:t> lens in conceptualizing IT capability by</a:t>
            </a:r>
            <a:r>
              <a:rPr lang="ko-KR" altLang="en-US" b="0" dirty="0" smtClean="0">
                <a:latin typeface="Arial" pitchFamily="34" charset="0"/>
                <a:cs typeface="Arial" pitchFamily="34" charset="0"/>
              </a:rPr>
              <a:t> </a:t>
            </a:r>
            <a:r>
              <a:rPr lang="en-US" altLang="ko-KR" b="0" dirty="0">
                <a:latin typeface="Arial" pitchFamily="34" charset="0"/>
                <a:cs typeface="Arial" pitchFamily="34" charset="0"/>
              </a:rPr>
              <a:t>comparing its effectiveness against more conventional modeling approaches </a:t>
            </a:r>
            <a:r>
              <a:rPr lang="en-US" altLang="ko-KR" b="0" dirty="0" smtClean="0">
                <a:latin typeface="Arial" pitchFamily="34" charset="0"/>
                <a:cs typeface="Arial" pitchFamily="34" charset="0"/>
              </a:rPr>
              <a:t>(‘unidirectional conceptualization’ </a:t>
            </a:r>
            <a:r>
              <a:rPr lang="en-US" altLang="ko-KR" b="0" dirty="0">
                <a:latin typeface="Arial" pitchFamily="34" charset="0"/>
                <a:cs typeface="Arial" pitchFamily="34" charset="0"/>
              </a:rPr>
              <a:t>and </a:t>
            </a:r>
            <a:r>
              <a:rPr lang="en-US" altLang="ko-KR" b="0" dirty="0" smtClean="0">
                <a:latin typeface="Arial" pitchFamily="34" charset="0"/>
                <a:cs typeface="Arial" pitchFamily="34" charset="0"/>
              </a:rPr>
              <a:t>‘unrelated conceptualization’)</a:t>
            </a:r>
            <a:r>
              <a:rPr lang="en-US" altLang="ko-KR" b="0" dirty="0" smtClean="0">
                <a:latin typeface="Arial" pitchFamily="34" charset="0"/>
                <a:cs typeface="Arial" pitchFamily="34" charset="0"/>
              </a:rPr>
              <a:t> employed </a:t>
            </a:r>
            <a:r>
              <a:rPr lang="en-US" altLang="ko-KR" b="0" dirty="0" smtClean="0">
                <a:solidFill>
                  <a:srgbClr val="FF0000"/>
                </a:solidFill>
                <a:latin typeface="Arial" pitchFamily="34" charset="0"/>
                <a:cs typeface="Arial" pitchFamily="34" charset="0"/>
              </a:rPr>
              <a:t>to discover IT’s business value</a:t>
            </a:r>
            <a:r>
              <a:rPr lang="en-US" altLang="ko-KR" b="0" dirty="0" smtClean="0">
                <a:latin typeface="Arial" pitchFamily="34" charset="0"/>
                <a:cs typeface="Arial" pitchFamily="34" charset="0"/>
              </a:rPr>
              <a:t>. </a:t>
            </a:r>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2</a:t>
            </a:fld>
            <a:r>
              <a:rPr lang="en-US" altLang="ko-KR" smtClean="0"/>
              <a:t> -</a:t>
            </a:r>
            <a:endParaRPr lang="en-US" altLang="ko-KR"/>
          </a:p>
        </p:txBody>
      </p:sp>
    </p:spTree>
    <p:extLst>
      <p:ext uri="{BB962C8B-B14F-4D97-AF65-F5344CB8AC3E}">
        <p14:creationId xmlns:p14="http://schemas.microsoft.com/office/powerpoint/2010/main" val="2088718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400" b="1" dirty="0">
                <a:latin typeface="Arial" pitchFamily="34" charset="0"/>
                <a:ea typeface="Arial Unicode MS" pitchFamily="50" charset="-127"/>
                <a:cs typeface="Arial" pitchFamily="34" charset="0"/>
              </a:rPr>
              <a:t>Traditional</a:t>
            </a:r>
            <a:r>
              <a:rPr lang="en-US" altLang="ko-KR" sz="2400" b="1" dirty="0">
                <a:latin typeface="Arial" pitchFamily="34" charset="0"/>
                <a:ea typeface="Arial Unicode MS" pitchFamily="50" charset="-127"/>
                <a:cs typeface="Arial" pitchFamily="34" charset="0"/>
              </a:rPr>
              <a:t> </a:t>
            </a:r>
            <a:r>
              <a:rPr lang="en-US" altLang="ko-KR" sz="2400" b="1" dirty="0" smtClean="0">
                <a:latin typeface="Arial" pitchFamily="34" charset="0"/>
                <a:ea typeface="Arial Unicode MS" pitchFamily="50" charset="-127"/>
                <a:cs typeface="Arial" pitchFamily="34" charset="0"/>
              </a:rPr>
              <a:t>Perspectives on Technology and Organizing</a:t>
            </a:r>
            <a:endParaRPr lang="ko-KR" altLang="en-US" sz="2400" b="1" dirty="0">
              <a:latin typeface="Arial" pitchFamily="34" charset="0"/>
              <a:ea typeface="Arial Unicode MS" pitchFamily="50" charset="-127"/>
              <a:cs typeface="Arial" pitchFamily="34" charset="0"/>
            </a:endParaRPr>
          </a:p>
        </p:txBody>
      </p:sp>
      <p:sp>
        <p:nvSpPr>
          <p:cNvPr id="3" name="내용 개체 틀 2"/>
          <p:cNvSpPr>
            <a:spLocks noGrp="1"/>
          </p:cNvSpPr>
          <p:nvPr>
            <p:ph idx="1"/>
          </p:nvPr>
        </p:nvSpPr>
        <p:spPr/>
        <p:txBody>
          <a:bodyPr/>
          <a:lstStyle/>
          <a:p>
            <a:r>
              <a:rPr lang="en-US" altLang="ko-KR" b="0" dirty="0" smtClean="0">
                <a:latin typeface="Arial" pitchFamily="34" charset="0"/>
                <a:cs typeface="Arial" pitchFamily="34" charset="0"/>
              </a:rPr>
              <a:t>Different </a:t>
            </a:r>
            <a:r>
              <a:rPr lang="en-US" altLang="ko-KR" b="0" dirty="0">
                <a:latin typeface="Arial" pitchFamily="34" charset="0"/>
                <a:cs typeface="Arial" pitchFamily="34" charset="0"/>
              </a:rPr>
              <a:t>views on what constitutes a dominant organizing force: materials (or technologies) vs. </a:t>
            </a:r>
            <a:r>
              <a:rPr lang="en-US" altLang="ko-KR" b="0" dirty="0" smtClean="0">
                <a:latin typeface="Arial" pitchFamily="34" charset="0"/>
                <a:cs typeface="Arial" pitchFamily="34" charset="0"/>
              </a:rPr>
              <a:t>humans</a:t>
            </a:r>
          </a:p>
          <a:p>
            <a:endParaRPr lang="en-US" altLang="ko-KR" b="0" dirty="0" smtClean="0">
              <a:latin typeface="Arial" pitchFamily="34" charset="0"/>
              <a:cs typeface="Arial" pitchFamily="34" charset="0"/>
            </a:endParaRPr>
          </a:p>
          <a:p>
            <a:r>
              <a:rPr lang="en-US" altLang="ko-KR" dirty="0" smtClean="0">
                <a:latin typeface="Arial" pitchFamily="34" charset="0"/>
                <a:cs typeface="Arial" pitchFamily="34" charset="0"/>
              </a:rPr>
              <a:t>Technological </a:t>
            </a:r>
            <a:r>
              <a:rPr lang="en-US" altLang="ko-KR" dirty="0" smtClean="0">
                <a:latin typeface="Arial" pitchFamily="34" charset="0"/>
                <a:cs typeface="Arial" pitchFamily="34" charset="0"/>
              </a:rPr>
              <a:t>determinism</a:t>
            </a:r>
            <a:r>
              <a:rPr lang="en-US" altLang="ko-KR" dirty="0">
                <a:latin typeface="Arial" pitchFamily="34" charset="0"/>
                <a:cs typeface="Arial" pitchFamily="34" charset="0"/>
              </a:rPr>
              <a:t>: </a:t>
            </a:r>
            <a:r>
              <a:rPr lang="en-US" altLang="ko-KR" dirty="0" smtClean="0">
                <a:latin typeface="Arial" pitchFamily="34" charset="0"/>
                <a:cs typeface="Arial" pitchFamily="34" charset="0"/>
              </a:rPr>
              <a:t>Contingency </a:t>
            </a:r>
            <a:r>
              <a:rPr lang="en-US" altLang="ko-KR" dirty="0">
                <a:latin typeface="Arial" pitchFamily="34" charset="0"/>
                <a:cs typeface="Arial" pitchFamily="34" charset="0"/>
              </a:rPr>
              <a:t>theorists (e.g., </a:t>
            </a:r>
            <a:r>
              <a:rPr lang="en-US" altLang="ko-KR" dirty="0" err="1" smtClean="0">
                <a:latin typeface="Arial" pitchFamily="34" charset="0"/>
                <a:cs typeface="Arial" pitchFamily="34" charset="0"/>
              </a:rPr>
              <a:t>Perrow</a:t>
            </a:r>
            <a:r>
              <a:rPr lang="en-US" altLang="ko-KR" dirty="0" smtClean="0">
                <a:latin typeface="Arial" pitchFamily="34" charset="0"/>
                <a:cs typeface="Arial" pitchFamily="34" charset="0"/>
              </a:rPr>
              <a:t>) </a:t>
            </a:r>
            <a:endParaRPr lang="en-US" altLang="ko-KR" dirty="0" smtClean="0">
              <a:latin typeface="Arial" pitchFamily="34" charset="0"/>
              <a:cs typeface="Arial" pitchFamily="34" charset="0"/>
            </a:endParaRPr>
          </a:p>
          <a:p>
            <a:pPr lvl="1"/>
            <a:r>
              <a:rPr lang="en-US" altLang="ko-KR" b="0" dirty="0" smtClean="0">
                <a:latin typeface="Arial" pitchFamily="34" charset="0"/>
                <a:cs typeface="Arial" pitchFamily="34" charset="0"/>
              </a:rPr>
              <a:t>Technologies shape </a:t>
            </a:r>
            <a:r>
              <a:rPr lang="en-US" altLang="ko-KR" b="0" dirty="0">
                <a:latin typeface="Arial" pitchFamily="34" charset="0"/>
                <a:cs typeface="Arial" pitchFamily="34" charset="0"/>
              </a:rPr>
              <a:t>different forms of organizing.</a:t>
            </a:r>
          </a:p>
          <a:p>
            <a:pPr lvl="1"/>
            <a:r>
              <a:rPr lang="en-US" altLang="ko-KR" b="0" dirty="0" smtClean="0">
                <a:latin typeface="Arial" pitchFamily="34" charset="0"/>
                <a:cs typeface="Arial" pitchFamily="34" charset="0"/>
              </a:rPr>
              <a:t>Technology </a:t>
            </a:r>
            <a:r>
              <a:rPr lang="en-US" altLang="ko-KR" b="0" dirty="0">
                <a:latin typeface="Arial" pitchFamily="34" charset="0"/>
                <a:cs typeface="Arial" pitchFamily="34" charset="0"/>
              </a:rPr>
              <a:t>is regarded homogeneous, predictable, stable, and performing as intended across time and place. </a:t>
            </a:r>
            <a:endParaRPr lang="en-US" altLang="ko-KR" b="0" dirty="0" smtClean="0">
              <a:latin typeface="Arial" pitchFamily="34" charset="0"/>
              <a:cs typeface="Arial" pitchFamily="34" charset="0"/>
            </a:endParaRPr>
          </a:p>
          <a:p>
            <a:endParaRPr lang="en-US" altLang="ko-KR" dirty="0" smtClean="0">
              <a:latin typeface="Arial" pitchFamily="34" charset="0"/>
              <a:cs typeface="Arial" pitchFamily="34" charset="0"/>
            </a:endParaRPr>
          </a:p>
          <a:p>
            <a:r>
              <a:rPr lang="en-US" altLang="ko-KR" dirty="0" smtClean="0">
                <a:latin typeface="Arial" pitchFamily="34" charset="0"/>
                <a:cs typeface="Arial" pitchFamily="34" charset="0"/>
              </a:rPr>
              <a:t>Human-centered perspective: Social constructivist (</a:t>
            </a:r>
            <a:r>
              <a:rPr lang="en-US" altLang="ko-KR" dirty="0">
                <a:latin typeface="Arial" pitchFamily="34" charset="0"/>
                <a:cs typeface="Arial" pitchFamily="34" charset="0"/>
              </a:rPr>
              <a:t>e.g., </a:t>
            </a:r>
            <a:r>
              <a:rPr lang="en-US" altLang="ko-KR" dirty="0" smtClean="0">
                <a:latin typeface="Arial" pitchFamily="34" charset="0"/>
                <a:cs typeface="Arial" pitchFamily="34" charset="0"/>
              </a:rPr>
              <a:t>Barley</a:t>
            </a:r>
            <a:r>
              <a:rPr lang="en-US" altLang="ko-KR" dirty="0">
                <a:latin typeface="Arial" pitchFamily="34" charset="0"/>
                <a:cs typeface="Arial" pitchFamily="34" charset="0"/>
              </a:rPr>
              <a:t>)</a:t>
            </a:r>
            <a:endParaRPr lang="en-US" altLang="ko-KR" dirty="0" smtClean="0">
              <a:latin typeface="Arial" pitchFamily="34" charset="0"/>
              <a:cs typeface="Arial" pitchFamily="34" charset="0"/>
            </a:endParaRPr>
          </a:p>
          <a:p>
            <a:pPr lvl="1"/>
            <a:r>
              <a:rPr lang="en-US" altLang="ko-KR" b="0" dirty="0" smtClean="0">
                <a:latin typeface="Arial" pitchFamily="34" charset="0"/>
                <a:cs typeface="Arial" pitchFamily="34" charset="0"/>
              </a:rPr>
              <a:t>Technology </a:t>
            </a:r>
            <a:r>
              <a:rPr lang="en-US" altLang="ko-KR" b="0" dirty="0">
                <a:latin typeface="Arial" pitchFamily="34" charset="0"/>
                <a:cs typeface="Arial" pitchFamily="34" charset="0"/>
              </a:rPr>
              <a:t>effects on an organization are socially constructed. </a:t>
            </a:r>
            <a:endParaRPr lang="en-US" altLang="ko-KR" b="0" dirty="0" smtClean="0">
              <a:latin typeface="Arial" pitchFamily="34" charset="0"/>
              <a:cs typeface="Arial" pitchFamily="34" charset="0"/>
            </a:endParaRPr>
          </a:p>
          <a:p>
            <a:pPr lvl="1"/>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human-centered perspective acknowledges close interactions between humans and </a:t>
            </a:r>
            <a:r>
              <a:rPr lang="en-US" altLang="ko-KR" b="0" dirty="0" smtClean="0">
                <a:latin typeface="Arial" pitchFamily="34" charset="0"/>
                <a:cs typeface="Arial" pitchFamily="34" charset="0"/>
              </a:rPr>
              <a:t>technologies, </a:t>
            </a:r>
            <a:r>
              <a:rPr lang="en-US" altLang="ko-KR" b="0" dirty="0">
                <a:latin typeface="Arial" pitchFamily="34" charset="0"/>
                <a:cs typeface="Arial" pitchFamily="34" charset="0"/>
              </a:rPr>
              <a:t>but humans determine the interactive dynamics and the role of technology is considered </a:t>
            </a:r>
            <a:r>
              <a:rPr lang="en-US" altLang="ko-KR" b="0" dirty="0" smtClean="0">
                <a:latin typeface="Arial" pitchFamily="34" charset="0"/>
                <a:cs typeface="Arial" pitchFamily="34" charset="0"/>
              </a:rPr>
              <a:t>minimal.</a:t>
            </a: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3</a:t>
            </a:fld>
            <a:r>
              <a:rPr lang="en-US" altLang="ko-KR" smtClean="0"/>
              <a:t> -</a:t>
            </a:r>
            <a:endParaRPr lang="en-US" altLang="ko-KR"/>
          </a:p>
        </p:txBody>
      </p:sp>
    </p:spTree>
    <p:extLst>
      <p:ext uri="{BB962C8B-B14F-4D97-AF65-F5344CB8AC3E}">
        <p14:creationId xmlns:p14="http://schemas.microsoft.com/office/powerpoint/2010/main" val="3352183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b="1" dirty="0" err="1">
                <a:latin typeface="Arial" pitchFamily="34" charset="0"/>
                <a:ea typeface="Arial Unicode MS" pitchFamily="50" charset="-127"/>
                <a:cs typeface="Arial" pitchFamily="34" charset="0"/>
              </a:rPr>
              <a:t>Sociomaterialism</a:t>
            </a:r>
            <a:r>
              <a:rPr lang="en-US" altLang="ko-KR" b="1" dirty="0">
                <a:latin typeface="Arial" pitchFamily="34" charset="0"/>
                <a:ea typeface="Arial Unicode MS" pitchFamily="50" charset="-127"/>
                <a:cs typeface="Arial" pitchFamily="34" charset="0"/>
              </a:rPr>
              <a:t> </a:t>
            </a:r>
            <a:endParaRPr lang="ko-KR" altLang="en-US" dirty="0"/>
          </a:p>
        </p:txBody>
      </p:sp>
      <p:sp>
        <p:nvSpPr>
          <p:cNvPr id="3" name="내용 개체 틀 2"/>
          <p:cNvSpPr>
            <a:spLocks noGrp="1"/>
          </p:cNvSpPr>
          <p:nvPr>
            <p:ph idx="1"/>
          </p:nvPr>
        </p:nvSpPr>
        <p:spPr/>
        <p:txBody>
          <a:bodyPr/>
          <a:lstStyle/>
          <a:p>
            <a:r>
              <a:rPr lang="en-US" altLang="ko-KR" b="0" dirty="0" smtClean="0">
                <a:latin typeface="Arial" pitchFamily="34" charset="0"/>
                <a:cs typeface="Arial" pitchFamily="34" charset="0"/>
              </a:rPr>
              <a:t>It </a:t>
            </a:r>
            <a:r>
              <a:rPr lang="en-US" altLang="ko-KR" b="0" dirty="0">
                <a:latin typeface="Arial" pitchFamily="34" charset="0"/>
                <a:cs typeface="Arial" pitchFamily="34" charset="0"/>
              </a:rPr>
              <a:t>does not privilege either humans or </a:t>
            </a:r>
            <a:r>
              <a:rPr lang="en-US" altLang="ko-KR" b="0" dirty="0" smtClean="0">
                <a:latin typeface="Arial" pitchFamily="34" charset="0"/>
                <a:cs typeface="Arial" pitchFamily="34" charset="0"/>
              </a:rPr>
              <a:t>materials</a:t>
            </a:r>
            <a:r>
              <a:rPr lang="ko-KR" altLang="en-US" b="0" dirty="0" smtClean="0">
                <a:latin typeface="Arial" pitchFamily="34" charset="0"/>
                <a:cs typeface="Arial" pitchFamily="34" charset="0"/>
              </a:rPr>
              <a:t> </a:t>
            </a:r>
            <a:r>
              <a:rPr lang="en-US" altLang="ko-KR" b="0" dirty="0" smtClean="0">
                <a:latin typeface="Arial" pitchFamily="34" charset="0"/>
                <a:cs typeface="Arial" pitchFamily="34" charset="0"/>
              </a:rPr>
              <a:t>(or technologies). </a:t>
            </a:r>
          </a:p>
          <a:p>
            <a:pPr lvl="1"/>
            <a:r>
              <a:rPr lang="en-US" altLang="ko-KR" b="0" dirty="0" smtClean="0">
                <a:latin typeface="Arial" pitchFamily="34" charset="0"/>
                <a:cs typeface="Arial" pitchFamily="34" charset="0"/>
              </a:rPr>
              <a:t>There </a:t>
            </a:r>
            <a:r>
              <a:rPr lang="en-US" altLang="ko-KR" b="0" dirty="0">
                <a:latin typeface="Arial" pitchFamily="34" charset="0"/>
                <a:cs typeface="Arial" pitchFamily="34" charset="0"/>
              </a:rPr>
              <a:t>is no social that is not also material and no material that is not also </a:t>
            </a:r>
            <a:r>
              <a:rPr lang="en-US" altLang="ko-KR" b="0" dirty="0" smtClean="0">
                <a:latin typeface="Arial" pitchFamily="34" charset="0"/>
                <a:cs typeface="Arial" pitchFamily="34" charset="0"/>
              </a:rPr>
              <a:t>social.</a:t>
            </a:r>
            <a:endParaRPr lang="en-US" altLang="ko-KR" b="0" dirty="0">
              <a:latin typeface="Arial" pitchFamily="34" charset="0"/>
              <a:cs typeface="Arial" pitchFamily="34" charset="0"/>
            </a:endParaRPr>
          </a:p>
          <a:p>
            <a:r>
              <a:rPr lang="en-US" altLang="ko-KR" b="0" dirty="0" err="1" smtClean="0">
                <a:latin typeface="Arial" pitchFamily="34" charset="0"/>
                <a:cs typeface="Arial" pitchFamily="34" charset="0"/>
              </a:rPr>
              <a:t>Sociomaterialism</a:t>
            </a:r>
            <a:r>
              <a:rPr lang="en-US" altLang="ko-KR" b="0" dirty="0" smtClean="0">
                <a:latin typeface="Arial" pitchFamily="34" charset="0"/>
                <a:cs typeface="Arial" pitchFamily="34" charset="0"/>
              </a:rPr>
              <a:t> </a:t>
            </a:r>
            <a:r>
              <a:rPr lang="en-US" altLang="ko-KR" b="0" dirty="0">
                <a:latin typeface="Arial" pitchFamily="34" charset="0"/>
                <a:cs typeface="Arial" pitchFamily="34" charset="0"/>
              </a:rPr>
              <a:t>views </a:t>
            </a:r>
            <a:r>
              <a:rPr lang="en-US" altLang="ko-KR" b="0" dirty="0">
                <a:solidFill>
                  <a:srgbClr val="0000FF"/>
                </a:solidFill>
                <a:latin typeface="Arial" pitchFamily="34" charset="0"/>
                <a:cs typeface="Arial" pitchFamily="34" charset="0"/>
              </a:rPr>
              <a:t>materiality as an integral aspect of the organizational life </a:t>
            </a:r>
            <a:r>
              <a:rPr lang="en-US" altLang="ko-KR" b="0" dirty="0">
                <a:latin typeface="Arial" pitchFamily="34" charset="0"/>
                <a:cs typeface="Arial" pitchFamily="34" charset="0"/>
              </a:rPr>
              <a:t>because every business activity is bound to it</a:t>
            </a:r>
            <a:r>
              <a:rPr lang="en-US" altLang="ko-KR" b="0" dirty="0" smtClean="0">
                <a:latin typeface="Arial" pitchFamily="34" charset="0"/>
                <a:cs typeface="Arial" pitchFamily="34" charset="0"/>
              </a:rPr>
              <a:t>.</a:t>
            </a:r>
          </a:p>
          <a:p>
            <a:r>
              <a:rPr lang="en-US" altLang="ko-KR" b="0" dirty="0" smtClean="0">
                <a:latin typeface="Arial" pitchFamily="34" charset="0"/>
                <a:cs typeface="Arial" pitchFamily="34" charset="0"/>
              </a:rPr>
              <a:t>Humans and </a:t>
            </a:r>
            <a:r>
              <a:rPr lang="en-US" altLang="ko-KR" b="0" dirty="0">
                <a:latin typeface="Arial" pitchFamily="34" charset="0"/>
                <a:cs typeface="Arial" pitchFamily="34" charset="0"/>
              </a:rPr>
              <a:t>materials</a:t>
            </a:r>
            <a:r>
              <a:rPr lang="ko-KR" altLang="en-US" b="0" dirty="0">
                <a:latin typeface="Arial" pitchFamily="34" charset="0"/>
                <a:cs typeface="Arial" pitchFamily="34" charset="0"/>
              </a:rPr>
              <a:t> </a:t>
            </a:r>
            <a:r>
              <a:rPr lang="en-US" altLang="ko-KR" b="0" dirty="0" smtClean="0">
                <a:latin typeface="Arial" pitchFamily="34" charset="0"/>
                <a:cs typeface="Arial" pitchFamily="34" charset="0"/>
              </a:rPr>
              <a:t>are </a:t>
            </a:r>
            <a:r>
              <a:rPr lang="en-US" altLang="ko-KR" b="0" dirty="0">
                <a:solidFill>
                  <a:srgbClr val="0000FF"/>
                </a:solidFill>
                <a:latin typeface="Arial" pitchFamily="34" charset="0"/>
                <a:cs typeface="Arial" pitchFamily="34" charset="0"/>
              </a:rPr>
              <a:t>complexly interweaved </a:t>
            </a:r>
            <a:r>
              <a:rPr lang="en-US" altLang="ko-KR" b="0" dirty="0">
                <a:latin typeface="Arial" pitchFamily="34" charset="0"/>
                <a:cs typeface="Arial" pitchFamily="34" charset="0"/>
              </a:rPr>
              <a:t>and enact each other</a:t>
            </a:r>
            <a:r>
              <a:rPr lang="en-US" altLang="ko-KR" b="0" dirty="0" smtClean="0">
                <a:latin typeface="Arial" pitchFamily="34" charset="0"/>
                <a:cs typeface="Arial" pitchFamily="34" charset="0"/>
              </a:rPr>
              <a:t>.</a:t>
            </a:r>
          </a:p>
          <a:p>
            <a:pPr lvl="1"/>
            <a:r>
              <a:rPr lang="en-US" altLang="ko-KR" b="0" dirty="0">
                <a:latin typeface="Arial" pitchFamily="34" charset="0"/>
                <a:cs typeface="Arial" pitchFamily="34" charset="0"/>
              </a:rPr>
              <a:t>With entanglement, humans do not exist in isolation but are constituted through the relations with materiality that is also produced through human practices</a:t>
            </a:r>
            <a:r>
              <a:rPr lang="en-US" altLang="ko-KR" b="0" dirty="0" smtClean="0">
                <a:latin typeface="Arial" pitchFamily="34" charset="0"/>
                <a:cs typeface="Arial" pitchFamily="34" charset="0"/>
              </a:rPr>
              <a:t>. </a:t>
            </a:r>
            <a:endParaRPr lang="en-US" altLang="ko-KR" b="0" dirty="0">
              <a:latin typeface="Arial" pitchFamily="34" charset="0"/>
              <a:cs typeface="Arial" pitchFamily="34" charset="0"/>
            </a:endParaRPr>
          </a:p>
          <a:p>
            <a:r>
              <a:rPr lang="en-US" altLang="ko-KR" b="0" dirty="0" smtClean="0">
                <a:latin typeface="Arial" pitchFamily="34" charset="0"/>
                <a:cs typeface="Arial" pitchFamily="34" charset="0"/>
              </a:rPr>
              <a:t>Both </a:t>
            </a:r>
            <a:r>
              <a:rPr lang="en-US" altLang="ko-KR" b="0" dirty="0">
                <a:latin typeface="Arial" pitchFamily="34" charset="0"/>
                <a:cs typeface="Arial" pitchFamily="34" charset="0"/>
              </a:rPr>
              <a:t>the human and the material (e.g., technology) </a:t>
            </a:r>
            <a:r>
              <a:rPr lang="en-US" altLang="ko-KR" b="0" dirty="0" smtClean="0">
                <a:latin typeface="Arial" pitchFamily="34" charset="0"/>
                <a:cs typeface="Arial" pitchFamily="34" charset="0"/>
              </a:rPr>
              <a:t>have </a:t>
            </a:r>
            <a:r>
              <a:rPr lang="en-US" altLang="ko-KR" b="0" dirty="0" smtClean="0">
                <a:solidFill>
                  <a:srgbClr val="0000FF"/>
                </a:solidFill>
                <a:latin typeface="Arial" pitchFamily="34" charset="0"/>
                <a:cs typeface="Arial" pitchFamily="34" charset="0"/>
              </a:rPr>
              <a:t>their own agencies</a:t>
            </a:r>
            <a:r>
              <a:rPr lang="en-US" altLang="ko-KR" b="0" dirty="0" smtClean="0">
                <a:latin typeface="Arial" pitchFamily="34" charset="0"/>
                <a:cs typeface="Arial" pitchFamily="34" charset="0"/>
              </a:rPr>
              <a:t> in </a:t>
            </a:r>
            <a:r>
              <a:rPr lang="en-US" altLang="ko-KR" b="0" dirty="0">
                <a:latin typeface="Arial" pitchFamily="34" charset="0"/>
                <a:cs typeface="Arial" pitchFamily="34" charset="0"/>
              </a:rPr>
              <a:t>the web of their constitutive </a:t>
            </a:r>
            <a:r>
              <a:rPr lang="en-US" altLang="ko-KR" b="0" dirty="0" smtClean="0">
                <a:latin typeface="Arial" pitchFamily="34" charset="0"/>
                <a:cs typeface="Arial" pitchFamily="34" charset="0"/>
              </a:rPr>
              <a:t>entanglement.</a:t>
            </a:r>
          </a:p>
          <a:p>
            <a:pPr lvl="1"/>
            <a:r>
              <a:rPr lang="en-US" altLang="ko-KR" b="0" dirty="0" smtClean="0">
                <a:latin typeface="Arial" pitchFamily="34" charset="0"/>
                <a:cs typeface="Arial" pitchFamily="34" charset="0"/>
              </a:rPr>
              <a:t>Human </a:t>
            </a:r>
            <a:r>
              <a:rPr lang="en-US" altLang="ko-KR" b="0" dirty="0">
                <a:latin typeface="Arial" pitchFamily="34" charset="0"/>
                <a:cs typeface="Arial" pitchFamily="34" charset="0"/>
              </a:rPr>
              <a:t>agency—the ability of human beings to form and realize </a:t>
            </a:r>
            <a:r>
              <a:rPr lang="en-US" altLang="ko-KR" b="0" dirty="0" smtClean="0">
                <a:latin typeface="Arial" pitchFamily="34" charset="0"/>
                <a:cs typeface="Arial" pitchFamily="34" charset="0"/>
              </a:rPr>
              <a:t>goals </a:t>
            </a:r>
          </a:p>
          <a:p>
            <a:pPr lvl="1"/>
            <a:r>
              <a:rPr lang="en-US" altLang="ko-KR" b="0" dirty="0" smtClean="0">
                <a:latin typeface="Arial" pitchFamily="34" charset="0"/>
                <a:cs typeface="Arial" pitchFamily="34" charset="0"/>
              </a:rPr>
              <a:t>Material </a:t>
            </a:r>
            <a:r>
              <a:rPr lang="en-US" altLang="ko-KR" b="0" dirty="0">
                <a:latin typeface="Arial" pitchFamily="34" charset="0"/>
                <a:cs typeface="Arial" pitchFamily="34" charset="0"/>
              </a:rPr>
              <a:t>agency—the capacity for material entities (e.g., technology) to act on their own, apart from human interventions.</a:t>
            </a:r>
          </a:p>
          <a:p>
            <a:r>
              <a:rPr lang="en-US" altLang="ko-KR" b="0" dirty="0" smtClean="0">
                <a:latin typeface="Arial" pitchFamily="34" charset="0"/>
                <a:cs typeface="Arial" pitchFamily="34" charset="0"/>
              </a:rPr>
              <a:t> </a:t>
            </a:r>
          </a:p>
          <a:p>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4</a:t>
            </a:fld>
            <a:r>
              <a:rPr lang="en-US" altLang="ko-KR" smtClean="0"/>
              <a:t> -</a:t>
            </a:r>
            <a:endParaRPr lang="en-US" altLang="ko-KR"/>
          </a:p>
        </p:txBody>
      </p:sp>
    </p:spTree>
    <p:extLst>
      <p:ext uri="{BB962C8B-B14F-4D97-AF65-F5344CB8AC3E}">
        <p14:creationId xmlns:p14="http://schemas.microsoft.com/office/powerpoint/2010/main" val="792629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solidFill>
            <a:srgbClr val="254061"/>
          </a:solidFill>
          <a:ln w="28575" algn="ctr">
            <a:solidFill>
              <a:schemeClr val="bg1"/>
            </a:solidFill>
            <a:miter lim="800000"/>
            <a:headEnd/>
            <a:tailEnd/>
          </a:ln>
        </p:spPr>
        <p:txBody>
          <a:bodyPr vert="horz" wrap="none" lIns="91440" tIns="45720" rIns="91440" bIns="45720" numCol="1" anchor="ctr" anchorCtr="0" compatLnSpc="1">
            <a:prstTxWarp prst="textNoShape">
              <a:avLst/>
            </a:prstTxWarp>
          </a:bodyPr>
          <a:lstStyle/>
          <a:p>
            <a:r>
              <a:rPr lang="en-US" altLang="ko-KR" sz="3000" b="1" dirty="0">
                <a:latin typeface="Arial" pitchFamily="34" charset="0"/>
                <a:ea typeface="Arial Unicode MS" pitchFamily="50" charset="-127"/>
                <a:cs typeface="Arial" pitchFamily="34" charset="0"/>
              </a:rPr>
              <a:t>IMBRICATION METAPHOR OF IT CAPABILITY</a:t>
            </a:r>
            <a:endParaRPr lang="ko-KR" altLang="en-US" sz="3000" b="1" dirty="0">
              <a:latin typeface="Arial" pitchFamily="34" charset="0"/>
              <a:ea typeface="Arial Unicode MS" pitchFamily="50" charset="-127"/>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5</a:t>
            </a:fld>
            <a:r>
              <a:rPr lang="en-US" altLang="ko-KR" smtClean="0"/>
              <a:t> -</a:t>
            </a:r>
            <a:endParaRPr lang="en-US" altLang="ko-KR"/>
          </a:p>
        </p:txBody>
      </p:sp>
      <p:graphicFrame>
        <p:nvGraphicFramePr>
          <p:cNvPr id="54" name="표 53"/>
          <p:cNvGraphicFramePr>
            <a:graphicFrameLocks noGrp="1"/>
          </p:cNvGraphicFramePr>
          <p:nvPr>
            <p:extLst>
              <p:ext uri="{D42A27DB-BD31-4B8C-83A1-F6EECF244321}">
                <p14:modId xmlns:p14="http://schemas.microsoft.com/office/powerpoint/2010/main" val="208876151"/>
              </p:ext>
            </p:extLst>
          </p:nvPr>
        </p:nvGraphicFramePr>
        <p:xfrm>
          <a:off x="323528" y="4797152"/>
          <a:ext cx="8712968" cy="1356487"/>
        </p:xfrm>
        <a:graphic>
          <a:graphicData uri="http://schemas.openxmlformats.org/drawingml/2006/table">
            <a:tbl>
              <a:tblPr firstRow="1" firstCol="1" bandRow="1"/>
              <a:tblGrid>
                <a:gridCol w="8712968"/>
              </a:tblGrid>
              <a:tr h="288032">
                <a:tc>
                  <a:txBody>
                    <a:bodyPr/>
                    <a:lstStyle/>
                    <a:p>
                      <a:pPr algn="l" latinLnBrk="1">
                        <a:lnSpc>
                          <a:spcPct val="115000"/>
                        </a:lnSpc>
                        <a:spcAft>
                          <a:spcPts val="0"/>
                        </a:spcAft>
                      </a:pPr>
                      <a:r>
                        <a:rPr lang="en-US" sz="1600" b="1" kern="100" dirty="0">
                          <a:effectLst/>
                          <a:latin typeface="Times New Roman"/>
                          <a:ea typeface="맑은 고딕"/>
                          <a:cs typeface="Times New Roman"/>
                        </a:rPr>
                        <a:t>Figure 1. Imbrications of Human and Material Agencies – Expanded </a:t>
                      </a:r>
                      <a:r>
                        <a:rPr lang="en-US" sz="1600" b="1" kern="100" dirty="0" smtClean="0">
                          <a:effectLst/>
                          <a:latin typeface="Times New Roman"/>
                          <a:ea typeface="맑은 고딕"/>
                          <a:cs typeface="Times New Roman"/>
                        </a:rPr>
                        <a:t>View </a:t>
                      </a:r>
                      <a:br>
                        <a:rPr lang="en-US" sz="1600" b="1" kern="100" dirty="0" smtClean="0">
                          <a:effectLst/>
                          <a:latin typeface="Times New Roman"/>
                          <a:ea typeface="맑은 고딕"/>
                          <a:cs typeface="Times New Roman"/>
                        </a:rPr>
                      </a:br>
                      <a:r>
                        <a:rPr lang="en-US" sz="1600" b="1" kern="100" dirty="0" smtClean="0">
                          <a:effectLst/>
                          <a:latin typeface="Times New Roman"/>
                          <a:ea typeface="맑은 고딕"/>
                          <a:cs typeface="Times New Roman"/>
                        </a:rPr>
                        <a:t>                (Adapted from </a:t>
                      </a:r>
                      <a:r>
                        <a:rPr lang="en-US" sz="1600" b="1" kern="100" dirty="0" err="1" smtClean="0">
                          <a:effectLst/>
                          <a:latin typeface="Times New Roman"/>
                          <a:ea typeface="맑은 고딕"/>
                          <a:cs typeface="Times New Roman"/>
                        </a:rPr>
                        <a:t>Leonardi</a:t>
                      </a:r>
                      <a:r>
                        <a:rPr lang="en-US" sz="1600" b="1" kern="100" baseline="0" dirty="0" smtClean="0">
                          <a:effectLst/>
                          <a:latin typeface="Times New Roman"/>
                          <a:ea typeface="맑은 고딕"/>
                          <a:cs typeface="Times New Roman"/>
                        </a:rPr>
                        <a:t> (</a:t>
                      </a:r>
                      <a:r>
                        <a:rPr lang="en-US" sz="1600" b="1" kern="100" dirty="0" smtClean="0">
                          <a:effectLst/>
                          <a:latin typeface="Times New Roman"/>
                          <a:ea typeface="맑은 고딕"/>
                          <a:cs typeface="Times New Roman"/>
                        </a:rPr>
                        <a:t>2011, </a:t>
                      </a:r>
                      <a:r>
                        <a:rPr lang="en-US" sz="1600" b="1" i="1" kern="100" dirty="0" smtClean="0">
                          <a:effectLst/>
                          <a:latin typeface="Times New Roman"/>
                          <a:ea typeface="맑은 고딕"/>
                          <a:cs typeface="Times New Roman"/>
                        </a:rPr>
                        <a:t>MIS</a:t>
                      </a:r>
                      <a:r>
                        <a:rPr lang="en-US" sz="1600" b="1" i="1" kern="100" baseline="0" dirty="0" smtClean="0">
                          <a:effectLst/>
                          <a:latin typeface="Times New Roman"/>
                          <a:ea typeface="맑은 고딕"/>
                          <a:cs typeface="Times New Roman"/>
                        </a:rPr>
                        <a:t> Quarterly</a:t>
                      </a:r>
                      <a:r>
                        <a:rPr lang="en-US" sz="1600" b="1" kern="100" dirty="0" smtClean="0">
                          <a:effectLst/>
                          <a:latin typeface="Times New Roman"/>
                          <a:ea typeface="맑은 고딕"/>
                          <a:cs typeface="Times New Roman"/>
                        </a:rPr>
                        <a: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576064">
                <a:tc>
                  <a:txBody>
                    <a:bodyPr/>
                    <a:lstStyle/>
                    <a:p>
                      <a:pPr algn="l" latinLnBrk="1">
                        <a:lnSpc>
                          <a:spcPct val="115000"/>
                        </a:lnSpc>
                        <a:spcAft>
                          <a:spcPts val="0"/>
                        </a:spcAft>
                      </a:pPr>
                      <a:r>
                        <a:rPr lang="en-US" sz="1600" kern="100" dirty="0">
                          <a:effectLst/>
                          <a:latin typeface="Times New Roman"/>
                          <a:ea typeface="맑은 고딕"/>
                          <a:cs typeface="Times New Roman"/>
                        </a:rPr>
                        <a:t>Note: </a:t>
                      </a:r>
                      <a:r>
                        <a:rPr lang="en-US" sz="1600" kern="100" dirty="0">
                          <a:solidFill>
                            <a:srgbClr val="0000FF"/>
                          </a:solidFill>
                          <a:effectLst/>
                          <a:latin typeface="Times New Roman"/>
                          <a:ea typeface="맑은 고딕"/>
                          <a:cs typeface="Times New Roman"/>
                        </a:rPr>
                        <a:t>Circles </a:t>
                      </a:r>
                      <a:r>
                        <a:rPr lang="en-US" sz="1600" kern="100" dirty="0">
                          <a:effectLst/>
                          <a:latin typeface="Times New Roman"/>
                          <a:ea typeface="맑은 고딕"/>
                          <a:cs typeface="Times New Roman"/>
                        </a:rPr>
                        <a:t>represent routines, and </a:t>
                      </a:r>
                      <a:r>
                        <a:rPr lang="en-US" sz="1600" kern="100" dirty="0">
                          <a:solidFill>
                            <a:srgbClr val="0000FF"/>
                          </a:solidFill>
                          <a:effectLst/>
                          <a:latin typeface="Times New Roman"/>
                          <a:ea typeface="맑은 고딕"/>
                          <a:cs typeface="Times New Roman"/>
                        </a:rPr>
                        <a:t>H and M </a:t>
                      </a:r>
                      <a:r>
                        <a:rPr lang="en-US" sz="1600" kern="100" dirty="0">
                          <a:effectLst/>
                          <a:latin typeface="Times New Roman"/>
                          <a:ea typeface="맑은 고딕"/>
                          <a:cs typeface="Times New Roman"/>
                        </a:rPr>
                        <a:t>represent human and material </a:t>
                      </a:r>
                      <a:r>
                        <a:rPr lang="en-US" sz="1600" kern="100" dirty="0" smtClean="0">
                          <a:effectLst/>
                          <a:latin typeface="Times New Roman"/>
                          <a:ea typeface="맑은 고딕"/>
                          <a:cs typeface="Times New Roman"/>
                        </a:rPr>
                        <a:t>agencies respectively</a:t>
                      </a:r>
                      <a:r>
                        <a:rPr lang="en-US" sz="1600" kern="100" dirty="0">
                          <a:effectLst/>
                          <a:latin typeface="Times New Roman"/>
                          <a:ea typeface="맑은 고딕"/>
                          <a:cs typeface="Times New Roman"/>
                        </a:rPr>
                        <a:t>. </a:t>
                      </a:r>
                      <a:endParaRPr lang="en-US" sz="1600" kern="100" dirty="0" smtClean="0">
                        <a:effectLst/>
                        <a:latin typeface="Times New Roman"/>
                        <a:ea typeface="맑은 고딕"/>
                        <a:cs typeface="Times New Roman"/>
                      </a:endParaRPr>
                    </a:p>
                    <a:p>
                      <a:pPr algn="l" latinLnBrk="1">
                        <a:lnSpc>
                          <a:spcPct val="115000"/>
                        </a:lnSpc>
                        <a:spcAft>
                          <a:spcPts val="0"/>
                        </a:spcAft>
                      </a:pPr>
                      <a:r>
                        <a:rPr lang="en-US" altLang="ko-KR" sz="1600" kern="100" dirty="0" smtClean="0">
                          <a:effectLst/>
                          <a:latin typeface="Times New Roman" pitchFamily="18" charset="0"/>
                          <a:ea typeface="+mn-ea"/>
                          <a:cs typeface="Times New Roman" pitchFamily="18" charset="0"/>
                        </a:rPr>
                        <a:t>          </a:t>
                      </a:r>
                      <a:r>
                        <a:rPr lang="en-US" altLang="ko-KR" sz="1600" kern="100" dirty="0" smtClean="0">
                          <a:solidFill>
                            <a:srgbClr val="0000FF"/>
                          </a:solidFill>
                          <a:effectLst/>
                          <a:latin typeface="Times New Roman" pitchFamily="18" charset="0"/>
                          <a:ea typeface="+mn-ea"/>
                          <a:cs typeface="Times New Roman" pitchFamily="18" charset="0"/>
                        </a:rPr>
                        <a:t>The two circles on the left </a:t>
                      </a:r>
                      <a:r>
                        <a:rPr lang="en-US" altLang="ko-KR" sz="1600" kern="100" dirty="0" smtClean="0">
                          <a:effectLst/>
                          <a:latin typeface="Times New Roman" pitchFamily="18" charset="0"/>
                          <a:ea typeface="+mn-ea"/>
                          <a:cs typeface="Times New Roman" pitchFamily="18" charset="0"/>
                        </a:rPr>
                        <a:t>are traditional routines and </a:t>
                      </a:r>
                      <a:r>
                        <a:rPr lang="en-US" altLang="ko-KR" sz="1600" kern="100" dirty="0" smtClean="0">
                          <a:solidFill>
                            <a:srgbClr val="0000FF"/>
                          </a:solidFill>
                          <a:effectLst/>
                          <a:latin typeface="Times New Roman" pitchFamily="18" charset="0"/>
                          <a:ea typeface="+mn-ea"/>
                          <a:cs typeface="Times New Roman" pitchFamily="18" charset="0"/>
                        </a:rPr>
                        <a:t>those on the right </a:t>
                      </a:r>
                      <a:r>
                        <a:rPr lang="en-US" altLang="ko-KR" sz="1600" kern="100" dirty="0" smtClean="0">
                          <a:effectLst/>
                          <a:latin typeface="Times New Roman" pitchFamily="18" charset="0"/>
                          <a:ea typeface="+mn-ea"/>
                          <a:cs typeface="Times New Roman" pitchFamily="18" charset="0"/>
                        </a:rPr>
                        <a:t>are newly formed routines.</a:t>
                      </a:r>
                    </a:p>
                    <a:p>
                      <a:pPr algn="l" latinLnBrk="1">
                        <a:lnSpc>
                          <a:spcPct val="115000"/>
                        </a:lnSpc>
                        <a:spcAft>
                          <a:spcPts val="0"/>
                        </a:spcAft>
                      </a:pPr>
                      <a:r>
                        <a:rPr lang="en-US" altLang="ko-KR" sz="1600" kern="100" dirty="0" smtClean="0">
                          <a:effectLst/>
                          <a:latin typeface="Times New Roman" pitchFamily="18" charset="0"/>
                          <a:ea typeface="+mn-ea"/>
                          <a:cs typeface="Times New Roman" pitchFamily="18" charset="0"/>
                        </a:rPr>
                        <a:t>          </a:t>
                      </a:r>
                      <a:r>
                        <a:rPr lang="en-US" altLang="ko-KR" sz="1600" kern="100" dirty="0" smtClean="0">
                          <a:solidFill>
                            <a:srgbClr val="0000FF"/>
                          </a:solidFill>
                          <a:effectLst/>
                          <a:latin typeface="Times New Roman" pitchFamily="18" charset="0"/>
                          <a:ea typeface="+mn-ea"/>
                          <a:cs typeface="Times New Roman" pitchFamily="18" charset="0"/>
                        </a:rPr>
                        <a:t>Routines</a:t>
                      </a:r>
                      <a:r>
                        <a:rPr lang="en-US" altLang="ko-KR" sz="1600" kern="100" dirty="0" smtClean="0">
                          <a:effectLst/>
                          <a:latin typeface="Times New Roman" pitchFamily="18" charset="0"/>
                          <a:ea typeface="+mn-ea"/>
                          <a:cs typeface="Times New Roman" pitchFamily="18" charset="0"/>
                        </a:rPr>
                        <a:t> as repetitive and recognizable patterns of interdependent actions of multiple actors.</a:t>
                      </a:r>
                      <a:endParaRPr lang="ko-KR" sz="1600" kern="100" dirty="0">
                        <a:effectLst/>
                        <a:latin typeface="맑은 고딕"/>
                        <a:ea typeface="맑은 고딕"/>
                        <a:cs typeface="Times New Roman"/>
                      </a:endParaRPr>
                    </a:p>
                  </a:txBody>
                  <a:tcPr marL="68580" marR="68580" marT="0" marB="0" anchor="ctr">
                    <a:lnL>
                      <a:noFill/>
                    </a:lnL>
                    <a:lnR>
                      <a:noFill/>
                    </a:lnR>
                    <a:lnT>
                      <a:noFill/>
                    </a:lnT>
                    <a:lnB>
                      <a:noFill/>
                    </a:lnB>
                  </a:tcPr>
                </a:tc>
              </a:tr>
            </a:tbl>
          </a:graphicData>
        </a:graphic>
      </p:graphicFrame>
      <p:pic>
        <p:nvPicPr>
          <p:cNvPr id="778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926675"/>
            <a:ext cx="3587576" cy="3654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3000" b="1" dirty="0">
                <a:latin typeface="Arial" pitchFamily="34" charset="0"/>
                <a:ea typeface="Arial Unicode MS" pitchFamily="50" charset="-127"/>
                <a:cs typeface="Arial" pitchFamily="34" charset="0"/>
              </a:rPr>
              <a:t>IMBRICATION METAPHOR OF IT CAPABILITY</a:t>
            </a:r>
            <a:endParaRPr lang="ko-KR" altLang="en-US" sz="3000" dirty="0"/>
          </a:p>
        </p:txBody>
      </p:sp>
      <p:sp>
        <p:nvSpPr>
          <p:cNvPr id="3" name="내용 개체 틀 2"/>
          <p:cNvSpPr>
            <a:spLocks noGrp="1"/>
          </p:cNvSpPr>
          <p:nvPr>
            <p:ph idx="1"/>
          </p:nvPr>
        </p:nvSpPr>
        <p:spPr/>
        <p:txBody>
          <a:bodyPr/>
          <a:lstStyle/>
          <a:p>
            <a:r>
              <a:rPr lang="en-US" altLang="ko-KR" dirty="0" smtClean="0">
                <a:latin typeface="Arial" pitchFamily="34" charset="0"/>
                <a:cs typeface="Arial" pitchFamily="34" charset="0"/>
              </a:rPr>
              <a:t>Implications</a:t>
            </a:r>
          </a:p>
          <a:p>
            <a:pPr lvl="1"/>
            <a:r>
              <a:rPr lang="en-US" altLang="ko-KR" b="0" dirty="0" smtClean="0">
                <a:latin typeface="Arial" pitchFamily="34" charset="0"/>
                <a:cs typeface="Arial" pitchFamily="34" charset="0"/>
              </a:rPr>
              <a:t>A firm’s </a:t>
            </a:r>
            <a:r>
              <a:rPr lang="en-US" altLang="ko-KR" b="0" dirty="0">
                <a:latin typeface="Arial" pitchFamily="34" charset="0"/>
                <a:cs typeface="Arial" pitchFamily="34" charset="0"/>
              </a:rPr>
              <a:t>IT capability is the </a:t>
            </a:r>
            <a:r>
              <a:rPr lang="en-US" altLang="ko-KR" b="0" dirty="0">
                <a:solidFill>
                  <a:srgbClr val="0000FF"/>
                </a:solidFill>
                <a:latin typeface="Arial" pitchFamily="34" charset="0"/>
                <a:cs typeface="Arial" pitchFamily="34" charset="0"/>
              </a:rPr>
              <a:t>outcome of complex </a:t>
            </a:r>
            <a:r>
              <a:rPr lang="en-US" altLang="ko-KR" b="0" dirty="0" smtClean="0">
                <a:solidFill>
                  <a:srgbClr val="0000FF"/>
                </a:solidFill>
                <a:latin typeface="Arial" pitchFamily="34" charset="0"/>
                <a:cs typeface="Arial" pitchFamily="34" charset="0"/>
              </a:rPr>
              <a:t>and continuous imbrications </a:t>
            </a:r>
            <a:r>
              <a:rPr lang="en-US" altLang="ko-KR" b="0" dirty="0">
                <a:latin typeface="Arial" pitchFamily="34" charset="0"/>
                <a:cs typeface="Arial" pitchFamily="34" charset="0"/>
              </a:rPr>
              <a:t>of both IT persons (human agency) and IT (material agency</a:t>
            </a:r>
            <a:r>
              <a:rPr lang="en-US" altLang="ko-KR" b="0" dirty="0" smtClean="0">
                <a:latin typeface="Arial" pitchFamily="34" charset="0"/>
                <a:cs typeface="Arial" pitchFamily="34" charset="0"/>
              </a:rPr>
              <a:t>).</a:t>
            </a:r>
          </a:p>
          <a:p>
            <a:pPr lvl="1"/>
            <a:r>
              <a:rPr lang="en-US" altLang="ko-KR" b="0" dirty="0" smtClean="0">
                <a:latin typeface="Arial" pitchFamily="34" charset="0"/>
                <a:cs typeface="Arial" pitchFamily="34" charset="0"/>
              </a:rPr>
              <a:t>The </a:t>
            </a:r>
            <a:r>
              <a:rPr lang="en-US" altLang="ko-KR" b="0" dirty="0">
                <a:solidFill>
                  <a:srgbClr val="0000FF"/>
                </a:solidFill>
                <a:latin typeface="Arial" pitchFamily="34" charset="0"/>
                <a:cs typeface="Arial" pitchFamily="34" charset="0"/>
              </a:rPr>
              <a:t>perception of IT constraints </a:t>
            </a:r>
            <a:r>
              <a:rPr lang="en-US" altLang="ko-KR" b="0" dirty="0">
                <a:latin typeface="Arial" pitchFamily="34" charset="0"/>
                <a:cs typeface="Arial" pitchFamily="34" charset="0"/>
              </a:rPr>
              <a:t>provokes changes in IT and the subsequent </a:t>
            </a:r>
            <a:r>
              <a:rPr lang="en-US" altLang="ko-KR" b="0" dirty="0">
                <a:solidFill>
                  <a:srgbClr val="0000FF"/>
                </a:solidFill>
                <a:latin typeface="Arial" pitchFamily="34" charset="0"/>
                <a:cs typeface="Arial" pitchFamily="34" charset="0"/>
              </a:rPr>
              <a:t>perception of affordance </a:t>
            </a:r>
            <a:r>
              <a:rPr lang="en-US" altLang="ko-KR" b="0" dirty="0">
                <a:latin typeface="Arial" pitchFamily="34" charset="0"/>
                <a:cs typeface="Arial" pitchFamily="34" charset="0"/>
              </a:rPr>
              <a:t>result in changes in IT </a:t>
            </a:r>
            <a:r>
              <a:rPr lang="en-US" altLang="ko-KR" b="0" dirty="0">
                <a:latin typeface="Arial" pitchFamily="34" charset="0"/>
                <a:cs typeface="Arial" pitchFamily="34" charset="0"/>
              </a:rPr>
              <a:t>routines.</a:t>
            </a:r>
          </a:p>
          <a:p>
            <a:pPr lvl="1"/>
            <a:r>
              <a:rPr lang="en-US" altLang="ko-KR" b="0" dirty="0">
                <a:latin typeface="Arial" pitchFamily="34" charset="0"/>
                <a:cs typeface="Arial" pitchFamily="34" charset="0"/>
              </a:rPr>
              <a:t>The change of an IT routine or a technology, therefore, should be understood in the historical context of the other. </a:t>
            </a:r>
            <a:endParaRPr lang="en-US" altLang="ko-KR" b="0" dirty="0" smtClean="0">
              <a:latin typeface="Arial" pitchFamily="34" charset="0"/>
              <a:cs typeface="Arial" pitchFamily="34" charset="0"/>
            </a:endParaRPr>
          </a:p>
          <a:p>
            <a:pPr lvl="2"/>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change of technology is inevitably conditioned by the previous state of IT routines and also sets the tone of IT routines in the post-adoption stage, meaning that such entanglement between the human, the material (IT), and the IT routine occurs in a </a:t>
            </a:r>
            <a:r>
              <a:rPr lang="en-US" altLang="ko-KR" b="0" dirty="0">
                <a:solidFill>
                  <a:srgbClr val="0000FF"/>
                </a:solidFill>
                <a:latin typeface="Arial" pitchFamily="34" charset="0"/>
                <a:cs typeface="Arial" pitchFamily="34" charset="0"/>
              </a:rPr>
              <a:t>path dependent </a:t>
            </a:r>
            <a:r>
              <a:rPr lang="en-US" altLang="ko-KR" b="0" dirty="0">
                <a:latin typeface="Arial" pitchFamily="34" charset="0"/>
                <a:cs typeface="Arial" pitchFamily="34" charset="0"/>
              </a:rPr>
              <a:t>manner over time. </a:t>
            </a:r>
            <a:endParaRPr lang="en-US" altLang="ko-KR" b="0" dirty="0" smtClean="0">
              <a:latin typeface="Arial" pitchFamily="34" charset="0"/>
              <a:cs typeface="Arial" pitchFamily="34" charset="0"/>
            </a:endParaRPr>
          </a:p>
          <a:p>
            <a:pPr lvl="1"/>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attributes of </a:t>
            </a:r>
            <a:r>
              <a:rPr lang="en-US" altLang="ko-KR" b="0" dirty="0">
                <a:solidFill>
                  <a:srgbClr val="0000FF"/>
                </a:solidFill>
                <a:latin typeface="Arial" pitchFamily="34" charset="0"/>
                <a:cs typeface="Arial" pitchFamily="34" charset="0"/>
              </a:rPr>
              <a:t>IT people</a:t>
            </a:r>
            <a:r>
              <a:rPr lang="en-US" altLang="ko-KR" b="0" dirty="0">
                <a:latin typeface="Arial" pitchFamily="34" charset="0"/>
                <a:cs typeface="Arial" pitchFamily="34" charset="0"/>
              </a:rPr>
              <a:t> (as subjects of human agency), </a:t>
            </a:r>
            <a:r>
              <a:rPr lang="en-US" altLang="ko-KR" b="0" dirty="0">
                <a:solidFill>
                  <a:srgbClr val="0000FF"/>
                </a:solidFill>
                <a:latin typeface="Arial" pitchFamily="34" charset="0"/>
                <a:cs typeface="Arial" pitchFamily="34" charset="0"/>
              </a:rPr>
              <a:t>IT</a:t>
            </a:r>
            <a:r>
              <a:rPr lang="en-US" altLang="ko-KR" b="0" dirty="0">
                <a:latin typeface="Arial" pitchFamily="34" charset="0"/>
                <a:cs typeface="Arial" pitchFamily="34" charset="0"/>
              </a:rPr>
              <a:t> (as subjects of material agency) and </a:t>
            </a:r>
            <a:r>
              <a:rPr lang="en-US" altLang="ko-KR" b="0" dirty="0">
                <a:solidFill>
                  <a:srgbClr val="0000FF"/>
                </a:solidFill>
                <a:latin typeface="Arial" pitchFamily="34" charset="0"/>
                <a:cs typeface="Arial" pitchFamily="34" charset="0"/>
              </a:rPr>
              <a:t>IT routines</a:t>
            </a:r>
            <a:r>
              <a:rPr lang="en-US" altLang="ko-KR" b="0" dirty="0">
                <a:latin typeface="Arial" pitchFamily="34" charset="0"/>
                <a:cs typeface="Arial" pitchFamily="34" charset="0"/>
              </a:rPr>
              <a:t>, and the manner of their engagement shape a firm’s IT </a:t>
            </a:r>
            <a:r>
              <a:rPr lang="en-US" altLang="ko-KR" b="0" dirty="0" smtClean="0">
                <a:latin typeface="Arial" pitchFamily="34" charset="0"/>
                <a:cs typeface="Arial" pitchFamily="34" charset="0"/>
              </a:rPr>
              <a:t>capability. </a:t>
            </a:r>
          </a:p>
          <a:p>
            <a:pPr lvl="1"/>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6</a:t>
            </a:fld>
            <a:r>
              <a:rPr lang="en-US" altLang="ko-KR" smtClean="0"/>
              <a:t> -</a:t>
            </a:r>
            <a:endParaRPr lang="en-US" altLang="ko-KR"/>
          </a:p>
        </p:txBody>
      </p:sp>
    </p:spTree>
    <p:extLst>
      <p:ext uri="{BB962C8B-B14F-4D97-AF65-F5344CB8AC3E}">
        <p14:creationId xmlns:p14="http://schemas.microsoft.com/office/powerpoint/2010/main" val="3077740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cap="all" dirty="0"/>
              <a:t>Conceptualization of IT Capability</a:t>
            </a:r>
            <a:endParaRPr lang="ko-KR" altLang="ko-KR" sz="2800" dirty="0"/>
          </a:p>
        </p:txBody>
      </p:sp>
      <p:sp>
        <p:nvSpPr>
          <p:cNvPr id="3" name="내용 개체 틀 2"/>
          <p:cNvSpPr>
            <a:spLocks noGrp="1"/>
          </p:cNvSpPr>
          <p:nvPr>
            <p:ph idx="1"/>
          </p:nvPr>
        </p:nvSpPr>
        <p:spPr/>
        <p:txBody>
          <a:bodyPr/>
          <a:lstStyle/>
          <a:p>
            <a:r>
              <a:rPr lang="en-US" altLang="ko-KR" b="0" dirty="0">
                <a:latin typeface="Arial" pitchFamily="34" charset="0"/>
                <a:cs typeface="Arial" pitchFamily="34" charset="0"/>
              </a:rPr>
              <a:t>The review of current IS studies reveals that the conceptualizations of IT capability has traditionally relied on two different perspectives. </a:t>
            </a:r>
            <a:endParaRPr lang="en-US" altLang="ko-KR" b="0" dirty="0" smtClean="0">
              <a:latin typeface="Arial" pitchFamily="34" charset="0"/>
              <a:cs typeface="Arial" pitchFamily="34" charset="0"/>
            </a:endParaRPr>
          </a:p>
          <a:p>
            <a:endParaRPr lang="en-US" altLang="ko-KR" b="0" dirty="0" smtClean="0">
              <a:latin typeface="Arial" pitchFamily="34" charset="0"/>
              <a:cs typeface="Arial" pitchFamily="34" charset="0"/>
            </a:endParaRPr>
          </a:p>
          <a:p>
            <a:pPr lvl="1"/>
            <a:r>
              <a:rPr lang="en-US" altLang="ko-KR" dirty="0" smtClean="0">
                <a:latin typeface="Arial" pitchFamily="34" charset="0"/>
                <a:cs typeface="Arial" pitchFamily="34" charset="0"/>
              </a:rPr>
              <a:t>Unidirectional conceptualization</a:t>
            </a:r>
          </a:p>
          <a:p>
            <a:pPr lvl="2"/>
            <a:r>
              <a:rPr lang="en-US" altLang="ko-KR" b="0" dirty="0" smtClean="0">
                <a:latin typeface="Arial" pitchFamily="34" charset="0"/>
                <a:cs typeface="Arial" pitchFamily="34" charset="0"/>
              </a:rPr>
              <a:t>The </a:t>
            </a:r>
            <a:r>
              <a:rPr lang="en-US" altLang="ko-KR" b="0" dirty="0">
                <a:latin typeface="Arial" pitchFamily="34" charset="0"/>
                <a:cs typeface="Arial" pitchFamily="34" charset="0"/>
              </a:rPr>
              <a:t>elements that constitute IT capability including the </a:t>
            </a:r>
            <a:r>
              <a:rPr lang="en-US" altLang="ko-KR" b="0" dirty="0">
                <a:solidFill>
                  <a:srgbClr val="0000FF"/>
                </a:solidFill>
                <a:latin typeface="Arial" pitchFamily="34" charset="0"/>
                <a:cs typeface="Arial" pitchFamily="34" charset="0"/>
              </a:rPr>
              <a:t>human</a:t>
            </a:r>
            <a:r>
              <a:rPr lang="en-US" altLang="ko-KR" b="0" dirty="0">
                <a:latin typeface="Arial" pitchFamily="34" charset="0"/>
                <a:cs typeface="Arial" pitchFamily="34" charset="0"/>
              </a:rPr>
              <a:t> (e.g., IT expertise) and the </a:t>
            </a:r>
            <a:r>
              <a:rPr lang="en-US" altLang="ko-KR" b="0" dirty="0">
                <a:solidFill>
                  <a:srgbClr val="0000FF"/>
                </a:solidFill>
                <a:latin typeface="Arial" pitchFamily="34" charset="0"/>
                <a:cs typeface="Arial" pitchFamily="34" charset="0"/>
              </a:rPr>
              <a:t>material</a:t>
            </a:r>
            <a:r>
              <a:rPr lang="en-US" altLang="ko-KR" b="0" dirty="0">
                <a:latin typeface="Arial" pitchFamily="34" charset="0"/>
                <a:cs typeface="Arial" pitchFamily="34" charset="0"/>
              </a:rPr>
              <a:t> (e.g., IT infrastructure) are considered distinct and independent actors, and they can be associated through the </a:t>
            </a:r>
            <a:r>
              <a:rPr lang="en-US" altLang="ko-KR" b="0" dirty="0">
                <a:solidFill>
                  <a:srgbClr val="0000FF"/>
                </a:solidFill>
                <a:latin typeface="Arial" pitchFamily="34" charset="0"/>
                <a:cs typeface="Arial" pitchFamily="34" charset="0"/>
              </a:rPr>
              <a:t>unidirectional causal relationship </a:t>
            </a:r>
            <a:r>
              <a:rPr lang="en-US" altLang="ko-KR" b="0" dirty="0">
                <a:latin typeface="Arial" pitchFamily="34" charset="0"/>
                <a:cs typeface="Arial" pitchFamily="34" charset="0"/>
              </a:rPr>
              <a:t>with deterministic </a:t>
            </a:r>
            <a:r>
              <a:rPr lang="en-US" altLang="ko-KR" b="0" dirty="0" smtClean="0">
                <a:latin typeface="Arial" pitchFamily="34" charset="0"/>
                <a:cs typeface="Arial" pitchFamily="34" charset="0"/>
              </a:rPr>
              <a:t>results.</a:t>
            </a:r>
          </a:p>
          <a:p>
            <a:pPr lvl="2"/>
            <a:endParaRPr lang="en-US" altLang="ko-KR" b="0" dirty="0" smtClean="0">
              <a:latin typeface="Arial" pitchFamily="34" charset="0"/>
              <a:cs typeface="Arial" pitchFamily="34" charset="0"/>
            </a:endParaRPr>
          </a:p>
          <a:p>
            <a:pPr lvl="1"/>
            <a:endParaRPr lang="en-US" altLang="ko-KR" b="0" dirty="0" smtClean="0">
              <a:latin typeface="Arial" pitchFamily="34" charset="0"/>
              <a:cs typeface="Arial" pitchFamily="34" charset="0"/>
            </a:endParaRPr>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7</a:t>
            </a:fld>
            <a:r>
              <a:rPr lang="en-US" altLang="ko-KR" smtClean="0"/>
              <a:t> -</a:t>
            </a:r>
            <a:endParaRPr lang="en-US" altLang="ko-KR"/>
          </a:p>
        </p:txBody>
      </p:sp>
    </p:spTree>
    <p:extLst>
      <p:ext uri="{BB962C8B-B14F-4D97-AF65-F5344CB8AC3E}">
        <p14:creationId xmlns:p14="http://schemas.microsoft.com/office/powerpoint/2010/main" val="1041673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sz="2800" b="1" dirty="0"/>
              <a:t>RESEARCH METHOD: Test Models</a:t>
            </a:r>
            <a:endParaRPr lang="ko-KR" altLang="ko-KR" sz="2800" b="1" dirty="0"/>
          </a:p>
        </p:txBody>
      </p:sp>
      <p:sp>
        <p:nvSpPr>
          <p:cNvPr id="4" name="슬라이드 번호 개체 틀 3"/>
          <p:cNvSpPr>
            <a:spLocks noGrp="1"/>
          </p:cNvSpPr>
          <p:nvPr>
            <p:ph type="sldNum" sz="quarter" idx="10"/>
          </p:nvPr>
        </p:nvSpPr>
        <p:spPr/>
        <p:txBody>
          <a:bodyPr/>
          <a:lstStyle/>
          <a:p>
            <a:pPr>
              <a:defRPr/>
            </a:pPr>
            <a:r>
              <a:rPr lang="en-US" altLang="ko-KR" smtClean="0"/>
              <a:t>- </a:t>
            </a:r>
            <a:fld id="{CD6F9D12-0FB8-412A-B162-C4C45D050EE6}" type="slidenum">
              <a:rPr lang="en-US" altLang="ko-KR" smtClean="0"/>
              <a:pPr>
                <a:defRPr/>
              </a:pPr>
              <a:t>8</a:t>
            </a:fld>
            <a:r>
              <a:rPr lang="en-US" altLang="ko-KR" smtClean="0"/>
              <a:t> -</a:t>
            </a:r>
            <a:endParaRPr lang="en-US" altLang="ko-KR"/>
          </a:p>
        </p:txBody>
      </p:sp>
      <p:grpSp>
        <p:nvGrpSpPr>
          <p:cNvPr id="6" name="그룹 65"/>
          <p:cNvGrpSpPr>
            <a:grpSpLocks/>
          </p:cNvGrpSpPr>
          <p:nvPr/>
        </p:nvGrpSpPr>
        <p:grpSpPr bwMode="auto">
          <a:xfrm>
            <a:off x="755576" y="1115590"/>
            <a:ext cx="7623185" cy="5265738"/>
            <a:chOff x="71406" y="857232"/>
            <a:chExt cx="8929750" cy="5265737"/>
          </a:xfrm>
        </p:grpSpPr>
        <p:sp>
          <p:nvSpPr>
            <p:cNvPr id="7" name="Oval 4"/>
            <p:cNvSpPr>
              <a:spLocks noChangeArrowheads="1"/>
            </p:cNvSpPr>
            <p:nvPr/>
          </p:nvSpPr>
          <p:spPr bwMode="auto">
            <a:xfrm>
              <a:off x="4386247" y="3082907"/>
              <a:ext cx="1722439" cy="91598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Infrastructure</a:t>
              </a:r>
            </a:p>
            <a:p>
              <a:pPr algn="ctr"/>
              <a:r>
                <a:rPr lang="en-US" altLang="ko-KR" sz="1400">
                  <a:latin typeface="Times New Roman" pitchFamily="18" charset="0"/>
                  <a:cs typeface="Times New Roman" pitchFamily="18" charset="0"/>
                </a:rPr>
                <a:t>Flexibility</a:t>
              </a:r>
            </a:p>
          </p:txBody>
        </p:sp>
        <p:sp>
          <p:nvSpPr>
            <p:cNvPr id="8" name="Oval 5"/>
            <p:cNvSpPr>
              <a:spLocks noChangeArrowheads="1"/>
            </p:cNvSpPr>
            <p:nvPr/>
          </p:nvSpPr>
          <p:spPr bwMode="auto">
            <a:xfrm>
              <a:off x="1752566" y="4762482"/>
              <a:ext cx="1722439" cy="863600"/>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Personnel</a:t>
              </a:r>
              <a:br>
                <a:rPr lang="en-US" altLang="ko-KR" sz="1400">
                  <a:latin typeface="Times New Roman" pitchFamily="18" charset="0"/>
                  <a:cs typeface="Times New Roman" pitchFamily="18" charset="0"/>
                </a:rPr>
              </a:br>
              <a:r>
                <a:rPr lang="en-US" altLang="ko-KR" sz="1400">
                  <a:latin typeface="Times New Roman" pitchFamily="18" charset="0"/>
                  <a:cs typeface="Times New Roman" pitchFamily="18" charset="0"/>
                </a:rPr>
                <a:t>Expertise</a:t>
              </a:r>
            </a:p>
          </p:txBody>
        </p:sp>
        <p:sp>
          <p:nvSpPr>
            <p:cNvPr id="9" name="Oval 6"/>
            <p:cNvSpPr>
              <a:spLocks noChangeArrowheads="1"/>
            </p:cNvSpPr>
            <p:nvPr/>
          </p:nvSpPr>
          <p:spPr bwMode="auto">
            <a:xfrm>
              <a:off x="2714612" y="2913044"/>
              <a:ext cx="1306511"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Connectivity</a:t>
              </a:r>
            </a:p>
          </p:txBody>
        </p:sp>
        <p:sp>
          <p:nvSpPr>
            <p:cNvPr id="10" name="Oval 7"/>
            <p:cNvSpPr>
              <a:spLocks noChangeArrowheads="1"/>
            </p:cNvSpPr>
            <p:nvPr/>
          </p:nvSpPr>
          <p:spPr bwMode="auto">
            <a:xfrm>
              <a:off x="2714612" y="3344844"/>
              <a:ext cx="1306511"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Compatibility</a:t>
              </a:r>
            </a:p>
          </p:txBody>
        </p:sp>
        <p:sp>
          <p:nvSpPr>
            <p:cNvPr id="11" name="Oval 8"/>
            <p:cNvSpPr>
              <a:spLocks noChangeArrowheads="1"/>
            </p:cNvSpPr>
            <p:nvPr/>
          </p:nvSpPr>
          <p:spPr bwMode="auto">
            <a:xfrm>
              <a:off x="2714612" y="3776644"/>
              <a:ext cx="1306511" cy="40163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solidFill>
                    <a:srgbClr val="000000"/>
                  </a:solidFill>
                  <a:latin typeface="Times New Roman" pitchFamily="18" charset="0"/>
                  <a:cs typeface="Times New Roman" pitchFamily="18" charset="0"/>
                </a:rPr>
                <a:t>Modularity</a:t>
              </a:r>
              <a:endParaRPr lang="en-US" altLang="ko-KR" sz="1200">
                <a:latin typeface="Times New Roman" pitchFamily="18" charset="0"/>
                <a:cs typeface="Times New Roman" pitchFamily="18" charset="0"/>
              </a:endParaRPr>
            </a:p>
          </p:txBody>
        </p:sp>
        <p:sp>
          <p:nvSpPr>
            <p:cNvPr id="12" name="Oval 9"/>
            <p:cNvSpPr>
              <a:spLocks noChangeArrowheads="1"/>
            </p:cNvSpPr>
            <p:nvPr/>
          </p:nvSpPr>
          <p:spPr bwMode="auto">
            <a:xfrm>
              <a:off x="80931" y="5286357"/>
              <a:ext cx="1306511"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Business</a:t>
              </a:r>
            </a:p>
          </p:txBody>
        </p:sp>
        <p:sp>
          <p:nvSpPr>
            <p:cNvPr id="13" name="Oval 10"/>
            <p:cNvSpPr>
              <a:spLocks noChangeArrowheads="1"/>
            </p:cNvSpPr>
            <p:nvPr/>
          </p:nvSpPr>
          <p:spPr bwMode="auto">
            <a:xfrm>
              <a:off x="71406" y="5721332"/>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Relational</a:t>
              </a:r>
            </a:p>
          </p:txBody>
        </p:sp>
        <p:sp>
          <p:nvSpPr>
            <p:cNvPr id="14" name="Oval 11"/>
            <p:cNvSpPr>
              <a:spLocks noChangeArrowheads="1"/>
            </p:cNvSpPr>
            <p:nvPr/>
          </p:nvSpPr>
          <p:spPr bwMode="auto">
            <a:xfrm>
              <a:off x="80931" y="4322744"/>
              <a:ext cx="1308098" cy="404813"/>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Technical</a:t>
              </a:r>
            </a:p>
          </p:txBody>
        </p:sp>
        <p:sp>
          <p:nvSpPr>
            <p:cNvPr id="15" name="Oval 12"/>
            <p:cNvSpPr>
              <a:spLocks noChangeArrowheads="1"/>
            </p:cNvSpPr>
            <p:nvPr/>
          </p:nvSpPr>
          <p:spPr bwMode="auto">
            <a:xfrm>
              <a:off x="80931" y="4795819"/>
              <a:ext cx="1308098" cy="44767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90000"/>
                </a:lnSpc>
              </a:pPr>
              <a:r>
                <a:rPr lang="en-US" altLang="ko-KR" sz="1200">
                  <a:latin typeface="Times New Roman" pitchFamily="18" charset="0"/>
                  <a:cs typeface="Times New Roman" pitchFamily="18" charset="0"/>
                </a:rPr>
                <a:t>Tech. Mgt.</a:t>
              </a:r>
            </a:p>
          </p:txBody>
        </p:sp>
        <p:sp>
          <p:nvSpPr>
            <p:cNvPr id="16" name="Oval 13"/>
            <p:cNvSpPr>
              <a:spLocks noChangeArrowheads="1"/>
            </p:cNvSpPr>
            <p:nvPr/>
          </p:nvSpPr>
          <p:spPr bwMode="auto">
            <a:xfrm>
              <a:off x="80931" y="1298557"/>
              <a:ext cx="1308098" cy="404812"/>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Investment</a:t>
              </a:r>
            </a:p>
          </p:txBody>
        </p:sp>
        <p:sp>
          <p:nvSpPr>
            <p:cNvPr id="17" name="Oval 14"/>
            <p:cNvSpPr>
              <a:spLocks noChangeArrowheads="1"/>
            </p:cNvSpPr>
            <p:nvPr/>
          </p:nvSpPr>
          <p:spPr bwMode="auto">
            <a:xfrm>
              <a:off x="80931" y="1730357"/>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Coordination</a:t>
              </a:r>
            </a:p>
          </p:txBody>
        </p:sp>
        <p:sp>
          <p:nvSpPr>
            <p:cNvPr id="18" name="Oval 16"/>
            <p:cNvSpPr>
              <a:spLocks noChangeArrowheads="1"/>
            </p:cNvSpPr>
            <p:nvPr/>
          </p:nvSpPr>
          <p:spPr bwMode="auto">
            <a:xfrm>
              <a:off x="80931" y="857232"/>
              <a:ext cx="1311273"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200">
                  <a:latin typeface="Times New Roman" pitchFamily="18" charset="0"/>
                  <a:cs typeface="Times New Roman" pitchFamily="18" charset="0"/>
                </a:rPr>
                <a:t>Planning</a:t>
              </a:r>
            </a:p>
          </p:txBody>
        </p:sp>
        <p:sp>
          <p:nvSpPr>
            <p:cNvPr id="19" name="Oval 17"/>
            <p:cNvSpPr>
              <a:spLocks noChangeArrowheads="1"/>
            </p:cNvSpPr>
            <p:nvPr/>
          </p:nvSpPr>
          <p:spPr bwMode="auto">
            <a:xfrm>
              <a:off x="1752566" y="1193782"/>
              <a:ext cx="1722439" cy="936625"/>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400">
                  <a:latin typeface="Times New Roman" pitchFamily="18" charset="0"/>
                  <a:cs typeface="Times New Roman" pitchFamily="18" charset="0"/>
                </a:rPr>
                <a:t>IT Management</a:t>
              </a:r>
            </a:p>
            <a:p>
              <a:pPr algn="ctr"/>
              <a:r>
                <a:rPr lang="en-US" altLang="ko-KR" sz="1400">
                  <a:latin typeface="Times New Roman" pitchFamily="18" charset="0"/>
                  <a:cs typeface="Times New Roman" pitchFamily="18" charset="0"/>
                </a:rPr>
                <a:t>Capabilities</a:t>
              </a:r>
            </a:p>
          </p:txBody>
        </p:sp>
        <p:cxnSp>
          <p:nvCxnSpPr>
            <p:cNvPr id="20" name="AutoShape 19"/>
            <p:cNvCxnSpPr>
              <a:cxnSpLocks noChangeShapeType="1"/>
              <a:stCxn id="19" idx="2"/>
              <a:endCxn id="18" idx="6"/>
            </p:cNvCxnSpPr>
            <p:nvPr/>
          </p:nvCxnSpPr>
          <p:spPr bwMode="auto">
            <a:xfrm rot="10800000">
              <a:off x="1392205" y="1058051"/>
              <a:ext cx="360362" cy="604044"/>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1" name="AutoShape 20"/>
            <p:cNvCxnSpPr>
              <a:cxnSpLocks noChangeShapeType="1"/>
              <a:stCxn id="19" idx="2"/>
              <a:endCxn id="16" idx="6"/>
            </p:cNvCxnSpPr>
            <p:nvPr/>
          </p:nvCxnSpPr>
          <p:spPr bwMode="auto">
            <a:xfrm rot="10800000">
              <a:off x="1389029" y="1500963"/>
              <a:ext cx="363537" cy="16113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a:stCxn id="19" idx="2"/>
              <a:endCxn id="17" idx="6"/>
            </p:cNvCxnSpPr>
            <p:nvPr/>
          </p:nvCxnSpPr>
          <p:spPr bwMode="auto">
            <a:xfrm rot="10800000" flipV="1">
              <a:off x="1387443" y="1662094"/>
              <a:ext cx="365124" cy="2690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a:stCxn id="8" idx="2"/>
              <a:endCxn id="14" idx="6"/>
            </p:cNvCxnSpPr>
            <p:nvPr/>
          </p:nvCxnSpPr>
          <p:spPr bwMode="auto">
            <a:xfrm rot="10800000">
              <a:off x="1389029" y="4525152"/>
              <a:ext cx="363537" cy="66913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4" name="AutoShape 23"/>
            <p:cNvCxnSpPr>
              <a:cxnSpLocks noChangeShapeType="1"/>
              <a:stCxn id="8" idx="2"/>
              <a:endCxn id="15" idx="6"/>
            </p:cNvCxnSpPr>
            <p:nvPr/>
          </p:nvCxnSpPr>
          <p:spPr bwMode="auto">
            <a:xfrm rot="10800000">
              <a:off x="1389029" y="5019658"/>
              <a:ext cx="363537" cy="1746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5" name="AutoShape 24"/>
            <p:cNvCxnSpPr>
              <a:cxnSpLocks noChangeShapeType="1"/>
              <a:stCxn id="8" idx="2"/>
              <a:endCxn id="12" idx="6"/>
            </p:cNvCxnSpPr>
            <p:nvPr/>
          </p:nvCxnSpPr>
          <p:spPr bwMode="auto">
            <a:xfrm rot="10800000" flipV="1">
              <a:off x="1387443" y="5194281"/>
              <a:ext cx="365124" cy="2944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 name="AutoShape 25"/>
            <p:cNvCxnSpPr>
              <a:cxnSpLocks noChangeShapeType="1"/>
              <a:stCxn id="8" idx="2"/>
              <a:endCxn id="13" idx="6"/>
            </p:cNvCxnSpPr>
            <p:nvPr/>
          </p:nvCxnSpPr>
          <p:spPr bwMode="auto">
            <a:xfrm rot="10800000" flipV="1">
              <a:off x="1377917" y="5194281"/>
              <a:ext cx="374649" cy="727869"/>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7" name="Oval 29"/>
            <p:cNvSpPr>
              <a:spLocks noChangeArrowheads="1"/>
            </p:cNvSpPr>
            <p:nvPr/>
          </p:nvSpPr>
          <p:spPr bwMode="auto">
            <a:xfrm>
              <a:off x="80931" y="2162157"/>
              <a:ext cx="1306511" cy="401637"/>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lnSpc>
                  <a:spcPct val="80000"/>
                </a:lnSpc>
              </a:pPr>
              <a:r>
                <a:rPr lang="en-US" altLang="ko-KR" sz="1200">
                  <a:latin typeface="Times New Roman" pitchFamily="18" charset="0"/>
                  <a:cs typeface="Times New Roman" pitchFamily="18" charset="0"/>
                </a:rPr>
                <a:t>Control</a:t>
              </a:r>
            </a:p>
          </p:txBody>
        </p:sp>
        <p:cxnSp>
          <p:nvCxnSpPr>
            <p:cNvPr id="28" name="AutoShape 30"/>
            <p:cNvCxnSpPr>
              <a:cxnSpLocks noChangeShapeType="1"/>
              <a:stCxn id="19" idx="2"/>
              <a:endCxn id="27" idx="6"/>
            </p:cNvCxnSpPr>
            <p:nvPr/>
          </p:nvCxnSpPr>
          <p:spPr bwMode="auto">
            <a:xfrm rot="10800000" flipV="1">
              <a:off x="1387443" y="1662094"/>
              <a:ext cx="365124" cy="700881"/>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9" name="AutoShape 31"/>
            <p:cNvCxnSpPr>
              <a:cxnSpLocks noChangeShapeType="1"/>
              <a:stCxn id="7" idx="2"/>
              <a:endCxn id="9" idx="6"/>
            </p:cNvCxnSpPr>
            <p:nvPr/>
          </p:nvCxnSpPr>
          <p:spPr bwMode="auto">
            <a:xfrm rot="10800000">
              <a:off x="4021124" y="3113863"/>
              <a:ext cx="365124" cy="42703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 name="AutoShape 32"/>
            <p:cNvCxnSpPr>
              <a:cxnSpLocks noChangeShapeType="1"/>
              <a:stCxn id="7" idx="2"/>
              <a:endCxn id="10" idx="6"/>
            </p:cNvCxnSpPr>
            <p:nvPr/>
          </p:nvCxnSpPr>
          <p:spPr bwMode="auto">
            <a:xfrm rot="10800000" flipV="1">
              <a:off x="4021124" y="3540901"/>
              <a:ext cx="365124" cy="63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 name="AutoShape 33"/>
            <p:cNvCxnSpPr>
              <a:cxnSpLocks noChangeShapeType="1"/>
              <a:stCxn id="7" idx="2"/>
              <a:endCxn id="11" idx="6"/>
            </p:cNvCxnSpPr>
            <p:nvPr/>
          </p:nvCxnSpPr>
          <p:spPr bwMode="auto">
            <a:xfrm rot="10800000" flipV="1">
              <a:off x="4021124" y="3540901"/>
              <a:ext cx="365124" cy="4365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2" name="Oval 3"/>
            <p:cNvSpPr>
              <a:spLocks noChangeArrowheads="1"/>
            </p:cNvSpPr>
            <p:nvPr/>
          </p:nvSpPr>
          <p:spPr bwMode="auto">
            <a:xfrm>
              <a:off x="7296184" y="2911004"/>
              <a:ext cx="1704972" cy="1267954"/>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ko-KR" sz="1600">
                  <a:latin typeface="Times New Roman" pitchFamily="18" charset="0"/>
                  <a:cs typeface="Times New Roman" pitchFamily="18" charset="0"/>
                </a:rPr>
                <a:t>Financial/Process</a:t>
              </a:r>
            </a:p>
            <a:p>
              <a:pPr algn="ctr"/>
              <a:r>
                <a:rPr lang="en-US" altLang="ko-KR" sz="1600">
                  <a:latin typeface="Times New Roman" pitchFamily="18" charset="0"/>
                  <a:cs typeface="Times New Roman" pitchFamily="18" charset="0"/>
                </a:rPr>
                <a:t>Performance</a:t>
              </a:r>
            </a:p>
          </p:txBody>
        </p:sp>
        <p:cxnSp>
          <p:nvCxnSpPr>
            <p:cNvPr id="33" name="직선 화살표 연결선 33"/>
            <p:cNvCxnSpPr>
              <a:cxnSpLocks noChangeShapeType="1"/>
              <a:stCxn id="19" idx="6"/>
              <a:endCxn id="32" idx="1"/>
            </p:cNvCxnSpPr>
            <p:nvPr/>
          </p:nvCxnSpPr>
          <p:spPr bwMode="auto">
            <a:xfrm>
              <a:off x="3475005" y="1662095"/>
              <a:ext cx="4070867" cy="1434596"/>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34" name="직선 화살표 연결선 43"/>
            <p:cNvCxnSpPr>
              <a:cxnSpLocks noChangeShapeType="1"/>
              <a:stCxn id="8" idx="0"/>
              <a:endCxn id="19" idx="4"/>
            </p:cNvCxnSpPr>
            <p:nvPr/>
          </p:nvCxnSpPr>
          <p:spPr bwMode="auto">
            <a:xfrm rot="5400000" flipH="1" flipV="1">
              <a:off x="1297749" y="3446445"/>
              <a:ext cx="2632075" cy="1588"/>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35" name="직선 화살표 연결선 46"/>
            <p:cNvCxnSpPr>
              <a:cxnSpLocks noChangeShapeType="1"/>
              <a:stCxn id="8" idx="7"/>
              <a:endCxn id="7" idx="3"/>
            </p:cNvCxnSpPr>
            <p:nvPr/>
          </p:nvCxnSpPr>
          <p:spPr bwMode="auto">
            <a:xfrm rot="5400000" flipH="1" flipV="1">
              <a:off x="3418525" y="3668985"/>
              <a:ext cx="1024202" cy="1415734"/>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36" name="직선 화살표 연결선 50"/>
            <p:cNvCxnSpPr>
              <a:cxnSpLocks noChangeShapeType="1"/>
              <a:stCxn id="19" idx="5"/>
              <a:endCxn id="7" idx="1"/>
            </p:cNvCxnSpPr>
            <p:nvPr/>
          </p:nvCxnSpPr>
          <p:spPr bwMode="auto">
            <a:xfrm rot="16200000" flipH="1">
              <a:off x="3318722" y="1897279"/>
              <a:ext cx="1223808" cy="1415734"/>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37" name="직선 화살표 연결선 59"/>
            <p:cNvCxnSpPr>
              <a:cxnSpLocks noChangeShapeType="1"/>
              <a:stCxn id="8" idx="6"/>
              <a:endCxn id="32" idx="3"/>
            </p:cNvCxnSpPr>
            <p:nvPr/>
          </p:nvCxnSpPr>
          <p:spPr bwMode="auto">
            <a:xfrm flipV="1">
              <a:off x="3475005" y="3993271"/>
              <a:ext cx="4070867" cy="1201011"/>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38" name="직선 화살표 연결선 62"/>
            <p:cNvCxnSpPr>
              <a:cxnSpLocks noChangeShapeType="1"/>
              <a:stCxn id="7" idx="6"/>
              <a:endCxn id="32" idx="2"/>
            </p:cNvCxnSpPr>
            <p:nvPr/>
          </p:nvCxnSpPr>
          <p:spPr bwMode="auto">
            <a:xfrm>
              <a:off x="6108686" y="3540901"/>
              <a:ext cx="1187498" cy="4080"/>
            </a:xfrm>
            <a:prstGeom prst="straightConnector1">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cxnSp>
      </p:grpSp>
      <p:sp>
        <p:nvSpPr>
          <p:cNvPr id="39" name="직사각형 38"/>
          <p:cNvSpPr/>
          <p:nvPr/>
        </p:nvSpPr>
        <p:spPr>
          <a:xfrm>
            <a:off x="2161504" y="879103"/>
            <a:ext cx="4972067" cy="461665"/>
          </a:xfrm>
          <a:prstGeom prst="rect">
            <a:avLst/>
          </a:prstGeom>
        </p:spPr>
        <p:txBody>
          <a:bodyPr wrap="none">
            <a:spAutoFit/>
          </a:bodyPr>
          <a:lstStyle/>
          <a:p>
            <a:r>
              <a:rPr lang="en-US" altLang="ko-KR" sz="2400" b="1" dirty="0" smtClean="0">
                <a:latin typeface="Times New Roman" pitchFamily="18" charset="0"/>
                <a:cs typeface="Times New Roman" pitchFamily="18" charset="0"/>
              </a:rPr>
              <a:t>(1) Unidirectional </a:t>
            </a:r>
            <a:r>
              <a:rPr lang="en-US" altLang="ko-KR" sz="2400" b="1" dirty="0">
                <a:latin typeface="Times New Roman" pitchFamily="18" charset="0"/>
                <a:cs typeface="Times New Roman" pitchFamily="18" charset="0"/>
              </a:rPr>
              <a:t>conceptualization </a:t>
            </a:r>
            <a:endParaRPr lang="ko-KR" alt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3750801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기본 디자인">
  <a:themeElements>
    <a:clrScheme name="열정">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b="1" dirty="0" smtClean="0">
            <a:latin typeface="+mn-ea"/>
            <a:ea typeface="+mn-ea"/>
          </a:defRPr>
        </a:defPPr>
      </a:lstStyle>
    </a:tx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디자인 사용자 지정">
  <a:themeElements>
    <a:clrScheme name="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디자인 사용자 지정">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기본 디자인">
  <a:themeElements>
    <a:clrScheme name="열정">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b="1" dirty="0" smtClean="0">
            <a:latin typeface="+mn-ea"/>
            <a:ea typeface="+mn-ea"/>
          </a:defRPr>
        </a:defPPr>
      </a:lstStyle>
    </a:tx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9575</TotalTime>
  <Words>3231</Words>
  <Application>Microsoft Office PowerPoint</Application>
  <PresentationFormat>화면 슬라이드 쇼(4:3)</PresentationFormat>
  <Paragraphs>956</Paragraphs>
  <Slides>25</Slides>
  <Notes>25</Notes>
  <HiddenSlides>0</HiddenSlides>
  <MMClips>0</MMClips>
  <ScaleCrop>false</ScaleCrop>
  <HeadingPairs>
    <vt:vector size="4" baseType="variant">
      <vt:variant>
        <vt:lpstr>테마</vt:lpstr>
      </vt:variant>
      <vt:variant>
        <vt:i4>3</vt:i4>
      </vt:variant>
      <vt:variant>
        <vt:lpstr>슬라이드 제목</vt:lpstr>
      </vt:variant>
      <vt:variant>
        <vt:i4>25</vt:i4>
      </vt:variant>
    </vt:vector>
  </HeadingPairs>
  <TitlesOfParts>
    <vt:vector size="28" baseType="lpstr">
      <vt:lpstr>기본 디자인</vt:lpstr>
      <vt:lpstr>디자인 사용자 지정</vt:lpstr>
      <vt:lpstr>1_기본 디자인</vt:lpstr>
      <vt:lpstr>PowerPoint 프레젠테이션</vt:lpstr>
      <vt:lpstr>Research Motivation &amp; Goals</vt:lpstr>
      <vt:lpstr>Research Motivation &amp; Goals</vt:lpstr>
      <vt:lpstr>Traditional Perspectives on Technology and Organizing</vt:lpstr>
      <vt:lpstr>Sociomaterialism </vt:lpstr>
      <vt:lpstr>IMBRICATION METAPHOR OF IT CAPABILITY</vt:lpstr>
      <vt:lpstr>IMBRICATION METAPHOR OF IT CAPABILITY</vt:lpstr>
      <vt:lpstr>Conceptualization of IT Capability</vt:lpstr>
      <vt:lpstr>RESEARCH METHOD: Test Models</vt:lpstr>
      <vt:lpstr>Conceptualization of IT Capability</vt:lpstr>
      <vt:lpstr>RESEARCH METHOD: Test Models</vt:lpstr>
      <vt:lpstr>Conceptualization of IT Capability</vt:lpstr>
      <vt:lpstr>Proposing an IT Capability Model</vt:lpstr>
      <vt:lpstr>BUILDING BLOCKS OF IT CAPABILITY DIMENSIONS </vt:lpstr>
      <vt:lpstr>RESEARCH METHOD: Data Collection</vt:lpstr>
      <vt:lpstr>Tests of Construct Validity</vt:lpstr>
      <vt:lpstr>Tests of Construct Validity</vt:lpstr>
      <vt:lpstr>Tests of Construct Validity</vt:lpstr>
      <vt:lpstr>Tests of Construct Validity</vt:lpstr>
      <vt:lpstr>Tests of Construct Validity</vt:lpstr>
      <vt:lpstr>Comparing Conceptualization Approaches of IT Capability</vt:lpstr>
      <vt:lpstr>CONTRIBUTIONS </vt:lpstr>
      <vt:lpstr>CONTRIBUTIONS </vt:lpstr>
      <vt:lpstr>CONTRIBUTIONS </vt:lpstr>
      <vt:lpstr>CONTRIBUTIONS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pc-81</dc:creator>
  <cp:lastModifiedBy>admin</cp:lastModifiedBy>
  <cp:revision>927</cp:revision>
  <cp:lastPrinted>2012-10-07T09:41:24Z</cp:lastPrinted>
  <dcterms:created xsi:type="dcterms:W3CDTF">2008-03-07T02:20:03Z</dcterms:created>
  <dcterms:modified xsi:type="dcterms:W3CDTF">2012-10-07T09:46:36Z</dcterms:modified>
</cp:coreProperties>
</file>